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2" r:id="rId5"/>
    <p:sldId id="261" r:id="rId6"/>
    <p:sldId id="264" r:id="rId7"/>
    <p:sldId id="268" r:id="rId8"/>
    <p:sldId id="270" r:id="rId9"/>
    <p:sldId id="269" r:id="rId10"/>
    <p:sldId id="272" r:id="rId11"/>
    <p:sldId id="273" r:id="rId12"/>
    <p:sldId id="271" r:id="rId13"/>
    <p:sldId id="267" r:id="rId14"/>
    <p:sldId id="265" r:id="rId15"/>
    <p:sldId id="274" r:id="rId16"/>
    <p:sldId id="275" r:id="rId17"/>
    <p:sldId id="26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>
        <p:scale>
          <a:sx n="100" d="100"/>
          <a:sy n="100" d="100"/>
        </p:scale>
        <p:origin x="-20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89;&#1077;&#1084;&#1080;&#1085;&#1072;&#1088;\&#1076;&#1080;&#1072;&#1075;&#1088;&#1072;&#1084;&#1084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cat>
            <c:strRef>
              <c:f>Лист1!$B$2:$B$8</c:f>
              <c:strCache>
                <c:ptCount val="7"/>
                <c:pt idx="0">
                  <c:v>Уметь  выполнять  вычисления  и  преобразования (Действия с рациональными числами)</c:v>
                </c:pt>
                <c:pt idx="1">
                  <c:v>Уметь  выполнять  вычисления  и  преобразования (Действия со степенями)</c:v>
                </c:pt>
                <c:pt idx="2">
                  <c:v>Уметь  строить  и  исследовать  простейшие  математические модели (прикладная геометрия)</c:v>
                </c:pt>
                <c:pt idx="3">
                  <c:v>Уметь  строить  и  исследовать  простейшие математические модели (Начала теории вероятности)</c:v>
                </c:pt>
                <c:pt idx="4">
                  <c:v>Уметь  использовать  приобретенные знания и умения в практической деятельности и повседневной жизни (Чтение графиков и диаграмм)</c:v>
                </c:pt>
                <c:pt idx="5">
                  <c:v>Уметь  строить  и  исследовать  простейшие  математические модели (Выбор оптимального варианта)</c:v>
                </c:pt>
                <c:pt idx="6">
                  <c:v>Уметь  выполнять  действия  с  геометрическими фигурами (Планиметрия)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42</c:v>
                </c:pt>
                <c:pt idx="1">
                  <c:v>79</c:v>
                </c:pt>
                <c:pt idx="2">
                  <c:v>46</c:v>
                </c:pt>
                <c:pt idx="3">
                  <c:v>33</c:v>
                </c:pt>
                <c:pt idx="4">
                  <c:v>17</c:v>
                </c:pt>
                <c:pt idx="5">
                  <c:v>50</c:v>
                </c:pt>
                <c:pt idx="6">
                  <c:v>63</c:v>
                </c:pt>
              </c:numCache>
            </c:numRef>
          </c:val>
        </c:ser>
        <c:ser>
          <c:idx val="1"/>
          <c:order val="1"/>
          <c:cat>
            <c:strRef>
              <c:f>Лист1!$B$2:$B$8</c:f>
              <c:strCache>
                <c:ptCount val="7"/>
                <c:pt idx="0">
                  <c:v>Уметь  выполнять  вычисления  и  преобразования (Действия с рациональными числами)</c:v>
                </c:pt>
                <c:pt idx="1">
                  <c:v>Уметь  выполнять  вычисления  и  преобразования (Действия со степенями)</c:v>
                </c:pt>
                <c:pt idx="2">
                  <c:v>Уметь  строить  и  исследовать  простейшие  математические модели (прикладная геометрия)</c:v>
                </c:pt>
                <c:pt idx="3">
                  <c:v>Уметь  строить  и  исследовать  простейшие математические модели (Начала теории вероятности)</c:v>
                </c:pt>
                <c:pt idx="4">
                  <c:v>Уметь  использовать  приобретенные знания и умения в практической деятельности и повседневной жизни (Чтение графиков и диаграмм)</c:v>
                </c:pt>
                <c:pt idx="5">
                  <c:v>Уметь  строить  и  исследовать  простейшие  математические модели (Выбор оптимального варианта)</c:v>
                </c:pt>
                <c:pt idx="6">
                  <c:v>Уметь  выполнять  действия  с  геометрическими фигурами (Планиметрия)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28</c:v>
                </c:pt>
                <c:pt idx="1">
                  <c:v>25</c:v>
                </c:pt>
                <c:pt idx="2">
                  <c:v>36</c:v>
                </c:pt>
                <c:pt idx="3">
                  <c:v>28</c:v>
                </c:pt>
                <c:pt idx="4">
                  <c:v>12</c:v>
                </c:pt>
                <c:pt idx="5">
                  <c:v>16</c:v>
                </c:pt>
                <c:pt idx="6">
                  <c:v>44</c:v>
                </c:pt>
              </c:numCache>
            </c:numRef>
          </c:val>
        </c:ser>
        <c:axId val="34107392"/>
        <c:axId val="34108928"/>
      </c:barChart>
      <c:catAx>
        <c:axId val="34107392"/>
        <c:scaling>
          <c:orientation val="minMax"/>
        </c:scaling>
        <c:axPos val="b"/>
        <c:tickLblPos val="nextTo"/>
        <c:crossAx val="34108928"/>
        <c:crosses val="autoZero"/>
        <c:auto val="1"/>
        <c:lblAlgn val="ctr"/>
        <c:lblOffset val="100"/>
      </c:catAx>
      <c:valAx>
        <c:axId val="34108928"/>
        <c:scaling>
          <c:orientation val="minMax"/>
        </c:scaling>
        <c:axPos val="l"/>
        <c:majorGridlines/>
        <c:numFmt formatCode="General" sourceLinked="1"/>
        <c:tickLblPos val="nextTo"/>
        <c:crossAx val="34107392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8C41-4018-423A-9384-9C64CD4DB43F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8161E-83B4-414B-8456-5B42F5F85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1C9BD-6340-4B06-9CF8-D77266ACFA87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2B156-0E1B-4E5C-9145-D5071D888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C2A8-108E-4207-9528-8F98630F97A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0FE37-26EF-4576-9390-3582CD812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7CF24-D0C4-4E03-80B2-D3CBB86BE8A0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3411-929A-4348-8F84-CDA7E3CF8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43327-4EC6-4694-989B-BF69B68463BA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851EE-3B0B-40DA-824F-CFA6D4EB2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D4595-6451-428F-83EE-5EC72EE4194D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3DE64-1083-4D83-B20B-02483EB9F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46A08-BACD-4751-928C-F6874BA04BA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84366-E6E7-4CA3-9ED9-60FE25F43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426D3-B109-4D0D-A9EB-078B2BCBC9F1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3C289-7303-4705-A2FF-D833DA1F4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33679-FEE0-4706-826D-08AB55BB43F8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5F785-6ED0-431A-8594-D3102EA09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F3AF4-C518-4AB6-8D26-886C2A533C3E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76E6A-5FE6-42EA-804C-282F5A443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2E8A9-6D36-4E63-BCE6-BC7D937D833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CF62-CEC9-4C75-A3CE-724B86577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28DFDF-D6BB-466C-AE41-FAE156B26CFB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6947C2-AB93-4807-BFE5-8F662C2A9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79;&#1072;&#1095;&#1105;&#1090;&#1099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4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3315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539750" y="1916113"/>
            <a:ext cx="82280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Учебные дефициты учащихся:</a:t>
            </a:r>
          </a:p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 диагностика,</a:t>
            </a:r>
          </a:p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 способы устранения выявленных дефицитов </a:t>
            </a: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3635375" y="4868863"/>
            <a:ext cx="5184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Долоскова Н.Е., учитель математики МБОУ«Школа  №76» г.о.г. Нижний Новгород</a:t>
            </a:r>
            <a:endParaRPr lang="ru-RU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0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531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755650" y="333375"/>
            <a:ext cx="76327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Работа по ликвидация индивидуальных дефицитов</a:t>
            </a: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5148263" y="1557338"/>
            <a:ext cx="3384550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Работа по образцу, плану, памятке с пошаговой инструкцией</a:t>
            </a: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/>
          <a:srcRect l="6364" t="21654" r="65851" b="10828"/>
          <a:stretch>
            <a:fillRect/>
          </a:stretch>
        </p:blipFill>
        <p:spPr bwMode="auto">
          <a:xfrm>
            <a:off x="611188" y="765175"/>
            <a:ext cx="416242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4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3555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403350" y="404813"/>
            <a:ext cx="6769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Работа по ликвидация индивидуальных дефицитов</a:t>
            </a:r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5651500" y="2781300"/>
            <a:ext cx="316865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Работа по карточке с теоретическим материалом и примерами</a:t>
            </a:r>
          </a:p>
        </p:txBody>
      </p:sp>
      <p:pic>
        <p:nvPicPr>
          <p:cNvPr id="23558" name="Рисунок 7"/>
          <p:cNvPicPr>
            <a:picLocks noChangeAspect="1" noChangeArrowheads="1"/>
          </p:cNvPicPr>
          <p:nvPr/>
        </p:nvPicPr>
        <p:blipFill>
          <a:blip r:embed="rId3"/>
          <a:srcRect b="5865"/>
          <a:stretch>
            <a:fillRect/>
          </a:stretch>
        </p:blipFill>
        <p:spPr bwMode="auto">
          <a:xfrm>
            <a:off x="395288" y="765175"/>
            <a:ext cx="5113337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78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4579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/>
          <a:srcRect l="8025" t="16731" r="33479" b="6398"/>
          <a:stretch>
            <a:fillRect/>
          </a:stretch>
        </p:blipFill>
        <p:spPr bwMode="auto">
          <a:xfrm>
            <a:off x="539750" y="333375"/>
            <a:ext cx="8097838" cy="598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2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5603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650" y="1484313"/>
            <a:ext cx="7993063" cy="2586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41338" indent="-54133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 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Разноуровневые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практические работы с последующим обсуждением в группе (равносильные варианты с разными числами)</a:t>
            </a:r>
          </a:p>
          <a:p>
            <a:pPr marL="541338" indent="-54133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     Консультативная помощь другим учеником (с последующим    оцениванием его деятельности) или учителя 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      Выполнение  дифференцированных домашних тренировочных работ на сайте «Решу ЕГЭ» группами учащихся</a:t>
            </a:r>
          </a:p>
        </p:txBody>
      </p:sp>
      <p:sp>
        <p:nvSpPr>
          <p:cNvPr id="25605" name="TextBox 8"/>
          <p:cNvSpPr txBox="1">
            <a:spLocks noChangeArrowheads="1"/>
          </p:cNvSpPr>
          <p:nvPr/>
        </p:nvSpPr>
        <p:spPr bwMode="auto">
          <a:xfrm>
            <a:off x="1763713" y="549275"/>
            <a:ext cx="53292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Работа над групповыми дефицитам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6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6627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55650" y="1844675"/>
            <a:ext cx="7848600" cy="2255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Подведение итогов первого этапа работы: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indent="2714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-Сравнительная таблица результатов диагностических   работ.</a:t>
            </a:r>
          </a:p>
          <a:p>
            <a:pPr indent="27146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2714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-Выявление учащихся, не ликвидировавших дефициты на конец                   отчётного периода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0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7651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3"/>
          <a:srcRect l="17986" t="22147" r="20750" b="8366"/>
          <a:stretch>
            <a:fillRect/>
          </a:stretch>
        </p:blipFill>
        <p:spPr bwMode="auto">
          <a:xfrm>
            <a:off x="250825" y="333375"/>
            <a:ext cx="8694738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8674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8675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2195513" y="1052513"/>
            <a:ext cx="4105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7" name="TextBox 8"/>
          <p:cNvSpPr txBox="1">
            <a:spLocks noChangeArrowheads="1"/>
          </p:cNvSpPr>
          <p:nvPr/>
        </p:nvSpPr>
        <p:spPr bwMode="auto">
          <a:xfrm>
            <a:off x="1042988" y="2349500"/>
            <a:ext cx="295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58888" y="1844675"/>
          <a:ext cx="686435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79"/>
                <a:gridCol w="2056003"/>
                <a:gridCol w="228814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дефицита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Коллективные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Групповые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79%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75%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 дефицита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704" name="TextBox 10"/>
          <p:cNvSpPr txBox="1">
            <a:spLocks noChangeArrowheads="1"/>
          </p:cNvSpPr>
          <p:nvPr/>
        </p:nvSpPr>
        <p:spPr bwMode="auto">
          <a:xfrm>
            <a:off x="1258888" y="908050"/>
            <a:ext cx="655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Динамика изменения числа дефицитов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698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9699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2195513" y="1052513"/>
            <a:ext cx="4105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1" name="TextBox 8"/>
          <p:cNvSpPr txBox="1">
            <a:spLocks noChangeArrowheads="1"/>
          </p:cNvSpPr>
          <p:nvPr/>
        </p:nvSpPr>
        <p:spPr bwMode="auto">
          <a:xfrm>
            <a:off x="1042988" y="2349500"/>
            <a:ext cx="295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251520" y="980728"/>
          <a:ext cx="856895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703" name="TextBox 13"/>
          <p:cNvSpPr txBox="1">
            <a:spLocks noChangeArrowheads="1"/>
          </p:cNvSpPr>
          <p:nvPr/>
        </p:nvSpPr>
        <p:spPr bwMode="auto">
          <a:xfrm>
            <a:off x="1042988" y="549275"/>
            <a:ext cx="7129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Сравнительная характеристика уровня дефицитов (сентябрь/апрель)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38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39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0825" y="981075"/>
          <a:ext cx="8642350" cy="5626100"/>
        </p:xfrm>
        <a:graphic>
          <a:graphicData uri="http://schemas.openxmlformats.org/drawingml/2006/table">
            <a:tbl>
              <a:tblPr/>
              <a:tblGrid>
                <a:gridCol w="3452813"/>
                <a:gridCol w="230187"/>
                <a:gridCol w="230188"/>
                <a:gridCol w="230187"/>
                <a:gridCol w="230188"/>
                <a:gridCol w="230187"/>
                <a:gridCol w="230188"/>
                <a:gridCol w="239712"/>
                <a:gridCol w="309563"/>
                <a:gridCol w="450850"/>
                <a:gridCol w="428625"/>
                <a:gridCol w="2379662"/>
              </a:tblGrid>
              <a:tr h="9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Номер задания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3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4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5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6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…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Макс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балл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% вып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Уровень сформированности умений: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уровень 1 - не справился с заданиями базового уровня хотя бы  один раз;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уровень 2 - справился с заданиями базового уровня, но не справился хотя бы с 1 заданием повышенного/высокого  уровня;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уровень 3 - справился с заданиями повышенного и высокого уровня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Уровень сложности задания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 (б-базовый, п-повышенный,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в-высокий)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б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б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б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б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б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б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б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Объект диагностики (умение осуществлять действия с предметным содержанием отдельных разделов образовательной программы по предмету в соответствии с кодификаторм)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1.1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1.1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1.3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1.2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1.1-1.3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6.1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1.1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Максимальный балл за выполнение задания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9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45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17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85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5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25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Допустили ошибки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7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5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7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11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12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Допустили ошибки,%</a:t>
                      </a: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28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20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84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28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44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44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48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101975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38412" marR="384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8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103563" algn="l"/>
              </a:tabLst>
            </a:pPr>
            <a:endParaRPr lang="ru-RU">
              <a:cs typeface="Arial" charset="0"/>
            </a:endParaRPr>
          </a:p>
        </p:txBody>
      </p:sp>
      <p:sp>
        <p:nvSpPr>
          <p:cNvPr id="14483" name="Rectangle 4"/>
          <p:cNvSpPr>
            <a:spLocks noChangeArrowheads="1"/>
          </p:cNvSpPr>
          <p:nvPr/>
        </p:nvSpPr>
        <p:spPr bwMode="auto">
          <a:xfrm>
            <a:off x="1431925" y="328613"/>
            <a:ext cx="6280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altLang="ko-KR" sz="17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Batang"/>
                <a:cs typeface="Times New Roman" pitchFamily="18" charset="0"/>
              </a:rPr>
              <a:t>Анализ  выполнения  заданий диагностической работы </a:t>
            </a:r>
          </a:p>
          <a:p>
            <a:pPr algn="ctr">
              <a:defRPr/>
            </a:pPr>
            <a:r>
              <a:rPr lang="ru-RU" altLang="ko-KR" sz="17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Batang"/>
                <a:cs typeface="Times New Roman" pitchFamily="18" charset="0"/>
              </a:rPr>
              <a:t>по математике в 10 классе</a:t>
            </a:r>
            <a:endParaRPr lang="ru-RU" altLang="ko-KR" sz="17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2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5363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539750" y="1412875"/>
            <a:ext cx="81359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8313" y="1268413"/>
          <a:ext cx="8424862" cy="5292725"/>
        </p:xfrm>
        <a:graphic>
          <a:graphicData uri="http://schemas.openxmlformats.org/drawingml/2006/table">
            <a:tbl>
              <a:tblPr/>
              <a:tblGrid>
                <a:gridCol w="790575"/>
                <a:gridCol w="3597275"/>
                <a:gridCol w="2247900"/>
                <a:gridCol w="1789112"/>
              </a:tblGrid>
              <a:tr h="2303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№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задания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Умение осуществлять действия с предметным содержанием отдельных разделов образовательной программы по предмету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Ф.И. учеников, испытывающих дефицит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Формы организации деятельности.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Индивидуальная – до 10% учащихся испытывают дефицит;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Групповая –от 10 до 50%;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Коллективная – более 50% 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1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Уметь  выполнять  вычисления  и  преобразования (Действия с рациональными числами)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…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7.М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Групповая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8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3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Уметь  использовать  приобретенные знания и умения в практической деятельности и повседневной жизни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…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21.К 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Коллективная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9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Уметь  использовать  приобретенные знания и умения в практической деятельности и повседневной жизни (Размеры и единицы измерения)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/>
                        <a:cs typeface="Batang"/>
                      </a:endParaRP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/>
                          <a:cs typeface="Batang"/>
                        </a:rPr>
                        <a:t>Индивидуальная</a:t>
                      </a:r>
                    </a:p>
                  </a:txBody>
                  <a:tcPr marL="43405" marR="434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2" name="Rectangle 1"/>
          <p:cNvSpPr>
            <a:spLocks noChangeArrowheads="1"/>
          </p:cNvSpPr>
          <p:nvPr/>
        </p:nvSpPr>
        <p:spPr bwMode="auto">
          <a:xfrm>
            <a:off x="468313" y="392113"/>
            <a:ext cx="80279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altLang="ko-KR" sz="1600" b="1">
                <a:solidFill>
                  <a:schemeClr val="accent2"/>
                </a:solidFill>
                <a:latin typeface="Times New Roman" pitchFamily="18" charset="0"/>
                <a:ea typeface="Batang"/>
                <a:cs typeface="Times New Roman" pitchFamily="18" charset="0"/>
              </a:rPr>
              <a:t>Сформированность умений осуществлять действия с предметным содержанием отдельных разделов образовательной программы по предмету</a:t>
            </a:r>
            <a:endParaRPr lang="ru-RU" altLang="ko-KR" b="1">
              <a:solidFill>
                <a:schemeClr val="accent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6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6387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468313" y="0"/>
            <a:ext cx="76327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Итоги диагностические работы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(сентябрь)</a:t>
            </a:r>
          </a:p>
          <a:p>
            <a:pPr algn="just"/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331913" y="2852738"/>
            <a:ext cx="54721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Дефицитные работы- 100%</a:t>
            </a:r>
          </a:p>
        </p:txBody>
      </p:sp>
      <p:sp>
        <p:nvSpPr>
          <p:cNvPr id="14" name="Овал 13"/>
          <p:cNvSpPr/>
          <p:nvPr/>
        </p:nvSpPr>
        <p:spPr>
          <a:xfrm>
            <a:off x="1116013" y="4076700"/>
            <a:ext cx="2592387" cy="792163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21%</a:t>
            </a:r>
          </a:p>
        </p:txBody>
      </p:sp>
      <p:sp>
        <p:nvSpPr>
          <p:cNvPr id="15" name="Овал 14"/>
          <p:cNvSpPr/>
          <p:nvPr/>
        </p:nvSpPr>
        <p:spPr>
          <a:xfrm>
            <a:off x="4427538" y="4076700"/>
            <a:ext cx="2447925" cy="792163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79%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2879725" y="3536951"/>
            <a:ext cx="504825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4535487" y="3536951"/>
            <a:ext cx="504825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0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11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1340768"/>
          <a:ext cx="6552728" cy="4082914"/>
        </p:xfrm>
        <a:graphic>
          <a:graphicData uri="http://schemas.openxmlformats.org/drawingml/2006/table">
            <a:tbl>
              <a:tblPr/>
              <a:tblGrid>
                <a:gridCol w="1035976"/>
                <a:gridCol w="1484304"/>
                <a:gridCol w="1080120"/>
                <a:gridCol w="1008112"/>
                <a:gridCol w="936104"/>
                <a:gridCol w="1008112"/>
              </a:tblGrid>
              <a:tr h="717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Предметная область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Высокий показатель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Хороший показатель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Средний показатель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Низкий показатель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235"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Алгебра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Субтест 5.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Математическая интуиция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39%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22%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39%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Субтест 6.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Абстрактное мышление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44%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176"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Геометрия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Субтест 7.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Образный синтез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2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Субтест 8.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Пространст-венное мышление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17%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39%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28%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17%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69" marR="519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755650" y="549275"/>
            <a:ext cx="7200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Итоги диагностики учащихся 10 класса</a:t>
            </a:r>
          </a:p>
          <a:p>
            <a:pPr algn="ctr"/>
            <a:r>
              <a:rPr lang="ru-RU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(методика Ясюковой)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4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8435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250825" y="333375"/>
            <a:ext cx="86423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Способы ликвидации выявленных дефицитов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i="1">
                <a:latin typeface="Times New Roman" pitchFamily="18" charset="0"/>
                <a:cs typeface="Times New Roman" pitchFamily="18" charset="0"/>
              </a:rPr>
              <a:t>Информирование родителей, </a:t>
            </a:r>
          </a:p>
          <a:p>
            <a:pPr algn="ctr">
              <a:lnSpc>
                <a:spcPct val="150000"/>
              </a:lnSpc>
            </a:pPr>
            <a:r>
              <a:rPr lang="ru-RU" sz="2000" i="1">
                <a:latin typeface="Times New Roman" pitchFamily="18" charset="0"/>
                <a:cs typeface="Times New Roman" pitchFamily="18" charset="0"/>
              </a:rPr>
              <a:t>составление индивидуального образовательного маршрута</a:t>
            </a:r>
          </a:p>
        </p:txBody>
      </p:sp>
      <p:graphicFrame>
        <p:nvGraphicFramePr>
          <p:cNvPr id="18463" name="Group 31"/>
          <p:cNvGraphicFramePr>
            <a:graphicFrameLocks noGrp="1"/>
          </p:cNvGraphicFramePr>
          <p:nvPr/>
        </p:nvGraphicFramePr>
        <p:xfrm>
          <a:off x="179388" y="2420938"/>
          <a:ext cx="8569325" cy="4300537"/>
        </p:xfrm>
        <a:graphic>
          <a:graphicData uri="http://schemas.openxmlformats.org/drawingml/2006/table">
            <a:tbl>
              <a:tblPr/>
              <a:tblGrid>
                <a:gridCol w="642937"/>
                <a:gridCol w="1727200"/>
                <a:gridCol w="2093913"/>
                <a:gridCol w="1647825"/>
                <a:gridCol w="1452562"/>
                <a:gridCol w="1004888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Зада-ния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Пробел в знаниях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Материал изложен в учебнике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Интернет-ресурс: задания с сайта «Решу ЕГЭ»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Задания для самоподго-товки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Срок исполнения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Умение выполнять  вычисления  и  преобразования (Действия со степенями)</a:t>
                      </a: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1)Алгебра-7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Алимов Ш.А. и др.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§9-10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2) Алгебра-9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Алимов Ш.А. и др.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 §7-10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3)  Алгебра 10-11 Колягин Ю.М. и др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Глава 4, §3-4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№2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Приложение 2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30.09.19</a:t>
                      </a:r>
                    </a:p>
                  </a:txBody>
                  <a:tcPr marL="60540" marR="605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0" name="Rectangle 2"/>
          <p:cNvSpPr>
            <a:spLocks noChangeArrowheads="1"/>
          </p:cNvSpPr>
          <p:nvPr/>
        </p:nvSpPr>
        <p:spPr bwMode="auto">
          <a:xfrm>
            <a:off x="1339850" y="1814513"/>
            <a:ext cx="64627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400" b="1">
                <a:ea typeface="Calibri" pitchFamily="34" charset="0"/>
                <a:cs typeface="Times New Roman" pitchFamily="18" charset="0"/>
              </a:rPr>
              <a:t>Учебные дефициты обучающегося  10 «А» класса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_________________________</a:t>
            </a:r>
            <a:endParaRPr lang="ru-RU" sz="800">
              <a:ea typeface="Calibri" pitchFamily="34" charset="0"/>
              <a:cs typeface="Arial" charset="0"/>
            </a:endParaRPr>
          </a:p>
          <a:p>
            <a:pPr algn="ctr" eaLnBrk="0" hangingPunct="0"/>
            <a:r>
              <a:rPr lang="ru-RU" sz="1400" b="1">
                <a:ea typeface="Calibri" pitchFamily="34" charset="0"/>
                <a:cs typeface="Times New Roman" pitchFamily="18" charset="0"/>
              </a:rPr>
              <a:t>по математике ( по итогам диагностической работы 30.04.2019)</a:t>
            </a:r>
            <a:endParaRPr lang="ru-RU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58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9459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331913" y="16287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9461" name="Picture 28"/>
          <p:cNvPicPr>
            <a:picLocks noChangeAspect="1" noChangeArrowheads="1"/>
          </p:cNvPicPr>
          <p:nvPr/>
        </p:nvPicPr>
        <p:blipFill>
          <a:blip r:embed="rId3"/>
          <a:srcRect l="19646" t="22638" r="33755" b="8366"/>
          <a:stretch>
            <a:fillRect/>
          </a:stretch>
        </p:blipFill>
        <p:spPr bwMode="auto">
          <a:xfrm>
            <a:off x="323850" y="333375"/>
            <a:ext cx="7437438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2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483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2916238" y="620713"/>
            <a:ext cx="321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Составление  справочника</a:t>
            </a:r>
          </a:p>
        </p:txBody>
      </p:sp>
      <p:pic>
        <p:nvPicPr>
          <p:cNvPr id="20485" name="Рисунок 6" descr="C:\Users\Учитель\AppData\Local\Microsoft\Windows\Temporary Internet Files\Content.Word\IMG_20191205_0817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628775"/>
            <a:ext cx="32400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7" descr="C:\Users\Учитель\AppData\Local\Microsoft\Windows\Temporary Internet Files\Content.Word\IMG_20191205_081730.jpg"/>
          <p:cNvPicPr>
            <a:picLocks noChangeAspect="1" noChangeArrowheads="1"/>
          </p:cNvPicPr>
          <p:nvPr/>
        </p:nvPicPr>
        <p:blipFill>
          <a:blip r:embed="rId4"/>
          <a:srcRect l="3528" t="15024" r="22551" b="7748"/>
          <a:stretch>
            <a:fillRect/>
          </a:stretch>
        </p:blipFill>
        <p:spPr bwMode="auto">
          <a:xfrm>
            <a:off x="611188" y="1268413"/>
            <a:ext cx="3289300" cy="39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4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6" name="AutoShape 6" descr="https://vignette.wikia.nocookie.net/roblox/images/c/cb/20599005_w640_h640_boardmel1.jpg/revision/latest?cb=20180329163654&amp;path-prefix=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1507" name="Picture 2" descr="C:\Documents and Settings\Наталья\Рабочий стол\Новая папка\school0201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395288" y="404813"/>
            <a:ext cx="8424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Мини-  зачёты</a:t>
            </a:r>
            <a:r>
              <a:rPr lang="ru-RU" sz="2000" b="1" i="1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по теоретическому материалу и</a:t>
            </a:r>
          </a:p>
          <a:p>
            <a:pPr algn="ctr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 тренинги на повторение изученных тем</a:t>
            </a:r>
            <a:endParaRPr lang="ru-RU" sz="2000" b="1" i="1">
              <a:latin typeface="Calibri" pitchFamily="34" charset="0"/>
            </a:endParaRPr>
          </a:p>
        </p:txBody>
      </p:sp>
      <p:pic>
        <p:nvPicPr>
          <p:cNvPr id="21509" name="Picture 1"/>
          <p:cNvPicPr>
            <a:picLocks noChangeAspect="1" noChangeArrowheads="1"/>
          </p:cNvPicPr>
          <p:nvPr/>
        </p:nvPicPr>
        <p:blipFill>
          <a:blip r:embed="rId4"/>
          <a:srcRect l="27393" t="26083" r="32095" b="14764"/>
          <a:stretch>
            <a:fillRect/>
          </a:stretch>
        </p:blipFill>
        <p:spPr bwMode="auto">
          <a:xfrm>
            <a:off x="4673600" y="1125538"/>
            <a:ext cx="3859213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5"/>
          <a:srcRect l="7747" t="21654" r="70003" b="11319"/>
          <a:stretch>
            <a:fillRect/>
          </a:stretch>
        </p:blipFill>
        <p:spPr bwMode="auto">
          <a:xfrm>
            <a:off x="900113" y="1341438"/>
            <a:ext cx="2894012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492</Words>
  <Application>Microsoft Office PowerPoint</Application>
  <PresentationFormat>Экран (4:3)</PresentationFormat>
  <Paragraphs>203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Batang</vt:lpstr>
      <vt:lpstr>맑은 고딕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*</cp:lastModifiedBy>
  <cp:revision>51</cp:revision>
  <dcterms:created xsi:type="dcterms:W3CDTF">2019-10-20T19:13:53Z</dcterms:created>
  <dcterms:modified xsi:type="dcterms:W3CDTF">2019-12-09T06:03:54Z</dcterms:modified>
</cp:coreProperties>
</file>