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57" r:id="rId4"/>
    <p:sldId id="258" r:id="rId5"/>
    <p:sldId id="259" r:id="rId6"/>
    <p:sldId id="262" r:id="rId7"/>
    <p:sldId id="263" r:id="rId8"/>
    <p:sldId id="268" r:id="rId9"/>
    <p:sldId id="266" r:id="rId10"/>
    <p:sldId id="264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641232-46DE-43E2-9A9A-281785C02F4A}" type="doc">
      <dgm:prSet loTypeId="urn:microsoft.com/office/officeart/2005/8/layout/list1" loCatId="list" qsTypeId="urn:microsoft.com/office/officeart/2005/8/quickstyle/simple3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528FA445-0D2B-4EDA-954A-092CBB827D4A}">
      <dgm:prSet phldrT="[Текст]"/>
      <dgm:spPr/>
      <dgm:t>
        <a:bodyPr/>
        <a:lstStyle/>
        <a:p>
          <a:r>
            <a:rPr lang="ru-RU" b="1" dirty="0" smtClean="0"/>
            <a:t>1. Уменьшение уровня тревожности; </a:t>
          </a:r>
          <a:endParaRPr lang="ru-RU" b="1" dirty="0"/>
        </a:p>
      </dgm:t>
    </dgm:pt>
    <dgm:pt modelId="{BABF9109-53C0-4C94-9A25-BB92C725AB78}" type="parTrans" cxnId="{14D4FA0E-CCDD-438F-BD2E-B35A9E49EDDE}">
      <dgm:prSet/>
      <dgm:spPr/>
      <dgm:t>
        <a:bodyPr/>
        <a:lstStyle/>
        <a:p>
          <a:endParaRPr lang="ru-RU"/>
        </a:p>
      </dgm:t>
    </dgm:pt>
    <dgm:pt modelId="{6C490210-18CC-45C0-91C1-5324F4DAAF5E}" type="sibTrans" cxnId="{14D4FA0E-CCDD-438F-BD2E-B35A9E49EDDE}">
      <dgm:prSet/>
      <dgm:spPr/>
      <dgm:t>
        <a:bodyPr/>
        <a:lstStyle/>
        <a:p>
          <a:endParaRPr lang="ru-RU"/>
        </a:p>
      </dgm:t>
    </dgm:pt>
    <dgm:pt modelId="{7B645642-570C-418F-908F-C8959BD3B9D1}">
      <dgm:prSet phldrT="[Текст]"/>
      <dgm:spPr/>
      <dgm:t>
        <a:bodyPr/>
        <a:lstStyle/>
        <a:p>
          <a:r>
            <a:rPr lang="ru-RU" b="1" dirty="0" smtClean="0"/>
            <a:t>2. Содействие адаптации учащихся к процессу проведения ЕГЭ;</a:t>
          </a:r>
          <a:endParaRPr lang="ru-RU" b="1" dirty="0"/>
        </a:p>
      </dgm:t>
    </dgm:pt>
    <dgm:pt modelId="{2B2F8974-2FC6-40AF-8F5E-DC05C951CA65}" type="parTrans" cxnId="{36BC4E50-164E-4E29-8E43-EADA998E62DD}">
      <dgm:prSet/>
      <dgm:spPr/>
      <dgm:t>
        <a:bodyPr/>
        <a:lstStyle/>
        <a:p>
          <a:endParaRPr lang="ru-RU"/>
        </a:p>
      </dgm:t>
    </dgm:pt>
    <dgm:pt modelId="{580520CC-1A51-4A8F-BA26-694BEF8B5E10}" type="sibTrans" cxnId="{36BC4E50-164E-4E29-8E43-EADA998E62DD}">
      <dgm:prSet/>
      <dgm:spPr/>
      <dgm:t>
        <a:bodyPr/>
        <a:lstStyle/>
        <a:p>
          <a:endParaRPr lang="ru-RU"/>
        </a:p>
      </dgm:t>
    </dgm:pt>
    <dgm:pt modelId="{D80E74CD-45E0-4F95-8875-6E5A936408BA}">
      <dgm:prSet/>
      <dgm:spPr/>
      <dgm:t>
        <a:bodyPr/>
        <a:lstStyle/>
        <a:p>
          <a:r>
            <a:rPr lang="ru-RU" b="1" dirty="0" smtClean="0"/>
            <a:t>3. Создание необходимого психологического настроя. </a:t>
          </a:r>
          <a:endParaRPr lang="ru-RU" b="1" dirty="0"/>
        </a:p>
      </dgm:t>
    </dgm:pt>
    <dgm:pt modelId="{415E6415-3C64-489E-B2F1-ACBDC383DA9E}" type="parTrans" cxnId="{3E1C5E34-0518-4E32-BDF5-62915E6DAC27}">
      <dgm:prSet/>
      <dgm:spPr/>
      <dgm:t>
        <a:bodyPr/>
        <a:lstStyle/>
        <a:p>
          <a:endParaRPr lang="ru-RU"/>
        </a:p>
      </dgm:t>
    </dgm:pt>
    <dgm:pt modelId="{83A399DE-50CF-422F-A799-63998ED6341A}" type="sibTrans" cxnId="{3E1C5E34-0518-4E32-BDF5-62915E6DAC27}">
      <dgm:prSet/>
      <dgm:spPr/>
      <dgm:t>
        <a:bodyPr/>
        <a:lstStyle/>
        <a:p>
          <a:endParaRPr lang="ru-RU"/>
        </a:p>
      </dgm:t>
    </dgm:pt>
    <dgm:pt modelId="{14754B03-0A6D-4E1A-AF29-D399958DD756}" type="pres">
      <dgm:prSet presAssocID="{F3641232-46DE-43E2-9A9A-281785C02F4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F13982B-1E3B-47DC-893C-70417C6F2017}" type="pres">
      <dgm:prSet presAssocID="{528FA445-0D2B-4EDA-954A-092CBB827D4A}" presName="parentLin" presStyleCnt="0"/>
      <dgm:spPr/>
    </dgm:pt>
    <dgm:pt modelId="{89119866-73B5-4069-84FB-5B65F4F1CC92}" type="pres">
      <dgm:prSet presAssocID="{528FA445-0D2B-4EDA-954A-092CBB827D4A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B2610DB7-6282-4F01-8A6D-BF8AC54CD065}" type="pres">
      <dgm:prSet presAssocID="{528FA445-0D2B-4EDA-954A-092CBB827D4A}" presName="parentText" presStyleLbl="node1" presStyleIdx="0" presStyleCnt="3" custScaleX="155415" custScaleY="200949" custLinFactNeighborX="28541" custLinFactNeighborY="4189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4AA4A7-A9BB-45F1-8D8C-AB10876B18A2}" type="pres">
      <dgm:prSet presAssocID="{528FA445-0D2B-4EDA-954A-092CBB827D4A}" presName="negativeSpace" presStyleCnt="0"/>
      <dgm:spPr/>
    </dgm:pt>
    <dgm:pt modelId="{F260F4C0-DB1E-4393-AA84-84D987AA2B27}" type="pres">
      <dgm:prSet presAssocID="{528FA445-0D2B-4EDA-954A-092CBB827D4A}" presName="childText" presStyleLbl="conFgAcc1" presStyleIdx="0" presStyleCnt="3">
        <dgm:presLayoutVars>
          <dgm:bulletEnabled val="1"/>
        </dgm:presLayoutVars>
      </dgm:prSet>
      <dgm:spPr/>
    </dgm:pt>
    <dgm:pt modelId="{9B1B26DA-9327-440C-A6A1-FDB5EC9AF203}" type="pres">
      <dgm:prSet presAssocID="{6C490210-18CC-45C0-91C1-5324F4DAAF5E}" presName="spaceBetweenRectangles" presStyleCnt="0"/>
      <dgm:spPr/>
    </dgm:pt>
    <dgm:pt modelId="{B8491739-7F37-4D08-84CB-EFFE2822B689}" type="pres">
      <dgm:prSet presAssocID="{7B645642-570C-418F-908F-C8959BD3B9D1}" presName="parentLin" presStyleCnt="0"/>
      <dgm:spPr/>
    </dgm:pt>
    <dgm:pt modelId="{BEEEE4E6-436A-46B1-900C-7E2878710424}" type="pres">
      <dgm:prSet presAssocID="{7B645642-570C-418F-908F-C8959BD3B9D1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1612A22F-3F8C-4DD2-893F-5DA528229B02}" type="pres">
      <dgm:prSet presAssocID="{7B645642-570C-418F-908F-C8959BD3B9D1}" presName="parentText" presStyleLbl="node1" presStyleIdx="1" presStyleCnt="3" custScaleX="142857" custScaleY="187183" custLinFactNeighborX="-6889" custLinFactNeighborY="1539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B54C8C-80E7-4D7E-9B89-2643A0082634}" type="pres">
      <dgm:prSet presAssocID="{7B645642-570C-418F-908F-C8959BD3B9D1}" presName="negativeSpace" presStyleCnt="0"/>
      <dgm:spPr/>
    </dgm:pt>
    <dgm:pt modelId="{F7BEBE11-C478-4DB3-9CBE-AD06E2EB5746}" type="pres">
      <dgm:prSet presAssocID="{7B645642-570C-418F-908F-C8959BD3B9D1}" presName="childText" presStyleLbl="conFgAcc1" presStyleIdx="1" presStyleCnt="3">
        <dgm:presLayoutVars>
          <dgm:bulletEnabled val="1"/>
        </dgm:presLayoutVars>
      </dgm:prSet>
      <dgm:spPr/>
    </dgm:pt>
    <dgm:pt modelId="{783519BA-ABF8-49AF-A409-2E9662F7E3B8}" type="pres">
      <dgm:prSet presAssocID="{580520CC-1A51-4A8F-BA26-694BEF8B5E10}" presName="spaceBetweenRectangles" presStyleCnt="0"/>
      <dgm:spPr/>
    </dgm:pt>
    <dgm:pt modelId="{DA807B5A-422C-4EA8-9B51-4D2EACC97286}" type="pres">
      <dgm:prSet presAssocID="{D80E74CD-45E0-4F95-8875-6E5A936408BA}" presName="parentLin" presStyleCnt="0"/>
      <dgm:spPr/>
    </dgm:pt>
    <dgm:pt modelId="{2782BA48-0203-4008-9231-4E7507C0BA1E}" type="pres">
      <dgm:prSet presAssocID="{D80E74CD-45E0-4F95-8875-6E5A936408BA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017292A2-34D7-4E05-BA9F-22028EA3D985}" type="pres">
      <dgm:prSet presAssocID="{D80E74CD-45E0-4F95-8875-6E5A936408BA}" presName="parentText" presStyleLbl="node1" presStyleIdx="2" presStyleCnt="3" custScaleX="142857" custScaleY="186843" custLinFactNeighborX="-6889" custLinFactNeighborY="564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C87E8C-C1B1-4909-9974-A6A26B3DD2CD}" type="pres">
      <dgm:prSet presAssocID="{D80E74CD-45E0-4F95-8875-6E5A936408BA}" presName="negativeSpace" presStyleCnt="0"/>
      <dgm:spPr/>
    </dgm:pt>
    <dgm:pt modelId="{0BFE6C3B-4C43-4455-845E-D794F40D3A96}" type="pres">
      <dgm:prSet presAssocID="{D80E74CD-45E0-4F95-8875-6E5A936408BA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E5756FB6-A545-4FF6-8D45-0074FA8A5ECF}" type="presOf" srcId="{D80E74CD-45E0-4F95-8875-6E5A936408BA}" destId="{017292A2-34D7-4E05-BA9F-22028EA3D985}" srcOrd="1" destOrd="0" presId="urn:microsoft.com/office/officeart/2005/8/layout/list1"/>
    <dgm:cxn modelId="{AA419B41-58D0-4F96-B842-017C060C8E5A}" type="presOf" srcId="{7B645642-570C-418F-908F-C8959BD3B9D1}" destId="{1612A22F-3F8C-4DD2-893F-5DA528229B02}" srcOrd="1" destOrd="0" presId="urn:microsoft.com/office/officeart/2005/8/layout/list1"/>
    <dgm:cxn modelId="{D22F911D-182F-4539-997D-D6AC3A7224B7}" type="presOf" srcId="{D80E74CD-45E0-4F95-8875-6E5A936408BA}" destId="{2782BA48-0203-4008-9231-4E7507C0BA1E}" srcOrd="0" destOrd="0" presId="urn:microsoft.com/office/officeart/2005/8/layout/list1"/>
    <dgm:cxn modelId="{C2F36D8C-E56F-48CC-8E86-BC598E8BE1B1}" type="presOf" srcId="{528FA445-0D2B-4EDA-954A-092CBB827D4A}" destId="{B2610DB7-6282-4F01-8A6D-BF8AC54CD065}" srcOrd="1" destOrd="0" presId="urn:microsoft.com/office/officeart/2005/8/layout/list1"/>
    <dgm:cxn modelId="{3E1C5E34-0518-4E32-BDF5-62915E6DAC27}" srcId="{F3641232-46DE-43E2-9A9A-281785C02F4A}" destId="{D80E74CD-45E0-4F95-8875-6E5A936408BA}" srcOrd="2" destOrd="0" parTransId="{415E6415-3C64-489E-B2F1-ACBDC383DA9E}" sibTransId="{83A399DE-50CF-422F-A799-63998ED6341A}"/>
    <dgm:cxn modelId="{E6B38120-D6DF-4C6C-A845-475063ACF830}" type="presOf" srcId="{7B645642-570C-418F-908F-C8959BD3B9D1}" destId="{BEEEE4E6-436A-46B1-900C-7E2878710424}" srcOrd="0" destOrd="0" presId="urn:microsoft.com/office/officeart/2005/8/layout/list1"/>
    <dgm:cxn modelId="{A3BD4AF3-9161-4F40-AFF2-E67A8BC2FDBD}" type="presOf" srcId="{F3641232-46DE-43E2-9A9A-281785C02F4A}" destId="{14754B03-0A6D-4E1A-AF29-D399958DD756}" srcOrd="0" destOrd="0" presId="urn:microsoft.com/office/officeart/2005/8/layout/list1"/>
    <dgm:cxn modelId="{36BC4E50-164E-4E29-8E43-EADA998E62DD}" srcId="{F3641232-46DE-43E2-9A9A-281785C02F4A}" destId="{7B645642-570C-418F-908F-C8959BD3B9D1}" srcOrd="1" destOrd="0" parTransId="{2B2F8974-2FC6-40AF-8F5E-DC05C951CA65}" sibTransId="{580520CC-1A51-4A8F-BA26-694BEF8B5E10}"/>
    <dgm:cxn modelId="{14D4FA0E-CCDD-438F-BD2E-B35A9E49EDDE}" srcId="{F3641232-46DE-43E2-9A9A-281785C02F4A}" destId="{528FA445-0D2B-4EDA-954A-092CBB827D4A}" srcOrd="0" destOrd="0" parTransId="{BABF9109-53C0-4C94-9A25-BB92C725AB78}" sibTransId="{6C490210-18CC-45C0-91C1-5324F4DAAF5E}"/>
    <dgm:cxn modelId="{AFC6EB60-322D-4C4D-91B5-DB8BA7FFDE4E}" type="presOf" srcId="{528FA445-0D2B-4EDA-954A-092CBB827D4A}" destId="{89119866-73B5-4069-84FB-5B65F4F1CC92}" srcOrd="0" destOrd="0" presId="urn:microsoft.com/office/officeart/2005/8/layout/list1"/>
    <dgm:cxn modelId="{AFE27659-091A-4118-9448-694B9C0FFC7A}" type="presParOf" srcId="{14754B03-0A6D-4E1A-AF29-D399958DD756}" destId="{AF13982B-1E3B-47DC-893C-70417C6F2017}" srcOrd="0" destOrd="0" presId="urn:microsoft.com/office/officeart/2005/8/layout/list1"/>
    <dgm:cxn modelId="{60246B44-1555-4FBC-B263-3F5408F2CDA2}" type="presParOf" srcId="{AF13982B-1E3B-47DC-893C-70417C6F2017}" destId="{89119866-73B5-4069-84FB-5B65F4F1CC92}" srcOrd="0" destOrd="0" presId="urn:microsoft.com/office/officeart/2005/8/layout/list1"/>
    <dgm:cxn modelId="{BBC8BCBB-279A-46AC-B70F-5B3D82879B8F}" type="presParOf" srcId="{AF13982B-1E3B-47DC-893C-70417C6F2017}" destId="{B2610DB7-6282-4F01-8A6D-BF8AC54CD065}" srcOrd="1" destOrd="0" presId="urn:microsoft.com/office/officeart/2005/8/layout/list1"/>
    <dgm:cxn modelId="{1F3D57EA-337B-4668-814F-1E174AD890D4}" type="presParOf" srcId="{14754B03-0A6D-4E1A-AF29-D399958DD756}" destId="{FF4AA4A7-A9BB-45F1-8D8C-AB10876B18A2}" srcOrd="1" destOrd="0" presId="urn:microsoft.com/office/officeart/2005/8/layout/list1"/>
    <dgm:cxn modelId="{8D28462B-56FC-4C83-989B-17C9F900165F}" type="presParOf" srcId="{14754B03-0A6D-4E1A-AF29-D399958DD756}" destId="{F260F4C0-DB1E-4393-AA84-84D987AA2B27}" srcOrd="2" destOrd="0" presId="urn:microsoft.com/office/officeart/2005/8/layout/list1"/>
    <dgm:cxn modelId="{263DE779-7EA0-4485-BAB7-FF769DF220B7}" type="presParOf" srcId="{14754B03-0A6D-4E1A-AF29-D399958DD756}" destId="{9B1B26DA-9327-440C-A6A1-FDB5EC9AF203}" srcOrd="3" destOrd="0" presId="urn:microsoft.com/office/officeart/2005/8/layout/list1"/>
    <dgm:cxn modelId="{D6DC3A49-B2AB-4B8C-A17A-AC28B5E6D16A}" type="presParOf" srcId="{14754B03-0A6D-4E1A-AF29-D399958DD756}" destId="{B8491739-7F37-4D08-84CB-EFFE2822B689}" srcOrd="4" destOrd="0" presId="urn:microsoft.com/office/officeart/2005/8/layout/list1"/>
    <dgm:cxn modelId="{292C7EEC-8CA3-4D75-87CF-019CA1C2CC4C}" type="presParOf" srcId="{B8491739-7F37-4D08-84CB-EFFE2822B689}" destId="{BEEEE4E6-436A-46B1-900C-7E2878710424}" srcOrd="0" destOrd="0" presId="urn:microsoft.com/office/officeart/2005/8/layout/list1"/>
    <dgm:cxn modelId="{3FDED20F-BD31-48E5-95EF-70E268320DD7}" type="presParOf" srcId="{B8491739-7F37-4D08-84CB-EFFE2822B689}" destId="{1612A22F-3F8C-4DD2-893F-5DA528229B02}" srcOrd="1" destOrd="0" presId="urn:microsoft.com/office/officeart/2005/8/layout/list1"/>
    <dgm:cxn modelId="{14794AF7-1797-4ACC-B79B-862CEE783A71}" type="presParOf" srcId="{14754B03-0A6D-4E1A-AF29-D399958DD756}" destId="{DFB54C8C-80E7-4D7E-9B89-2643A0082634}" srcOrd="5" destOrd="0" presId="urn:microsoft.com/office/officeart/2005/8/layout/list1"/>
    <dgm:cxn modelId="{2377880E-D86F-4234-B42B-EDFD00CCDDD2}" type="presParOf" srcId="{14754B03-0A6D-4E1A-AF29-D399958DD756}" destId="{F7BEBE11-C478-4DB3-9CBE-AD06E2EB5746}" srcOrd="6" destOrd="0" presId="urn:microsoft.com/office/officeart/2005/8/layout/list1"/>
    <dgm:cxn modelId="{248D0B55-C361-49AE-9C69-1602C0228F3E}" type="presParOf" srcId="{14754B03-0A6D-4E1A-AF29-D399958DD756}" destId="{783519BA-ABF8-49AF-A409-2E9662F7E3B8}" srcOrd="7" destOrd="0" presId="urn:microsoft.com/office/officeart/2005/8/layout/list1"/>
    <dgm:cxn modelId="{783AE909-06CA-4A41-838E-F8BCD2CD2DE0}" type="presParOf" srcId="{14754B03-0A6D-4E1A-AF29-D399958DD756}" destId="{DA807B5A-422C-4EA8-9B51-4D2EACC97286}" srcOrd="8" destOrd="0" presId="urn:microsoft.com/office/officeart/2005/8/layout/list1"/>
    <dgm:cxn modelId="{E886CAAE-01E8-4B18-8E40-CC164E0B34A5}" type="presParOf" srcId="{DA807B5A-422C-4EA8-9B51-4D2EACC97286}" destId="{2782BA48-0203-4008-9231-4E7507C0BA1E}" srcOrd="0" destOrd="0" presId="urn:microsoft.com/office/officeart/2005/8/layout/list1"/>
    <dgm:cxn modelId="{E44A33D1-246F-426B-BD35-492C5DA69D00}" type="presParOf" srcId="{DA807B5A-422C-4EA8-9B51-4D2EACC97286}" destId="{017292A2-34D7-4E05-BA9F-22028EA3D985}" srcOrd="1" destOrd="0" presId="urn:microsoft.com/office/officeart/2005/8/layout/list1"/>
    <dgm:cxn modelId="{6FE9E604-B67A-4F24-8190-EC7EBA24A534}" type="presParOf" srcId="{14754B03-0A6D-4E1A-AF29-D399958DD756}" destId="{11C87E8C-C1B1-4909-9974-A6A26B3DD2CD}" srcOrd="9" destOrd="0" presId="urn:microsoft.com/office/officeart/2005/8/layout/list1"/>
    <dgm:cxn modelId="{80B8A07D-2179-4790-9AD1-D82390A1C4D9}" type="presParOf" srcId="{14754B03-0A6D-4E1A-AF29-D399958DD756}" destId="{0BFE6C3B-4C43-4455-845E-D794F40D3A96}" srcOrd="10" destOrd="0" presId="urn:microsoft.com/office/officeart/2005/8/layout/list1"/>
  </dgm:cxnLst>
  <dgm:bg/>
  <dgm:whole/>
  <dgm:extLst>
    <a:ext uri="http://schemas.microsoft.com/office/drawing/2008/diagram"/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0D816-751A-47C8-9BD6-EE1E295A046E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4E590-B940-4949-A035-7287AB3904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35980-859D-4CAF-A352-A8D68E7B2FF6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8C3D6-9819-4616-A79A-3C8B0886AB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245ADD-57DD-47F5-BF03-7FAB3B042792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D4091-7A42-4F07-A43B-F71591B87D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A8783-C67D-495C-BC0A-B7BDC4864049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F8906-2ADD-4C9B-8680-4AA2B31497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47728-4468-47C5-92F3-88A88710BA30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FB5526-3F4F-4511-9A9D-E185CE0179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3849D-B887-400D-853C-42A47703CEE1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AFA6F-4C07-4107-B548-8B479E80C4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EA34C-BB8B-41A1-A0C9-4FEB51AADD15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588FB-2CD8-457B-9553-2039108975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0462C-B29B-486D-B51E-0C24DF37A78C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50108-233E-4721-8F07-3B71864EF4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76361-E57A-49B1-8E0F-FECC59AA933B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22822-DA88-4373-951F-A156D49050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9872B-B345-4B18-AC17-27A546706616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57B79-E61E-4F95-8872-B21DCDEEA7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5A167-FF8B-4958-AF3D-80242EFBA90D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69947-353C-46E0-808B-ECC7D207D2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B16AD5C-5BF3-4221-A9C2-C71C7B806E26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A135A7C-EB0E-41E7-96E9-6D8D3EEE14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400"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620689"/>
            <a:ext cx="7416824" cy="2664296"/>
          </a:xfrm>
        </p:spPr>
        <p:txBody>
          <a:bodyPr/>
          <a:lstStyle/>
          <a:p>
            <a:pPr algn="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b="0" dirty="0">
                <a:effectLst/>
              </a:rPr>
              <a:t>Психологическое сопровождение </a:t>
            </a:r>
            <a:r>
              <a:rPr lang="ru-RU" b="0" dirty="0" smtClean="0">
                <a:effectLst/>
              </a:rPr>
              <a:t>в рамках подготовки обучающихся к ЕГЭ</a:t>
            </a:r>
            <a:br>
              <a:rPr lang="ru-RU" b="0" dirty="0" smtClean="0">
                <a:effectLst/>
              </a:rPr>
            </a:br>
            <a:r>
              <a:rPr lang="ru-RU" b="0" dirty="0">
                <a:effectLst/>
              </a:rPr>
              <a:t/>
            </a:r>
            <a:br>
              <a:rPr lang="ru-RU" b="0" dirty="0">
                <a:effectLst/>
              </a:rPr>
            </a:br>
            <a:r>
              <a:rPr lang="ru-RU" b="0" dirty="0" smtClean="0">
                <a:effectLst/>
              </a:rPr>
              <a:t>       </a:t>
            </a:r>
            <a:r>
              <a:rPr lang="ru-RU" sz="2800" b="0" dirty="0" smtClean="0">
                <a:effectLst/>
              </a:rPr>
              <a:t>педагог-психолог Стецюк О.В.</a:t>
            </a:r>
            <a:br>
              <a:rPr lang="ru-RU" sz="2800" b="0" dirty="0" smtClean="0">
                <a:effectLst/>
              </a:rPr>
            </a:br>
            <a:r>
              <a:rPr lang="ru-RU" sz="2800" b="0" dirty="0" smtClean="0">
                <a:effectLst/>
              </a:rPr>
              <a:t>МБОУ «Школа № 76»</a:t>
            </a:r>
            <a:br>
              <a:rPr lang="ru-RU" sz="2800" b="0" dirty="0" smtClean="0">
                <a:effectLst/>
              </a:rPr>
            </a:br>
            <a:r>
              <a:rPr lang="ru-RU" sz="2800" b="0" dirty="0">
                <a:effectLst/>
              </a:rPr>
              <a:t/>
            </a:r>
            <a:br>
              <a:rPr lang="ru-RU" sz="2800" b="0" dirty="0">
                <a:effectLst/>
              </a:rPr>
            </a:br>
            <a:r>
              <a:rPr lang="ru-RU" sz="2800" b="0" dirty="0" smtClean="0">
                <a:effectLst/>
              </a:rPr>
              <a:t/>
            </a:r>
            <a:br>
              <a:rPr lang="ru-RU" sz="2800" b="0" dirty="0" smtClean="0">
                <a:effectLst/>
              </a:rPr>
            </a:b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5" y="332656"/>
            <a:ext cx="7118176" cy="432048"/>
          </a:xfrm>
        </p:spPr>
        <p:txBody>
          <a:bodyPr/>
          <a:lstStyle/>
          <a:p>
            <a:pPr marL="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800" i="1" dirty="0" smtClean="0">
                <a:effectLst/>
              </a:rPr>
              <a:t>Работа </a:t>
            </a:r>
            <a:r>
              <a:rPr lang="ru-RU" sz="2800" i="1" dirty="0">
                <a:effectLst/>
              </a:rPr>
              <a:t>с родителями  и педагогами </a:t>
            </a:r>
            <a:endParaRPr lang="ru-RU" sz="2800" dirty="0">
              <a:effectLst/>
            </a:endParaRPr>
          </a:p>
        </p:txBody>
      </p:sp>
      <p:sp>
        <p:nvSpPr>
          <p:cNvPr id="22530" name="Объект 2"/>
          <p:cNvSpPr>
            <a:spLocks noGrp="1"/>
          </p:cNvSpPr>
          <p:nvPr>
            <p:ph sz="quarter" idx="13"/>
          </p:nvPr>
        </p:nvSpPr>
        <p:spPr>
          <a:xfrm>
            <a:off x="323850" y="981075"/>
            <a:ext cx="8569325" cy="5327650"/>
          </a:xfrm>
        </p:spPr>
        <p:txBody>
          <a:bodyPr/>
          <a:lstStyle/>
          <a:p>
            <a:pPr eaLnBrk="1" hangingPunct="1">
              <a:buFont typeface="Wingdings" pitchFamily="2" charset="2"/>
              <a:buChar char="v"/>
            </a:pPr>
            <a:r>
              <a:rPr lang="ru-RU" smtClean="0"/>
              <a:t>Тематические собрания: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mtClean="0"/>
              <a:t> влияние психологических особенностей выпускников на результаты их деятельности;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mtClean="0"/>
              <a:t>психологические особенности возраста;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mtClean="0"/>
              <a:t>оптимальные условия подготовки;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mtClean="0"/>
              <a:t>способы  организации режима дня;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mtClean="0"/>
              <a:t>методы и приемы саморегуляции.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mtClean="0"/>
              <a:t> Рекомендации: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mtClean="0"/>
              <a:t>как на основе личностных особенностей школьников развивать их сильные стороны.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mtClean="0"/>
              <a:t>Информационные памятки: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mtClean="0"/>
              <a:t>эффективные способы подготовки к ЕГЭ.</a:t>
            </a:r>
          </a:p>
          <a:p>
            <a:pPr eaLnBrk="1" hangingPunct="1">
              <a:buFont typeface="Wingdings" pitchFamily="2" charset="2"/>
              <a:buChar char="ü"/>
            </a:pPr>
            <a:endParaRPr lang="ru-RU" smtClean="0"/>
          </a:p>
          <a:p>
            <a:pPr eaLnBrk="1" hangingPunct="1">
              <a:buFont typeface="Wingdings" pitchFamily="2" charset="2"/>
              <a:buChar char="ü"/>
            </a:pPr>
            <a:endParaRPr lang="ru-RU" smtClean="0"/>
          </a:p>
          <a:p>
            <a:pPr eaLnBrk="1" hangingPunct="1">
              <a:buFont typeface="Wingdings" pitchFamily="2" charset="2"/>
              <a:buChar char="ü"/>
            </a:pPr>
            <a:endParaRPr lang="ru-RU" smtClean="0"/>
          </a:p>
          <a:p>
            <a:pPr eaLnBrk="1" hangingPunct="1">
              <a:buFont typeface="Wingdings" pitchFamily="2" charset="2"/>
              <a:buChar char="ü"/>
            </a:pPr>
            <a:endParaRPr lang="ru-RU" smtClean="0"/>
          </a:p>
          <a:p>
            <a:pPr eaLnBrk="1" hangingPunct="1">
              <a:buFont typeface="Wingdings" pitchFamily="2" charset="2"/>
              <a:buChar char="ü"/>
            </a:pPr>
            <a:endParaRPr lang="ru-RU" b="1" smtClean="0"/>
          </a:p>
          <a:p>
            <a:pPr eaLnBrk="1" hangingPunct="1">
              <a:buFont typeface="Wingdings" pitchFamily="2" charset="2"/>
              <a:buChar char="v"/>
            </a:pPr>
            <a:endParaRPr lang="ru-RU" smtClean="0"/>
          </a:p>
          <a:p>
            <a:pPr eaLnBrk="1" hangingPunct="1"/>
            <a:endParaRPr lang="ru-RU" smtClean="0"/>
          </a:p>
        </p:txBody>
      </p:sp>
      <p:pic>
        <p:nvPicPr>
          <p:cNvPr id="22531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4888" y="2060575"/>
            <a:ext cx="2735262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628775"/>
            <a:ext cx="4321175" cy="3313113"/>
          </a:xfrm>
        </p:spPr>
      </p:pic>
      <p:pic>
        <p:nvPicPr>
          <p:cNvPr id="14339" name="Picture 2" descr="http://www.ele-godunova.narod.ru/images/strelk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99000" y="1484313"/>
            <a:ext cx="1296988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2" descr="http://www.ele-godunova.narod.ru/images/strelk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64075" y="2498725"/>
            <a:ext cx="12954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2" descr="http://www.ele-godunova.narod.ru/images/strelk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64075" y="3429000"/>
            <a:ext cx="1296988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TextBox 7"/>
          <p:cNvSpPr txBox="1">
            <a:spLocks noChangeArrowheads="1"/>
          </p:cNvSpPr>
          <p:nvPr/>
        </p:nvSpPr>
        <p:spPr bwMode="auto">
          <a:xfrm>
            <a:off x="5995988" y="1449388"/>
            <a:ext cx="25368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rebuchet MS" pitchFamily="34" charset="0"/>
              </a:rPr>
              <a:t>Экзаменационная тревожность</a:t>
            </a:r>
          </a:p>
        </p:txBody>
      </p:sp>
      <p:sp>
        <p:nvSpPr>
          <p:cNvPr id="14343" name="TextBox 8"/>
          <p:cNvSpPr txBox="1">
            <a:spLocks noChangeArrowheads="1"/>
          </p:cNvSpPr>
          <p:nvPr/>
        </p:nvSpPr>
        <p:spPr bwMode="auto">
          <a:xfrm>
            <a:off x="5967413" y="2428875"/>
            <a:ext cx="27813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rebuchet MS" pitchFamily="34" charset="0"/>
              </a:rPr>
              <a:t>Уровень стрессоустойчивости</a:t>
            </a:r>
          </a:p>
        </p:txBody>
      </p:sp>
      <p:sp>
        <p:nvSpPr>
          <p:cNvPr id="14344" name="TextBox 9"/>
          <p:cNvSpPr txBox="1">
            <a:spLocks noChangeArrowheads="1"/>
          </p:cNvSpPr>
          <p:nvPr/>
        </p:nvSpPr>
        <p:spPr bwMode="auto">
          <a:xfrm>
            <a:off x="5995988" y="3141663"/>
            <a:ext cx="2897187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rebuchet MS" pitchFamily="34" charset="0"/>
              </a:rPr>
              <a:t>Мотивационные установки на выполнение экзаменационных заданий</a:t>
            </a:r>
          </a:p>
        </p:txBody>
      </p:sp>
      <p:pic>
        <p:nvPicPr>
          <p:cNvPr id="14345" name="Picture 2" descr="http://www.ele-godunova.narod.ru/images/strelk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64075" y="4894263"/>
            <a:ext cx="1296988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6" name="TextBox 10"/>
          <p:cNvSpPr txBox="1">
            <a:spLocks noChangeArrowheads="1"/>
          </p:cNvSpPr>
          <p:nvPr/>
        </p:nvSpPr>
        <p:spPr bwMode="auto">
          <a:xfrm>
            <a:off x="5995988" y="4797425"/>
            <a:ext cx="275272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rebuchet MS" pitchFamily="34" charset="0"/>
              </a:rPr>
              <a:t>Самостоятельность и осознанность выбора собственной профессиональной перспективы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84213" y="260350"/>
            <a:ext cx="7991475" cy="57626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numCol="1" compatLnSpc="1">
            <a:prstTxWarp prst="textNoShape">
              <a:avLst/>
            </a:prstTxWarp>
          </a:bodyPr>
          <a:lstStyle/>
          <a:p>
            <a:pPr algn="l">
              <a:buFont typeface="Georgia" pitchFamily="18" charset="0"/>
              <a:buNone/>
            </a:pPr>
            <a:r>
              <a:rPr lang="ru-RU" sz="3200" b="0" smtClean="0">
                <a:solidFill>
                  <a:srgbClr val="000000"/>
                </a:solidFill>
                <a:effectLst/>
              </a:rPr>
              <a:t>Личностные особенности обучающихся: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8313" y="731838"/>
            <a:ext cx="7991475" cy="5505450"/>
          </a:xfrm>
        </p:spPr>
        <p:txBody>
          <a:bodyPr rtlCol="0">
            <a:noAutofit/>
          </a:bodyPr>
          <a:lstStyle/>
          <a:p>
            <a:pPr marL="45720" indent="0" algn="ctr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ПСИХОЛОГИЧЕСКОЕ </a:t>
            </a:r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СОПРОВОЖДЕНИЕ</a:t>
            </a:r>
          </a:p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Психологическое сопровождение традиционно охватывает всех участников образовательного процесса: </a:t>
            </a: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учащихся, родителей и педагогов. </a:t>
            </a:r>
            <a:endParaRPr lang="ru-RU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just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Целью психологического сопровождения обучающихся является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оказание психологической помощи выпускникам в преодолении их личностных дефицитов, а также  родителям и учителям в формировании их готовности поддержать ребенка. В основе структуры психологического сопровождения лежит анализ трудностей, с которыми сталкиваются ученики при сдаче экзаменов.</a:t>
            </a:r>
          </a:p>
        </p:txBody>
      </p:sp>
      <p:pic>
        <p:nvPicPr>
          <p:cNvPr id="15362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9113" y="4868863"/>
            <a:ext cx="2952750" cy="134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ъект 2"/>
          <p:cNvSpPr>
            <a:spLocks noGrp="1"/>
          </p:cNvSpPr>
          <p:nvPr>
            <p:ph sz="quarter" idx="13"/>
          </p:nvPr>
        </p:nvSpPr>
        <p:spPr>
          <a:xfrm>
            <a:off x="684213" y="731838"/>
            <a:ext cx="7559675" cy="5289550"/>
          </a:xfrm>
        </p:spPr>
        <p:txBody>
          <a:bodyPr/>
          <a:lstStyle/>
          <a:p>
            <a:pPr marL="44450" indent="0" eaLnBrk="1" hangingPunct="1">
              <a:buFont typeface="Georgia" pitchFamily="18" charset="0"/>
              <a:buNone/>
            </a:pPr>
            <a:endParaRPr lang="ru-RU" sz="3000" smtClean="0"/>
          </a:p>
          <a:p>
            <a:pPr marL="44450" indent="0" algn="ctr" eaLnBrk="1" hangingPunct="1">
              <a:buFont typeface="Georgia" pitchFamily="18" charset="0"/>
              <a:buNone/>
            </a:pPr>
            <a:endParaRPr lang="ru-RU" sz="3000" smtClean="0"/>
          </a:p>
        </p:txBody>
      </p:sp>
      <p:pic>
        <p:nvPicPr>
          <p:cNvPr id="16386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333375"/>
            <a:ext cx="5040313" cy="115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Схема 6"/>
          <p:cNvGraphicFramePr/>
          <p:nvPr/>
        </p:nvGraphicFramePr>
        <p:xfrm>
          <a:off x="1643844" y="1463145"/>
          <a:ext cx="595249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404813"/>
            <a:ext cx="7173913" cy="5327650"/>
          </a:xfrm>
        </p:spPr>
        <p:txBody>
          <a:bodyPr rtlCol="0">
            <a:normAutofit fontScale="92500"/>
          </a:bodyPr>
          <a:lstStyle/>
          <a:p>
            <a:pPr marL="45720" indent="0" algn="ctr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6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1. Диагностическая </a:t>
            </a:r>
            <a:r>
              <a:rPr lang="ru-RU" sz="3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деятельность. Входная </a:t>
            </a:r>
            <a:r>
              <a:rPr lang="ru-RU" sz="36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психодиагностика</a:t>
            </a:r>
            <a:endParaRPr lang="ru-RU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Ø"/>
              <a:defRPr/>
            </a:pP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algn="just" eaLnBrk="1" fontAlgn="auto" hangingPunct="1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Тест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экзаменационная тревожность (</a:t>
            </a:r>
            <a:r>
              <a:rPr lang="ru-RU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Элперт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и </a:t>
            </a:r>
            <a:r>
              <a:rPr lang="ru-RU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Хейбер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1960);</a:t>
            </a:r>
          </a:p>
          <a:p>
            <a:pPr indent="-182880" algn="just" eaLnBrk="1" fontAlgn="auto" hangingPunct="1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Тест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на самооценку стрессоустойчивости личности (Н.В. </a:t>
            </a:r>
            <a:r>
              <a:rPr lang="ru-RU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Киршева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Н.В. </a:t>
            </a:r>
            <a:r>
              <a:rPr lang="ru-RU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Рябчикова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);</a:t>
            </a:r>
          </a:p>
          <a:p>
            <a:pPr indent="-182880" algn="just" eaLnBrk="1" fontAlgn="auto" hangingPunct="1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Опросник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«Мотивация успеха и боязнь неудачи» (</a:t>
            </a:r>
            <a:r>
              <a:rPr lang="ru-RU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А.А.Реан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);</a:t>
            </a:r>
          </a:p>
          <a:p>
            <a:pPr indent="-182880" algn="just" eaLnBrk="1" fontAlgn="auto" hangingPunct="1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Методика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изучения статусов профессиональной идентичности (А.А. </a:t>
            </a:r>
            <a:r>
              <a:rPr lang="ru-RU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Азбель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А.Г. </a:t>
            </a:r>
            <a:r>
              <a:rPr lang="ru-RU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Грецов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).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q"/>
              <a:defRPr/>
            </a:pP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Нашивка 4"/>
          <p:cNvSpPr/>
          <p:nvPr/>
        </p:nvSpPr>
        <p:spPr>
          <a:xfrm>
            <a:off x="1476375" y="5761038"/>
            <a:ext cx="1038225" cy="44608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lIns="19050" tIns="19050" rIns="19050" bIns="19050" spcCol="1270" anchor="ctr"/>
          <a:lstStyle/>
          <a:p>
            <a:pPr algn="ctr" defTabSz="1333500" fontAlgn="auto">
              <a:lnSpc>
                <a:spcPct val="90000"/>
              </a:lnSpc>
              <a:spcAft>
                <a:spcPct val="35000"/>
              </a:spcAft>
              <a:defRPr/>
            </a:pPr>
            <a:endParaRPr lang="ru-RU" sz="3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6512511" cy="1143000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 smtClean="0">
                <a:effectLst/>
              </a:rPr>
              <a:t>Выводы </a:t>
            </a:r>
            <a:r>
              <a:rPr lang="ru-RU" sz="2400" dirty="0">
                <a:effectLst/>
              </a:rPr>
              <a:t>по формированию групп обучающихся: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</p:nvPr>
        </p:nvGraphicFramePr>
        <p:xfrm>
          <a:off x="684213" y="1381125"/>
          <a:ext cx="8064500" cy="17287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8233"/>
                <a:gridCol w="2688233"/>
                <a:gridCol w="2688233"/>
              </a:tblGrid>
              <a:tr h="17281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группа. Обучающиеся, требующие сопровождения</a:t>
                      </a:r>
                    </a:p>
                    <a:p>
                      <a:pPr algn="ctr"/>
                      <a:r>
                        <a:rPr lang="ru-RU" sz="3200" b="1" kern="1200" dirty="0" smtClean="0">
                          <a:solidFill>
                            <a:srgbClr val="FFFF00"/>
                          </a:solidFill>
                          <a:latin typeface="+mn-lt"/>
                          <a:ea typeface="+mn-ea"/>
                          <a:cs typeface="+mn-cs"/>
                        </a:rPr>
                        <a:t>НЕТ</a:t>
                      </a:r>
                      <a:endParaRPr lang="ru-RU" sz="3200" b="1" kern="1200" dirty="0">
                        <a:solidFill>
                          <a:srgbClr val="FFFF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группа. Обучающие «группы риска»:</a:t>
                      </a:r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sz="3200" dirty="0" smtClean="0">
                          <a:solidFill>
                            <a:srgbClr val="FFFF00"/>
                          </a:solidFill>
                        </a:rPr>
                        <a:t>58 %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группа. Обучающие, не требующие сопровождения:</a:t>
                      </a:r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sz="3200" b="1" kern="1200" dirty="0" smtClean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42 %</a:t>
                      </a:r>
                      <a:endParaRPr lang="ru-RU" sz="32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9750" y="3141663"/>
            <a:ext cx="8064500" cy="2246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 группа. </a:t>
            </a:r>
            <a:r>
              <a:rPr lang="ru-RU" sz="2800" dirty="0">
                <a:latin typeface="+mn-lt"/>
              </a:rPr>
              <a:t>Обучающиеся, требующие сопровождения;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2 группа. </a:t>
            </a:r>
            <a:r>
              <a:rPr lang="ru-RU" sz="2800" dirty="0">
                <a:latin typeface="+mn-lt"/>
              </a:rPr>
              <a:t>Обучающие «группы риска»;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3 группа. </a:t>
            </a:r>
            <a:r>
              <a:rPr lang="ru-RU" sz="2800" dirty="0">
                <a:latin typeface="+mn-lt"/>
              </a:rPr>
              <a:t>Обучающие, не требующие сопровождения.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8280920" cy="504056"/>
          </a:xfrm>
        </p:spPr>
        <p:txBody>
          <a:bodyPr/>
          <a:lstStyle/>
          <a:p>
            <a:pPr marL="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800" i="1" dirty="0" smtClean="0">
                <a:effectLst/>
              </a:rPr>
              <a:t>2. Разработка </a:t>
            </a:r>
            <a:r>
              <a:rPr lang="ru-RU" sz="2800" i="1" dirty="0">
                <a:effectLst/>
              </a:rPr>
              <a:t>соответствующих занятий, с элементами тренинга для психолого-педагогического сопровождения.</a:t>
            </a:r>
            <a:endParaRPr lang="ru-RU" sz="2800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850" y="1916113"/>
            <a:ext cx="8569325" cy="4465637"/>
          </a:xfrm>
        </p:spPr>
        <p:txBody>
          <a:bodyPr rtlCol="0">
            <a:noAutofit/>
          </a:bodyPr>
          <a:lstStyle/>
          <a:p>
            <a:pPr marL="45720" indent="0" algn="just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4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Развитие: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внимания, памяти, самоорганизации и самоконтроля, снятия тревожности. А так же включены технологически-ориентированные стратегии,  целью которых являлось  освоение некоторых технологии, последовательности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действий, обеспечивающих успешность выпускника. </a:t>
            </a:r>
          </a:p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4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Две формы работы: 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Фронтальная;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ü"/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Индивидуальная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форма 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7" y="548680"/>
            <a:ext cx="6830144" cy="1728192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i="1" dirty="0" smtClean="0">
                <a:effectLst/>
              </a:rPr>
              <a:t>3. Реализация занятий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20482" name="Объект 4"/>
          <p:cNvSpPr>
            <a:spLocks noGrp="1"/>
          </p:cNvSpPr>
          <p:nvPr>
            <p:ph sz="quarter" idx="13"/>
          </p:nvPr>
        </p:nvSpPr>
        <p:spPr>
          <a:xfrm>
            <a:off x="1143000" y="2276475"/>
            <a:ext cx="7389813" cy="3816350"/>
          </a:xfrm>
        </p:spPr>
        <p:txBody>
          <a:bodyPr/>
          <a:lstStyle/>
          <a:p>
            <a:pPr eaLnBrk="1" hangingPunct="1">
              <a:buFont typeface="Wingdings" pitchFamily="2" charset="2"/>
              <a:buChar char="§"/>
            </a:pPr>
            <a:r>
              <a:rPr lang="ru-RU" smtClean="0"/>
              <a:t>Теоретические знания  о компонентах готовности к ЕГЭ;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smtClean="0"/>
              <a:t>Представлены параметры выпускника;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smtClean="0"/>
              <a:t>Анализ трудностей;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smtClean="0"/>
              <a:t>Позитивное ориентирование выпускников к ЕГЭ;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smtClean="0"/>
              <a:t>Развитие навыков саморегуляции,  умения самоорганизации и тд;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smtClean="0"/>
              <a:t>Формирование профориентационных карт и др.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15616" y="949370"/>
            <a:ext cx="7128792" cy="150810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600" b="1" i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latin typeface="+mj-lt"/>
                <a:ea typeface="+mj-ea"/>
                <a:cs typeface="+mj-cs"/>
              </a:rPr>
              <a:t>4. Итоговая психодиагностика </a:t>
            </a:r>
          </a:p>
        </p:txBody>
      </p:sp>
      <p:graphicFrame>
        <p:nvGraphicFramePr>
          <p:cNvPr id="9" name="Объект 3"/>
          <p:cNvGraphicFramePr>
            <a:graphicFrameLocks noGrp="1"/>
          </p:cNvGraphicFramePr>
          <p:nvPr>
            <p:ph sz="quarter" idx="13"/>
          </p:nvPr>
        </p:nvGraphicFramePr>
        <p:xfrm>
          <a:off x="719138" y="3429000"/>
          <a:ext cx="7920037" cy="19510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0228"/>
                <a:gridCol w="2640228"/>
                <a:gridCol w="2640228"/>
              </a:tblGrid>
              <a:tr h="65134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группа. Обучающиеся, требующие сопровождения</a:t>
                      </a:r>
                    </a:p>
                    <a:p>
                      <a:pPr algn="ctr"/>
                      <a:r>
                        <a:rPr lang="ru-RU" sz="3200" b="1" kern="1200" dirty="0" smtClean="0">
                          <a:solidFill>
                            <a:srgbClr val="FFFF00"/>
                          </a:solidFill>
                          <a:latin typeface="+mn-lt"/>
                          <a:ea typeface="+mn-ea"/>
                          <a:cs typeface="+mn-cs"/>
                        </a:rPr>
                        <a:t>НЕТ</a:t>
                      </a:r>
                      <a:endParaRPr lang="ru-RU" sz="3200" b="1" kern="1200" dirty="0">
                        <a:solidFill>
                          <a:srgbClr val="FFFF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группа. Обучающие «группы риска»:</a:t>
                      </a:r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sz="3200" dirty="0" smtClean="0">
                          <a:solidFill>
                            <a:srgbClr val="FFFF00"/>
                          </a:solidFill>
                        </a:rPr>
                        <a:t>25 %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группа. Обучающие, не требующие сопровождения:</a:t>
                      </a:r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sz="3200" b="1" kern="1200" dirty="0" smtClean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75 %</a:t>
                      </a:r>
                      <a:endParaRPr lang="ru-RU" sz="32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338</TotalTime>
  <Words>267</Words>
  <Application>Microsoft Office PowerPoint</Application>
  <PresentationFormat>Экран (4:3)</PresentationFormat>
  <Paragraphs>60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10</vt:i4>
      </vt:variant>
    </vt:vector>
  </HeadingPairs>
  <TitlesOfParts>
    <vt:vector size="20" baseType="lpstr">
      <vt:lpstr>Arial</vt:lpstr>
      <vt:lpstr>Trebuchet MS</vt:lpstr>
      <vt:lpstr>Georgia</vt:lpstr>
      <vt:lpstr>Calibri</vt:lpstr>
      <vt:lpstr>Times New Roman</vt:lpstr>
      <vt:lpstr>Wingdings</vt:lpstr>
      <vt:lpstr>Воздушный поток</vt:lpstr>
      <vt:lpstr>Воздушный поток</vt:lpstr>
      <vt:lpstr>Воздушный поток</vt:lpstr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Психологическое сопровождение в рамках подготовки обучающихся к ЕГЭ         педагог-психолог Стецюк О.В. МБОУ «Школа № 76»</dc:title>
  <dc:creator>Ученик</dc:creator>
  <cp:lastModifiedBy>*</cp:lastModifiedBy>
  <cp:revision>31</cp:revision>
  <cp:lastPrinted>2019-10-30T08:15:40Z</cp:lastPrinted>
  <dcterms:created xsi:type="dcterms:W3CDTF">2019-10-30T06:45:54Z</dcterms:created>
  <dcterms:modified xsi:type="dcterms:W3CDTF">2019-12-09T06:20:46Z</dcterms:modified>
</cp:coreProperties>
</file>