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74" r:id="rId3"/>
    <p:sldId id="276" r:id="rId4"/>
    <p:sldId id="277" r:id="rId5"/>
    <p:sldId id="278" r:id="rId6"/>
    <p:sldId id="257" r:id="rId7"/>
    <p:sldId id="258" r:id="rId8"/>
    <p:sldId id="269" r:id="rId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24" autoAdjust="0"/>
  </p:normalViewPr>
  <p:slideViewPr>
    <p:cSldViewPr>
      <p:cViewPr varScale="1">
        <p:scale>
          <a:sx n="66" d="100"/>
          <a:sy n="66" d="100"/>
        </p:scale>
        <p:origin x="-552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Прямоугольник 11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ик 13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рямоугольник 18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Прямая соединительная линия 10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1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Прямая соединительная линия 19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3" name="Прямая соединительная линия 15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4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5" name="Прямая соединительная линия 21"/>
          <p:cNvSpPr>
            <a:spLocks noChangeShapeType="1"/>
          </p:cNvSpPr>
          <p:nvPr/>
        </p:nvSpPr>
        <p:spPr bwMode="auto">
          <a:xfrm>
            <a:off x="9113838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6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7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8" name="Овал 22"/>
          <p:cNvSpPr/>
          <p:nvPr/>
        </p:nvSpPr>
        <p:spPr bwMode="auto">
          <a:xfrm>
            <a:off x="1309688" y="4867275"/>
            <a:ext cx="641350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9" name="Овал 23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0" name="Овал 25"/>
          <p:cNvSpPr/>
          <p:nvPr/>
        </p:nvSpPr>
        <p:spPr bwMode="auto">
          <a:xfrm>
            <a:off x="1663700" y="5788025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1" name="Овал 24"/>
          <p:cNvSpPr/>
          <p:nvPr/>
        </p:nvSpPr>
        <p:spPr>
          <a:xfrm>
            <a:off x="1905000" y="4495800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22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463" y="1174750"/>
            <a:ext cx="22860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05C549-D3EE-4B34-A2B4-409401F8D570}" type="datetimeFigureOut">
              <a:rPr lang="ru-RU"/>
              <a:pPr>
                <a:defRPr/>
              </a:pPr>
              <a:t>09.12.2019</a:t>
            </a:fld>
            <a:endParaRPr lang="ru-RU"/>
          </a:p>
        </p:txBody>
      </p:sp>
      <p:sp>
        <p:nvSpPr>
          <p:cNvPr id="23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81475"/>
            <a:ext cx="3657600" cy="3841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4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63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4A54A9-901D-4475-857E-FB84681325F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AE1B45-08E1-444C-B442-953BD690D195}" type="datetimeFigureOut">
              <a:rPr lang="ru-RU"/>
              <a:pPr>
                <a:defRPr/>
              </a:pPr>
              <a:t>09.12.2019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F5ED1A-5D0E-4157-BDAC-FE7CA4D06C4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B4A55F-5CE9-428D-9C93-4F011467F9BA}" type="datetimeFigureOut">
              <a:rPr lang="ru-RU"/>
              <a:pPr>
                <a:defRPr/>
              </a:pPr>
              <a:t>09.12.2019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12EF7C-92B3-4379-9E9F-DF2C4DD72BB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9E2E8DB8-7C7E-4C4A-8A9A-1B323285BAA6}" type="datetimeFigureOut">
              <a:rPr lang="ru-RU"/>
              <a:pPr>
                <a:defRPr/>
              </a:pPr>
              <a:t>09.12.2019</a:t>
            </a:fld>
            <a:endParaRPr lang="ru-RU"/>
          </a:p>
        </p:txBody>
      </p:sp>
      <p:sp>
        <p:nvSpPr>
          <p:cNvPr id="5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8F82A6D8-B4F1-4029-8334-EA5471D2B50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Прямоугольник 9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ик 10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рямоугольник 11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Прямая соединительная линия 12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9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" name="Прямая соединительная линия 14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1" name="Прямая соединительная линия 15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3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4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5" name="Овал 19"/>
          <p:cNvSpPr/>
          <p:nvPr/>
        </p:nvSpPr>
        <p:spPr bwMode="auto">
          <a:xfrm>
            <a:off x="1323975" y="4867275"/>
            <a:ext cx="642938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6" name="Овал 20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7" name="Овал 21"/>
          <p:cNvSpPr/>
          <p:nvPr/>
        </p:nvSpPr>
        <p:spPr bwMode="auto">
          <a:xfrm>
            <a:off x="1663700" y="5791200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8" name="Овал 22"/>
          <p:cNvSpPr/>
          <p:nvPr/>
        </p:nvSpPr>
        <p:spPr bwMode="auto">
          <a:xfrm>
            <a:off x="1879600" y="4479925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9" name="Прямая соединительная линия 25"/>
          <p:cNvSpPr>
            <a:spLocks noChangeShapeType="1"/>
          </p:cNvSpPr>
          <p:nvPr/>
        </p:nvSpPr>
        <p:spPr bwMode="auto">
          <a:xfrm>
            <a:off x="9097963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2875" y="1169988"/>
            <a:ext cx="22860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BD3661-BA5A-4222-B82B-B1DE89E03C18}" type="datetimeFigureOut">
              <a:rPr lang="ru-RU"/>
              <a:pPr>
                <a:defRPr/>
              </a:pPr>
              <a:t>09.12.2019</a:t>
            </a:fld>
            <a:endParaRPr lang="ru-RU"/>
          </a:p>
        </p:txBody>
      </p:sp>
      <p:sp>
        <p:nvSpPr>
          <p:cNvPr id="21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78300"/>
            <a:ext cx="3657600" cy="3841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2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39850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4BB614-8C13-40BC-A342-6FC45723ACD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FBFE45-67CD-41DE-B1DB-AE86D5014AD5}" type="datetimeFigureOut">
              <a:rPr lang="ru-RU"/>
              <a:pPr>
                <a:defRPr/>
              </a:pPr>
              <a:t>09.12.2019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ACECE0-982E-461B-9433-2EDF4F484E6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AA6640-03E9-4E88-8AC9-966B5C5C87CD}" type="datetimeFigureOut">
              <a:rPr lang="ru-RU"/>
              <a:pPr>
                <a:defRPr/>
              </a:pPr>
              <a:t>09.12.2019</a:t>
            </a:fld>
            <a:endParaRPr lang="ru-RU"/>
          </a:p>
        </p:txBody>
      </p:sp>
      <p:sp>
        <p:nvSpPr>
          <p:cNvPr id="8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BE11D8-D7AE-45BB-8B68-034B69F6395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BB630F16-196B-47FF-9CE4-5A43B16BBDF7}" type="datetimeFigureOut">
              <a:rPr lang="ru-RU"/>
              <a:pPr>
                <a:defRPr/>
              </a:pPr>
              <a:t>09.12.2019</a:t>
            </a:fld>
            <a:endParaRPr lang="ru-RU"/>
          </a:p>
        </p:txBody>
      </p:sp>
      <p:sp>
        <p:nvSpPr>
          <p:cNvPr id="4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9DFA9DDF-F977-47FB-AB30-BA5FFED7A5D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5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7C1449-7066-4FB8-B15F-EFB599E8D406}" type="datetimeFigureOut">
              <a:rPr lang="ru-RU"/>
              <a:pPr>
                <a:defRPr/>
              </a:pPr>
              <a:t>09.12.2019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D4A2D7-3F47-4AD6-8BEB-241F327EBAF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6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7" name="Прямая соединительная линия 8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8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9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1" name="Овал 13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/>
          <a:lstStyle>
            <a:lvl1pPr algn="l">
              <a:buNone/>
              <a:defRPr sz="2000" b="1" cap="small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2" name="Дата 20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C6016E88-5942-420C-8F43-4C51129DB02C}" type="datetimeFigureOut">
              <a:rPr lang="ru-RU"/>
              <a:pPr>
                <a:defRPr/>
              </a:pPr>
              <a:t>09.12.2019</a:t>
            </a:fld>
            <a:endParaRPr lang="ru-RU"/>
          </a:p>
        </p:txBody>
      </p:sp>
      <p:sp>
        <p:nvSpPr>
          <p:cNvPr id="13" name="Номер слайда 21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5D48309E-0DBA-4A08-9A19-0401ED2B6BE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4" name="Нижний колонтитул 22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6" name="Овал 12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11" name="Прямая соединительная линия 19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spcCol="274320" rtlCol="0" fromWordArt="0" forceAA="0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D4FFDB95-F4CA-4592-AD32-6998D66181C4}" type="datetimeFigureOut">
              <a:rPr lang="ru-RU"/>
              <a:pPr>
                <a:defRPr/>
              </a:pPr>
              <a:t>09.12.2019</a:t>
            </a:fld>
            <a:endParaRPr lang="ru-RU"/>
          </a:p>
        </p:txBody>
      </p:sp>
      <p:sp>
        <p:nvSpPr>
          <p:cNvPr id="13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A39C1317-EA74-4E14-8D4E-97DE0D5D9B5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4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28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7467600" cy="487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045" y="1081881"/>
            <a:ext cx="2011362" cy="384175"/>
          </a:xfrm>
          <a:prstGeom prst="rect">
            <a:avLst/>
          </a:prstGeom>
        </p:spPr>
        <p:txBody>
          <a:bodyPr vert="horz" anchor="ctr" anchorCtr="0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fld id="{ADB8E9FD-5BC3-4FF2-84D4-875ED4AE2658}" type="datetimeFigureOut">
              <a:rPr lang="ru-RU"/>
              <a:pPr>
                <a:defRPr/>
              </a:pPr>
              <a:t>09.12.2019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89763" y="3736975"/>
            <a:ext cx="32004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588" y="5734050"/>
            <a:ext cx="609600" cy="520700"/>
          </a:xfrm>
          <a:prstGeom prst="rect">
            <a:avLst/>
          </a:prstGeom>
        </p:spPr>
        <p:txBody>
          <a:bodyPr vert="horz" anchor="ctr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 b="1" smtClean="0">
                <a:solidFill>
                  <a:srgbClr val="FFFFFF"/>
                </a:solidFill>
                <a:latin typeface="+mn-lt"/>
              </a:defRPr>
            </a:lvl1pPr>
          </a:lstStyle>
          <a:p>
            <a:pPr>
              <a:defRPr/>
            </a:pPr>
            <a:fld id="{FE1D25F0-0BA4-4E31-B5DC-3524D880FF0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71" r:id="rId4"/>
    <p:sldLayoutId id="2147483670" r:id="rId5"/>
    <p:sldLayoutId id="2147483675" r:id="rId6"/>
    <p:sldLayoutId id="2147483669" r:id="rId7"/>
    <p:sldLayoutId id="2147483676" r:id="rId8"/>
    <p:sldLayoutId id="2147483677" r:id="rId9"/>
    <p:sldLayoutId id="2147483668" r:id="rId10"/>
    <p:sldLayoutId id="2147483667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3000" kern="1200" cap="small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2pPr>
      <a:lvl3pPr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3pPr>
      <a:lvl4pPr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4pPr>
      <a:lvl5pPr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9pPr>
    </p:titleStyle>
    <p:bodyStyle>
      <a:lvl1pPr marL="273050" indent="-273050" algn="l" rtl="0" fontAlgn="base">
        <a:spcBef>
          <a:spcPts val="6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563" algn="l" rtl="0" fontAlgn="base">
        <a:spcBef>
          <a:spcPct val="20000"/>
        </a:spcBef>
        <a:spcAft>
          <a:spcPct val="0"/>
        </a:spcAft>
        <a:buClr>
          <a:srgbClr val="E0752F"/>
        </a:buClr>
        <a:buSzPct val="60000"/>
        <a:buFont typeface="Wingdings" pitchFamily="2" charset="2"/>
        <a:buChar char="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182563" algn="l" rtl="0" fontAlgn="base">
        <a:spcBef>
          <a:spcPct val="20000"/>
        </a:spcBef>
        <a:spcAft>
          <a:spcPct val="0"/>
        </a:spcAft>
        <a:buClr>
          <a:srgbClr val="FEC3AE"/>
        </a:buClr>
        <a:buSzPct val="60000"/>
        <a:buFont typeface="Wingdings" pitchFamily="2" charset="2"/>
        <a:buChar char="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182563" algn="l" rtl="0" fontAlgn="base">
        <a:spcBef>
          <a:spcPct val="20000"/>
        </a:spcBef>
        <a:spcAft>
          <a:spcPct val="0"/>
        </a:spcAft>
        <a:buClr>
          <a:srgbClr val="BDCAE9"/>
        </a:buClr>
        <a:buSzPct val="68000"/>
        <a:buFont typeface="Wingdings 2" pitchFamily="18" charset="2"/>
        <a:buChar char="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://www.fipi.ru/ege-i-gve-11/demoversii-specifikacii-kodifikatory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2268538" y="1700213"/>
            <a:ext cx="6624637" cy="2592387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rgbClr val="002060"/>
                </a:solidFill>
              </a:rPr>
              <a:t>Результаты реализации программы инновационной деятельности в рамках проекта выравнивания образовательных результатов в ОО 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2286000" y="4437063"/>
            <a:ext cx="6750050" cy="1938337"/>
          </a:xfrm>
        </p:spPr>
        <p:txBody>
          <a:bodyPr>
            <a:normAutofit fontScale="70000" lnSpcReduction="20000"/>
          </a:bodyPr>
          <a:lstStyle/>
          <a:p>
            <a:pPr fontAlgn="auto">
              <a:spcAft>
                <a:spcPts val="0"/>
              </a:spcAft>
              <a:buFont typeface="Wingdings"/>
              <a:buNone/>
              <a:defRPr/>
            </a:pPr>
            <a:endParaRPr lang="ru-RU" dirty="0" smtClean="0"/>
          </a:p>
          <a:p>
            <a:pPr fontAlgn="auto">
              <a:spcAft>
                <a:spcPts val="0"/>
              </a:spcAft>
              <a:buFont typeface="Wingdings"/>
              <a:buNone/>
              <a:defRPr/>
            </a:pPr>
            <a:endParaRPr lang="ru-RU" dirty="0" smtClean="0"/>
          </a:p>
          <a:p>
            <a:pPr fontAlgn="auto">
              <a:spcAft>
                <a:spcPts val="0"/>
              </a:spcAft>
              <a:buFont typeface="Wingdings"/>
              <a:buNone/>
              <a:defRPr/>
            </a:pPr>
            <a:endParaRPr lang="ru-RU" dirty="0" smtClean="0"/>
          </a:p>
          <a:p>
            <a:pPr algn="r" fontAlgn="auto">
              <a:spcAft>
                <a:spcPts val="0"/>
              </a:spcAft>
              <a:buFont typeface="Wingdings"/>
              <a:buNone/>
              <a:defRPr/>
            </a:pPr>
            <a:r>
              <a:rPr lang="ru-RU" sz="2900" dirty="0" err="1" smtClean="0">
                <a:solidFill>
                  <a:srgbClr val="C00000"/>
                </a:solidFill>
              </a:rPr>
              <a:t>Белаш</a:t>
            </a:r>
            <a:r>
              <a:rPr lang="ru-RU" sz="2900" dirty="0" smtClean="0">
                <a:solidFill>
                  <a:srgbClr val="C00000"/>
                </a:solidFill>
              </a:rPr>
              <a:t> Елена Александровна</a:t>
            </a:r>
            <a:r>
              <a:rPr lang="ru-RU" sz="2300" dirty="0" smtClean="0">
                <a:solidFill>
                  <a:srgbClr val="C00000"/>
                </a:solidFill>
              </a:rPr>
              <a:t>,</a:t>
            </a:r>
          </a:p>
          <a:p>
            <a:pPr algn="r" fontAlgn="auto">
              <a:spcAft>
                <a:spcPts val="0"/>
              </a:spcAft>
              <a:buFont typeface="Wingdings"/>
              <a:buNone/>
              <a:defRPr/>
            </a:pPr>
            <a:r>
              <a:rPr lang="ru-RU" sz="2300" dirty="0" smtClean="0">
                <a:solidFill>
                  <a:srgbClr val="C00000"/>
                </a:solidFill>
              </a:rPr>
              <a:t>заместитель директора</a:t>
            </a:r>
          </a:p>
          <a:p>
            <a:pPr algn="r" fontAlgn="auto">
              <a:spcAft>
                <a:spcPts val="0"/>
              </a:spcAft>
              <a:buFont typeface="Wingdings"/>
              <a:buNone/>
              <a:defRPr/>
            </a:pPr>
            <a:r>
              <a:rPr lang="ru-RU" sz="2300" dirty="0" smtClean="0">
                <a:solidFill>
                  <a:srgbClr val="C00000"/>
                </a:solidFill>
              </a:rPr>
              <a:t> МБОУ СШ </a:t>
            </a:r>
            <a:r>
              <a:rPr lang="ru-RU" sz="2300" dirty="0" err="1" smtClean="0">
                <a:solidFill>
                  <a:srgbClr val="C00000"/>
                </a:solidFill>
              </a:rPr>
              <a:t>с.п.Селекционной</a:t>
            </a:r>
            <a:r>
              <a:rPr lang="ru-RU" sz="2300" dirty="0" smtClean="0">
                <a:solidFill>
                  <a:srgbClr val="C00000"/>
                </a:solidFill>
              </a:rPr>
              <a:t> станции, </a:t>
            </a:r>
          </a:p>
          <a:p>
            <a:pPr algn="r" fontAlgn="auto">
              <a:spcAft>
                <a:spcPts val="0"/>
              </a:spcAft>
              <a:buFont typeface="Wingdings"/>
              <a:buNone/>
              <a:defRPr/>
            </a:pPr>
            <a:r>
              <a:rPr lang="ru-RU" sz="2300" dirty="0" err="1" smtClean="0">
                <a:solidFill>
                  <a:srgbClr val="C00000"/>
                </a:solidFill>
              </a:rPr>
              <a:t>Кстовский</a:t>
            </a:r>
            <a:r>
              <a:rPr lang="ru-RU" sz="2300" dirty="0" smtClean="0">
                <a:solidFill>
                  <a:srgbClr val="C00000"/>
                </a:solidFill>
              </a:rPr>
              <a:t> муниципальный район</a:t>
            </a:r>
          </a:p>
          <a:p>
            <a:pPr algn="r" fontAlgn="auto">
              <a:spcAft>
                <a:spcPts val="0"/>
              </a:spcAft>
              <a:buFont typeface="Wingdings"/>
              <a:buNone/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850900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dirty="0" smtClean="0"/>
              <a:t>Информация о МБОУ СШ </a:t>
            </a:r>
            <a:r>
              <a:rPr lang="ru-RU" dirty="0" err="1" smtClean="0"/>
              <a:t>с.п.Селекционной</a:t>
            </a:r>
            <a:r>
              <a:rPr lang="ru-RU" dirty="0" smtClean="0"/>
              <a:t> станции</a:t>
            </a:r>
            <a:endParaRPr lang="ru-RU" dirty="0"/>
          </a:p>
        </p:txBody>
      </p:sp>
      <p:pic>
        <p:nvPicPr>
          <p:cNvPr id="4" name="Picture 3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07505" y="5013176"/>
            <a:ext cx="2952328" cy="1783187"/>
          </a:xfrm>
          <a:effectLst>
            <a:softEdge rad="112500"/>
          </a:effectLst>
        </p:spPr>
      </p:pic>
      <p:sp>
        <p:nvSpPr>
          <p:cNvPr id="14339" name="TextBox 5"/>
          <p:cNvSpPr txBox="1">
            <a:spLocks noChangeArrowheads="1"/>
          </p:cNvSpPr>
          <p:nvPr/>
        </p:nvSpPr>
        <p:spPr bwMode="auto">
          <a:xfrm>
            <a:off x="3028950" y="4076700"/>
            <a:ext cx="5689600" cy="20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solidFill>
                  <a:srgbClr val="002060"/>
                </a:solidFill>
                <a:latin typeface="Century Schoolbook" pitchFamily="18" charset="0"/>
              </a:rPr>
              <a:t>Количество педагогов в школе – </a:t>
            </a:r>
            <a:r>
              <a:rPr lang="ru-RU" b="1" i="1">
                <a:solidFill>
                  <a:srgbClr val="002060"/>
                </a:solidFill>
                <a:latin typeface="Century Schoolbook" pitchFamily="18" charset="0"/>
              </a:rPr>
              <a:t>35</a:t>
            </a:r>
            <a:r>
              <a:rPr lang="ru-RU">
                <a:solidFill>
                  <a:srgbClr val="002060"/>
                </a:solidFill>
                <a:latin typeface="Century Schoolbook" pitchFamily="18" charset="0"/>
              </a:rPr>
              <a:t> человек</a:t>
            </a:r>
          </a:p>
          <a:p>
            <a:r>
              <a:rPr lang="ru-RU">
                <a:solidFill>
                  <a:srgbClr val="002060"/>
                </a:solidFill>
                <a:latin typeface="Century Schoolbook" pitchFamily="18" charset="0"/>
              </a:rPr>
              <a:t>Из них преподают в 10-11 классах – </a:t>
            </a:r>
            <a:r>
              <a:rPr lang="ru-RU" b="1" i="1">
                <a:solidFill>
                  <a:srgbClr val="002060"/>
                </a:solidFill>
                <a:latin typeface="Century Schoolbook" pitchFamily="18" charset="0"/>
              </a:rPr>
              <a:t>12</a:t>
            </a:r>
            <a:r>
              <a:rPr lang="ru-RU">
                <a:solidFill>
                  <a:srgbClr val="002060"/>
                </a:solidFill>
                <a:latin typeface="Century Schoolbook" pitchFamily="18" charset="0"/>
              </a:rPr>
              <a:t> человек</a:t>
            </a:r>
          </a:p>
          <a:p>
            <a:r>
              <a:rPr lang="ru-RU">
                <a:solidFill>
                  <a:srgbClr val="002060"/>
                </a:solidFill>
                <a:latin typeface="Century Schoolbook" pitchFamily="18" charset="0"/>
              </a:rPr>
              <a:t>Имеют опыт  участия в инновационной деятельности – </a:t>
            </a:r>
            <a:r>
              <a:rPr lang="ru-RU" b="1" i="1">
                <a:solidFill>
                  <a:srgbClr val="002060"/>
                </a:solidFill>
                <a:latin typeface="Century Schoolbook" pitchFamily="18" charset="0"/>
              </a:rPr>
              <a:t>8</a:t>
            </a:r>
            <a:r>
              <a:rPr lang="ru-RU">
                <a:solidFill>
                  <a:srgbClr val="002060"/>
                </a:solidFill>
                <a:latin typeface="Century Schoolbook" pitchFamily="18" charset="0"/>
              </a:rPr>
              <a:t> человек</a:t>
            </a:r>
          </a:p>
          <a:p>
            <a:r>
              <a:rPr lang="ru-RU">
                <a:solidFill>
                  <a:srgbClr val="002060"/>
                </a:solidFill>
                <a:latin typeface="Century Schoolbook" pitchFamily="18" charset="0"/>
              </a:rPr>
              <a:t>Кол-во </a:t>
            </a:r>
            <a:r>
              <a:rPr lang="ru-RU" b="1" i="1">
                <a:solidFill>
                  <a:srgbClr val="002060"/>
                </a:solidFill>
                <a:latin typeface="Century Schoolbook" pitchFamily="18" charset="0"/>
              </a:rPr>
              <a:t>обучающихся в 10-11 классах</a:t>
            </a:r>
            <a:r>
              <a:rPr lang="ru-RU">
                <a:solidFill>
                  <a:srgbClr val="002060"/>
                </a:solidFill>
                <a:latin typeface="Century Schoolbook" pitchFamily="18" charset="0"/>
              </a:rPr>
              <a:t>: </a:t>
            </a:r>
          </a:p>
          <a:p>
            <a:r>
              <a:rPr lang="ru-RU">
                <a:solidFill>
                  <a:srgbClr val="002060"/>
                </a:solidFill>
                <a:latin typeface="Century Schoolbook" pitchFamily="18" charset="0"/>
              </a:rPr>
              <a:t>2017-2018 год – 28 человек; </a:t>
            </a:r>
          </a:p>
          <a:p>
            <a:r>
              <a:rPr lang="ru-RU">
                <a:solidFill>
                  <a:srgbClr val="002060"/>
                </a:solidFill>
                <a:latin typeface="Century Schoolbook" pitchFamily="18" charset="0"/>
              </a:rPr>
              <a:t>2018-2019 год – 38 человек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01613" y="1125538"/>
            <a:ext cx="8496300" cy="36925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u="sng" dirty="0">
                <a:solidFill>
                  <a:srgbClr val="C00000"/>
                </a:solidFill>
                <a:latin typeface="+mn-lt"/>
              </a:rPr>
              <a:t>Инновационная деятельность в школе</a:t>
            </a:r>
          </a:p>
          <a:p>
            <a:pPr marL="285750" indent="-285750" algn="just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ru-RU" b="1" dirty="0">
                <a:solidFill>
                  <a:srgbClr val="002060"/>
                </a:solidFill>
                <a:latin typeface="+mn-lt"/>
              </a:rPr>
              <a:t>С 2011 года </a:t>
            </a:r>
            <a:r>
              <a:rPr lang="ru-RU" dirty="0">
                <a:solidFill>
                  <a:srgbClr val="002060"/>
                </a:solidFill>
                <a:latin typeface="+mn-lt"/>
              </a:rPr>
              <a:t>– «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Организация  проектно-дифференцированного обучения в общеобразовательной школе»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285750" indent="-285750" algn="just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 2014 года 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Разработка и апробация методического обеспечения управления системой проектно-дифференцированного обучения в ОО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285750" indent="-285750" algn="just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 2017 года 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Разработка и апробация пакета диагностик выявления </a:t>
            </a:r>
            <a:r>
              <a:rPr lang="ru-RU" sz="20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внутришкольных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причин стабильно низких (нестабильных) учебных результатов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rgbClr val="002060"/>
              </a:solidFill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285750" indent="-285750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cap="none" dirty="0">
                <a:solidFill>
                  <a:srgbClr val="00206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Разработка и апробация пакета диагностик выявления </a:t>
            </a:r>
            <a:r>
              <a:rPr lang="ru-RU" sz="2000" b="1" cap="none" dirty="0" err="1">
                <a:solidFill>
                  <a:srgbClr val="00206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внутришкольных</a:t>
            </a:r>
            <a:r>
              <a:rPr lang="ru-RU" sz="2000" b="1" cap="none" dirty="0">
                <a:solidFill>
                  <a:srgbClr val="00206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 причин стабильно низких (нестабильных) учебных результатов</a:t>
            </a:r>
          </a:p>
        </p:txBody>
      </p:sp>
      <p:sp>
        <p:nvSpPr>
          <p:cNvPr id="15362" name="TextBox 6"/>
          <p:cNvSpPr txBox="1">
            <a:spLocks noChangeArrowheads="1"/>
          </p:cNvSpPr>
          <p:nvPr/>
        </p:nvSpPr>
        <p:spPr bwMode="auto">
          <a:xfrm>
            <a:off x="179388" y="1773238"/>
            <a:ext cx="849630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endParaRPr lang="ru-RU">
              <a:solidFill>
                <a:srgbClr val="002060"/>
              </a:solidFill>
              <a:latin typeface="Century Schoolbook" pitchFamily="18" charset="0"/>
            </a:endParaRPr>
          </a:p>
          <a:p>
            <a:endParaRPr lang="ru-RU">
              <a:solidFill>
                <a:srgbClr val="000000"/>
              </a:solidFill>
              <a:latin typeface="Century Schoolbook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>
            <a:normAutofit/>
          </a:bodyPr>
          <a:lstStyle/>
          <a:p>
            <a:pPr indent="0" algn="just">
              <a:lnSpc>
                <a:spcPct val="115000"/>
              </a:lnSpc>
              <a:buFont typeface="Wingdings" pitchFamily="2" charset="2"/>
              <a:buNone/>
            </a:pPr>
            <a:r>
              <a:rPr lang="ru-RU" b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Цель:</a:t>
            </a:r>
            <a:r>
              <a:rPr lang="ru-RU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Апробация  диагностического инструментария выявления внутренних причин стабильно низких (нестабильных) учебных результатов.</a:t>
            </a:r>
            <a:endParaRPr lang="ru-RU" sz="200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indent="0" algn="just">
              <a:lnSpc>
                <a:spcPct val="115000"/>
              </a:lnSpc>
              <a:buFont typeface="Wingdings" pitchFamily="2" charset="2"/>
              <a:buNone/>
            </a:pPr>
            <a:r>
              <a:rPr lang="ru-RU" b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Задачи</a:t>
            </a:r>
            <a:r>
              <a:rPr lang="ru-RU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endParaRPr lang="ru-RU" sz="200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indent="0" algn="just">
              <a:lnSpc>
                <a:spcPct val="115000"/>
              </a:lnSpc>
              <a:buFont typeface="Century Schoolbook" pitchFamily="18" charset="0"/>
              <a:buAutoNum type="arabicPeriod"/>
            </a:pPr>
            <a:r>
              <a:rPr lang="ru-RU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Определение  процедуры проведения  диагностики.</a:t>
            </a:r>
            <a:endParaRPr lang="ru-RU" sz="1800" smtClean="0">
              <a:solidFill>
                <a:srgbClr val="002060"/>
              </a:solidFill>
              <a:latin typeface="Calibri" pitchFamily="34" charset="0"/>
              <a:cs typeface="Times New Roman" pitchFamily="18" charset="0"/>
            </a:endParaRPr>
          </a:p>
          <a:p>
            <a:pPr indent="0" algn="just">
              <a:lnSpc>
                <a:spcPct val="115000"/>
              </a:lnSpc>
              <a:buFont typeface="Century Schoolbook" pitchFamily="18" charset="0"/>
              <a:buAutoNum type="arabicPeriod"/>
            </a:pPr>
            <a:r>
              <a:rPr lang="ru-RU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Апробация пакета диагностик.</a:t>
            </a:r>
            <a:endParaRPr lang="ru-RU" sz="1800" smtClean="0">
              <a:solidFill>
                <a:srgbClr val="002060"/>
              </a:solidFill>
              <a:latin typeface="Calibri" pitchFamily="34" charset="0"/>
              <a:cs typeface="Times New Roman" pitchFamily="18" charset="0"/>
            </a:endParaRPr>
          </a:p>
          <a:p>
            <a:pPr indent="0" algn="just">
              <a:lnSpc>
                <a:spcPct val="115000"/>
              </a:lnSpc>
              <a:spcAft>
                <a:spcPts val="1000"/>
              </a:spcAft>
              <a:buFont typeface="Century Schoolbook" pitchFamily="18" charset="0"/>
              <a:buAutoNum type="arabicPeriod"/>
            </a:pPr>
            <a:r>
              <a:rPr lang="ru-RU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Разработка  методических рекомендаций по работе с пакетом диагностик.</a:t>
            </a:r>
            <a:endParaRPr lang="ru-RU" sz="1800" smtClean="0">
              <a:solidFill>
                <a:srgbClr val="002060"/>
              </a:solidFill>
              <a:latin typeface="Calibri" pitchFamily="34" charset="0"/>
              <a:cs typeface="Times New Roman" pitchFamily="18" charset="0"/>
            </a:endParaRPr>
          </a:p>
          <a:p>
            <a:pPr indent="0">
              <a:buFont typeface="Wingdings" pitchFamily="2" charset="2"/>
              <a:buNone/>
            </a:pPr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7920880" cy="388639"/>
          </a:xfrm>
        </p:spPr>
        <p:txBody>
          <a:bodyPr>
            <a:normAutofit fontScale="90000"/>
          </a:bodyPr>
          <a:lstStyle/>
          <a:p>
            <a:pPr marL="285750" indent="-285750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cap="none" dirty="0" smtClean="0">
                <a:solidFill>
                  <a:srgbClr val="00206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Содержание работы в рамках инновационной площадки</a:t>
            </a:r>
            <a:endParaRPr lang="ru-RU" sz="2000" b="1" cap="none" dirty="0">
              <a:solidFill>
                <a:srgbClr val="002060"/>
              </a:solidFill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16386" name="TextBox 6"/>
          <p:cNvSpPr txBox="1">
            <a:spLocks noChangeArrowheads="1"/>
          </p:cNvSpPr>
          <p:nvPr/>
        </p:nvSpPr>
        <p:spPr bwMode="auto">
          <a:xfrm>
            <a:off x="179388" y="1773238"/>
            <a:ext cx="849630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endParaRPr lang="ru-RU">
              <a:solidFill>
                <a:srgbClr val="002060"/>
              </a:solidFill>
              <a:latin typeface="Century Schoolbook" pitchFamily="18" charset="0"/>
            </a:endParaRPr>
          </a:p>
          <a:p>
            <a:endParaRPr lang="ru-RU">
              <a:solidFill>
                <a:srgbClr val="000000"/>
              </a:solidFill>
              <a:latin typeface="Century Schoolbook" pitchFamily="18" charset="0"/>
            </a:endParaRPr>
          </a:p>
        </p:txBody>
      </p:sp>
      <p:sp>
        <p:nvSpPr>
          <p:cNvPr id="16387" name="Объект 2"/>
          <p:cNvSpPr>
            <a:spLocks noGrp="1"/>
          </p:cNvSpPr>
          <p:nvPr>
            <p:ph sz="quarter" idx="1"/>
          </p:nvPr>
        </p:nvSpPr>
        <p:spPr>
          <a:xfrm>
            <a:off x="323528" y="692696"/>
            <a:ext cx="8280400" cy="432048"/>
          </a:xfrm>
        </p:spPr>
        <p:txBody>
          <a:bodyPr/>
          <a:lstStyle/>
          <a:p>
            <a:pPr marL="0" indent="0" algn="ctr">
              <a:buFont typeface="Wingdings" pitchFamily="2" charset="2"/>
              <a:buNone/>
            </a:pPr>
            <a:r>
              <a:rPr lang="ru-RU" sz="1600" b="1" smtClean="0">
                <a:solidFill>
                  <a:srgbClr val="C00000"/>
                </a:solidFill>
              </a:rPr>
              <a:t>2017-2018 учебный год</a:t>
            </a:r>
          </a:p>
          <a:p>
            <a:pPr marL="0" indent="0" algn="ctr">
              <a:buFont typeface="Wingdings" pitchFamily="2" charset="2"/>
              <a:buNone/>
            </a:pPr>
            <a:endParaRPr lang="ru-RU" b="1" smtClean="0">
              <a:solidFill>
                <a:srgbClr val="002060"/>
              </a:solidFill>
            </a:endParaRPr>
          </a:p>
          <a:p>
            <a:pPr marL="0" indent="0" algn="ctr">
              <a:buFont typeface="Wingdings" pitchFamily="2" charset="2"/>
              <a:buNone/>
            </a:pPr>
            <a:endParaRPr lang="ru-RU" b="1" smtClean="0">
              <a:solidFill>
                <a:srgbClr val="002060"/>
              </a:solidFill>
            </a:endParaRPr>
          </a:p>
          <a:p>
            <a:pPr marL="0" indent="0" algn="ctr">
              <a:buFont typeface="Wingdings" pitchFamily="2" charset="2"/>
              <a:buNone/>
            </a:pPr>
            <a:endParaRPr lang="ru-RU" b="1" smtClean="0">
              <a:solidFill>
                <a:srgbClr val="002060"/>
              </a:solidFill>
            </a:endParaRPr>
          </a:p>
          <a:p>
            <a:pPr marL="0" indent="0" algn="ctr">
              <a:buFont typeface="Wingdings" pitchFamily="2" charset="2"/>
              <a:buNone/>
            </a:pPr>
            <a:endParaRPr lang="ru-RU" b="1" smtClean="0">
              <a:solidFill>
                <a:srgbClr val="002060"/>
              </a:solidFill>
            </a:endParaRPr>
          </a:p>
          <a:p>
            <a:pPr marL="0" indent="0">
              <a:buFont typeface="Wingdings" pitchFamily="2" charset="2"/>
              <a:buNone/>
            </a:pPr>
            <a:endParaRPr lang="ru-RU" smtClean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79512" y="1124744"/>
          <a:ext cx="8496300" cy="5324793"/>
        </p:xfrm>
        <a:graphic>
          <a:graphicData uri="http://schemas.openxmlformats.org/drawingml/2006/table">
            <a:tbl>
              <a:tblPr/>
              <a:tblGrid>
                <a:gridCol w="2832100"/>
                <a:gridCol w="2832100"/>
                <a:gridCol w="2832100"/>
              </a:tblGrid>
              <a:tr h="3714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Содержание деятельности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Кол-во и состав участников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Результат деятельности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484313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Апробация пакета диагностик по выявлению образовательного запроса родителей к школе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26 родителей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обучающихся 10-11 классов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Апробирован диагностический инструментарий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Апробация пакета диагностик  личностных дефицитов обучающихся, влияющих на достижение образовательных результатов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28 обучающихся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10-11 классов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Batang"/>
                          <a:cs typeface="Times New Roman" pitchFamily="18" charset="0"/>
                        </a:rPr>
                        <a:t>Апробация диагностики системы педагогического обеспечения  качества образовательных резуль-татов 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 учителей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362950" cy="388639"/>
          </a:xfrm>
        </p:spPr>
        <p:txBody>
          <a:bodyPr>
            <a:noAutofit/>
          </a:bodyPr>
          <a:lstStyle/>
          <a:p>
            <a:pPr marL="285750" indent="-285750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cap="none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Содержание работы в рамках инновационной площадки</a:t>
            </a:r>
            <a:endParaRPr lang="ru-RU" sz="2000" b="1" cap="none" dirty="0">
              <a:solidFill>
                <a:srgbClr val="002060"/>
              </a:solidFill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17410" name="TextBox 6"/>
          <p:cNvSpPr txBox="1">
            <a:spLocks noChangeArrowheads="1"/>
          </p:cNvSpPr>
          <p:nvPr/>
        </p:nvSpPr>
        <p:spPr bwMode="auto">
          <a:xfrm>
            <a:off x="179388" y="1773238"/>
            <a:ext cx="849630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endParaRPr lang="ru-RU">
              <a:solidFill>
                <a:srgbClr val="002060"/>
              </a:solidFill>
              <a:latin typeface="Century Schoolbook" pitchFamily="18" charset="0"/>
            </a:endParaRPr>
          </a:p>
          <a:p>
            <a:endParaRPr lang="ru-RU">
              <a:solidFill>
                <a:srgbClr val="000000"/>
              </a:solidFill>
              <a:latin typeface="Century Schoolbook" pitchFamily="18" charset="0"/>
            </a:endParaRPr>
          </a:p>
        </p:txBody>
      </p:sp>
      <p:sp>
        <p:nvSpPr>
          <p:cNvPr id="17411" name="Объект 2"/>
          <p:cNvSpPr>
            <a:spLocks noGrp="1"/>
          </p:cNvSpPr>
          <p:nvPr>
            <p:ph sz="quarter" idx="1"/>
          </p:nvPr>
        </p:nvSpPr>
        <p:spPr>
          <a:xfrm>
            <a:off x="395536" y="836712"/>
            <a:ext cx="8280400" cy="359693"/>
          </a:xfrm>
        </p:spPr>
        <p:txBody>
          <a:bodyPr/>
          <a:lstStyle/>
          <a:p>
            <a:pPr marL="0" indent="0" algn="ctr">
              <a:buFont typeface="Wingdings" pitchFamily="2" charset="2"/>
              <a:buNone/>
            </a:pPr>
            <a:r>
              <a:rPr lang="ru-RU" sz="1800" b="1" dirty="0" smtClean="0">
                <a:solidFill>
                  <a:srgbClr val="C00000"/>
                </a:solidFill>
              </a:rPr>
              <a:t>2018-2019 учебный год, 2019-2020 учебный год</a:t>
            </a:r>
          </a:p>
          <a:p>
            <a:pPr marL="0" indent="0" algn="ctr">
              <a:buFont typeface="Wingdings" pitchFamily="2" charset="2"/>
              <a:buNone/>
            </a:pPr>
            <a:endParaRPr lang="ru-RU" sz="1800" b="1" dirty="0" smtClean="0">
              <a:solidFill>
                <a:srgbClr val="C00000"/>
              </a:solidFill>
            </a:endParaRPr>
          </a:p>
          <a:p>
            <a:pPr marL="0" indent="0" algn="ctr">
              <a:buFont typeface="Wingdings" pitchFamily="2" charset="2"/>
              <a:buNone/>
            </a:pPr>
            <a:endParaRPr lang="ru-RU" sz="1800" b="1" dirty="0" smtClean="0">
              <a:solidFill>
                <a:srgbClr val="002060"/>
              </a:solidFill>
            </a:endParaRPr>
          </a:p>
          <a:p>
            <a:pPr marL="0" indent="0" algn="ctr">
              <a:buFont typeface="Wingdings" pitchFamily="2" charset="2"/>
              <a:buNone/>
            </a:pPr>
            <a:endParaRPr lang="ru-RU" b="1" dirty="0" smtClean="0">
              <a:solidFill>
                <a:srgbClr val="002060"/>
              </a:solidFill>
            </a:endParaRPr>
          </a:p>
          <a:p>
            <a:pPr marL="0" indent="0" algn="ctr">
              <a:buFont typeface="Wingdings" pitchFamily="2" charset="2"/>
              <a:buNone/>
            </a:pPr>
            <a:endParaRPr lang="ru-RU" b="1" dirty="0" smtClean="0">
              <a:solidFill>
                <a:srgbClr val="002060"/>
              </a:solidFill>
            </a:endParaRPr>
          </a:p>
          <a:p>
            <a:pPr marL="0" indent="0" algn="ctr">
              <a:buFont typeface="Wingdings" pitchFamily="2" charset="2"/>
              <a:buNone/>
            </a:pPr>
            <a:endParaRPr lang="ru-RU" b="1" dirty="0" smtClean="0">
              <a:solidFill>
                <a:srgbClr val="002060"/>
              </a:solidFill>
            </a:endParaRPr>
          </a:p>
          <a:p>
            <a:pPr marL="0" indent="0">
              <a:buFont typeface="Wingdings" pitchFamily="2" charset="2"/>
              <a:buNone/>
            </a:pPr>
            <a:endParaRPr lang="ru-RU" dirty="0" smtClean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79512" y="1340768"/>
          <a:ext cx="8496942" cy="525658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48272"/>
                <a:gridCol w="2304256"/>
                <a:gridCol w="3744414"/>
              </a:tblGrid>
              <a:tr h="962974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Содержание</a:t>
                      </a:r>
                      <a:r>
                        <a:rPr lang="ru-RU" baseline="0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деятельности</a:t>
                      </a:r>
                      <a:endParaRPr lang="ru-RU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Кол-во и состав участников деятельности</a:t>
                      </a:r>
                      <a:endParaRPr lang="ru-RU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Результат</a:t>
                      </a:r>
                      <a:r>
                        <a:rPr lang="ru-RU" baseline="0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деятельности</a:t>
                      </a:r>
                      <a:endParaRPr lang="ru-RU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752851"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b="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Разработка и апробация инструментария для диагностики и анализа предметных дефицитов обучающихся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r>
                        <a:rPr lang="ru-RU" baseline="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учителей,</a:t>
                      </a:r>
                    </a:p>
                    <a:p>
                      <a:pPr algn="ctr"/>
                      <a:r>
                        <a:rPr lang="ru-RU" baseline="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38  обучающихся </a:t>
                      </a:r>
                    </a:p>
                    <a:p>
                      <a:pPr algn="ctr"/>
                      <a:r>
                        <a:rPr lang="ru-RU" baseline="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10- 11  классов</a:t>
                      </a:r>
                      <a:endParaRPr lang="ru-RU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u="sng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Разработано и апробировано:</a:t>
                      </a:r>
                    </a:p>
                    <a:p>
                      <a:pPr marL="285750" indent="-285750" algn="just">
                        <a:buFont typeface="Wingdings" pitchFamily="2" charset="2"/>
                        <a:buChar char="Ø"/>
                      </a:pPr>
                      <a:r>
                        <a:rPr lang="ru-RU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r>
                        <a:rPr lang="ru-RU" baseline="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стартовых работ для 10 класса;</a:t>
                      </a:r>
                    </a:p>
                    <a:p>
                      <a:pPr marL="285750" indent="-285750" algn="just">
                        <a:buFont typeface="Wingdings" pitchFamily="2" charset="2"/>
                        <a:buChar char="Ø"/>
                      </a:pPr>
                      <a:r>
                        <a:rPr lang="ru-RU" baseline="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50 работ для проведения промежуточной диагностики в 10-11 классе</a:t>
                      </a:r>
                    </a:p>
                    <a:p>
                      <a:pPr marL="285750" indent="-285750" algn="just">
                        <a:buFont typeface="Wingdings" pitchFamily="2" charset="2"/>
                        <a:buChar char="Ø"/>
                      </a:pPr>
                      <a:r>
                        <a:rPr lang="ru-RU" baseline="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матрицы для анализа диагностических работ</a:t>
                      </a:r>
                    </a:p>
                    <a:p>
                      <a:pPr marL="285750" indent="-285750" algn="just">
                        <a:buFont typeface="Wingdings" pitchFamily="2" charset="2"/>
                        <a:buChar char="Ø"/>
                      </a:pPr>
                      <a:r>
                        <a:rPr lang="ru-RU" baseline="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формат ИОМ об-</a:t>
                      </a:r>
                      <a:r>
                        <a:rPr lang="ru-RU" baseline="0" dirty="0" err="1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ся</a:t>
                      </a:r>
                      <a:r>
                        <a:rPr lang="ru-RU" baseline="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по ликвидации дефицитов</a:t>
                      </a:r>
                      <a:endParaRPr lang="ru-RU" dirty="0" smtClean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540759">
                <a:tc>
                  <a:txBody>
                    <a:bodyPr/>
                    <a:lstStyle/>
                    <a:p>
                      <a:pPr algn="just"/>
                      <a:r>
                        <a:rPr lang="ru-RU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Определение механизмов</a:t>
                      </a:r>
                      <a:r>
                        <a:rPr lang="ru-RU" baseline="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и описание процедур проведения диагностики</a:t>
                      </a:r>
                      <a:endParaRPr lang="ru-RU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Заместитель директора,</a:t>
                      </a:r>
                    </a:p>
                    <a:p>
                      <a:pPr algn="ctr"/>
                      <a:r>
                        <a:rPr lang="ru-RU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3 учителя</a:t>
                      </a:r>
                      <a:endParaRPr lang="ru-RU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Определены механизмы, описана процедура проведения  диагностики предметных дефицитов обучающихся. Подготовлены материалы для публикации</a:t>
                      </a:r>
                      <a:endParaRPr lang="ru-RU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75613" cy="1143000"/>
          </a:xfrm>
        </p:spPr>
        <p:txBody>
          <a:bodyPr>
            <a:no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cap="none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Разработка инструментария для  </a:t>
            </a:r>
            <a:r>
              <a:rPr lang="ru-RU" sz="2400" b="1" cap="none" dirty="0">
                <a:solidFill>
                  <a:srgbClr val="00206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диагностики и анализа предметных дефицитов обучающихся</a:t>
            </a:r>
            <a:br>
              <a:rPr lang="ru-RU" sz="2400" b="1" cap="none" dirty="0">
                <a:solidFill>
                  <a:srgbClr val="002060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434" name="Содержимое 2"/>
          <p:cNvSpPr>
            <a:spLocks noGrp="1"/>
          </p:cNvSpPr>
          <p:nvPr>
            <p:ph sz="quarter" idx="1"/>
          </p:nvPr>
        </p:nvSpPr>
        <p:spPr>
          <a:xfrm>
            <a:off x="250825" y="1600200"/>
            <a:ext cx="8642350" cy="4873625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 b="1" smtClean="0">
                <a:solidFill>
                  <a:srgbClr val="C00000"/>
                </a:solidFill>
              </a:rPr>
              <a:t>Цель </a:t>
            </a:r>
            <a:r>
              <a:rPr lang="ru-RU" smtClean="0">
                <a:solidFill>
                  <a:srgbClr val="C00000"/>
                </a:solidFill>
              </a:rPr>
              <a:t>диагностики </a:t>
            </a:r>
            <a:r>
              <a:rPr lang="ru-RU" smtClean="0">
                <a:solidFill>
                  <a:srgbClr val="002060"/>
                </a:solidFill>
              </a:rPr>
              <a:t>- выявить дефициты в предметных знаниях и умениях осуществлять действия с содержанием отдельных разделов образовательной программы по предмету.</a:t>
            </a:r>
          </a:p>
          <a:p>
            <a:pPr algn="ctr">
              <a:buFont typeface="Wingdings" pitchFamily="2" charset="2"/>
              <a:buNone/>
            </a:pPr>
            <a:r>
              <a:rPr lang="ru-RU" smtClean="0">
                <a:solidFill>
                  <a:srgbClr val="C00000"/>
                </a:solidFill>
              </a:rPr>
              <a:t>Диагностическая работа </a:t>
            </a:r>
            <a:r>
              <a:rPr lang="ru-RU" smtClean="0">
                <a:solidFill>
                  <a:srgbClr val="002060"/>
                </a:solidFill>
              </a:rPr>
              <a:t>также   позволяет:</a:t>
            </a:r>
          </a:p>
          <a:p>
            <a:r>
              <a:rPr lang="ru-RU" smtClean="0">
                <a:solidFill>
                  <a:srgbClr val="002060"/>
                </a:solidFill>
              </a:rPr>
              <a:t>установить  актуальный уровень готовности обучающихся выполнять работу в формате ЕГЭ;</a:t>
            </a:r>
          </a:p>
          <a:p>
            <a:r>
              <a:rPr lang="ru-RU" smtClean="0">
                <a:solidFill>
                  <a:srgbClr val="002060"/>
                </a:solidFill>
              </a:rPr>
              <a:t>определить  перечень предметных дефицитов у обучающихся и спланировать содержание  работы по их устранению.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18488" cy="1143000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400" b="1" cap="none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Разработка инструментария для  диагностики и анализа предметных дефицитов обучающихся</a:t>
            </a:r>
            <a:endParaRPr lang="ru-RU" sz="2400" dirty="0"/>
          </a:p>
        </p:txBody>
      </p:sp>
      <p:sp>
        <p:nvSpPr>
          <p:cNvPr id="19458" name="Содержимое 2"/>
          <p:cNvSpPr>
            <a:spLocks noGrp="1"/>
          </p:cNvSpPr>
          <p:nvPr>
            <p:ph sz="quarter" idx="1"/>
          </p:nvPr>
        </p:nvSpPr>
        <p:spPr>
          <a:xfrm>
            <a:off x="250825" y="1600200"/>
            <a:ext cx="8424863" cy="4873625"/>
          </a:xfrm>
        </p:spPr>
        <p:txBody>
          <a:bodyPr/>
          <a:lstStyle/>
          <a:p>
            <a:pPr algn="ctr">
              <a:buFont typeface="Wingdings" pitchFamily="2" charset="2"/>
              <a:buNone/>
            </a:pPr>
            <a:r>
              <a:rPr lang="ru-RU" b="1" i="1" smtClean="0">
                <a:solidFill>
                  <a:srgbClr val="C00000"/>
                </a:solidFill>
              </a:rPr>
              <a:t>Отбор содержания для проведения  диагностических работ</a:t>
            </a:r>
          </a:p>
          <a:p>
            <a:pPr algn="ctr">
              <a:buFont typeface="Wingdings" pitchFamily="2" charset="2"/>
              <a:buNone/>
            </a:pPr>
            <a:r>
              <a:rPr lang="ru-RU" smtClean="0">
                <a:solidFill>
                  <a:srgbClr val="002060"/>
                </a:solidFill>
                <a:latin typeface="Times New Roman" pitchFamily="18" charset="0"/>
              </a:rPr>
              <a:t>Диагностика предметных дефицитов обучающихся проводится на основе </a:t>
            </a:r>
            <a:r>
              <a:rPr lang="ru-RU" b="1" i="1" smtClean="0">
                <a:solidFill>
                  <a:srgbClr val="002060"/>
                </a:solidFill>
                <a:latin typeface="Times New Roman" pitchFamily="18" charset="0"/>
              </a:rPr>
              <a:t>актуальных на момент проведения </a:t>
            </a:r>
            <a:r>
              <a:rPr lang="ru-RU" smtClean="0">
                <a:solidFill>
                  <a:srgbClr val="002060"/>
                </a:solidFill>
                <a:latin typeface="Times New Roman" pitchFamily="18" charset="0"/>
              </a:rPr>
              <a:t>контрольно-  измерительных материалов (КИМ), используемых в рамках государственной итоговой аттестации по образовательным программам среднего общего образования в форме единого государственного экзамена (ЕГЭ).</a:t>
            </a:r>
          </a:p>
          <a:p>
            <a:pPr algn="ctr">
              <a:buFont typeface="Wingdings" pitchFamily="2" charset="2"/>
              <a:buNone/>
            </a:pPr>
            <a:r>
              <a:rPr lang="ru-RU" smtClean="0">
                <a:solidFill>
                  <a:srgbClr val="002060"/>
                </a:solidFill>
                <a:latin typeface="Times New Roman" pitchFamily="18" charset="0"/>
              </a:rPr>
              <a:t>Демоверсии, спецификации и кодификаторы, на основе которых составляются работы, размещены на сайте ФИПИ:</a:t>
            </a:r>
          </a:p>
          <a:p>
            <a:pPr algn="ctr">
              <a:buFont typeface="Wingdings" pitchFamily="2" charset="2"/>
              <a:buNone/>
            </a:pPr>
            <a:r>
              <a:rPr lang="ru-RU" u="sng" smtClean="0">
                <a:solidFill>
                  <a:srgbClr val="0000FF"/>
                </a:solidFill>
                <a:latin typeface="Times New Roman" pitchFamily="18" charset="0"/>
                <a:hlinkClick r:id="rId2"/>
              </a:rPr>
              <a:t>http://www.fipi.ru/ege-i-gve-11/demoversii-specifikacii-kodifikatory</a:t>
            </a:r>
            <a:endParaRPr lang="ru-RU" smtClean="0">
              <a:latin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147050" cy="1143000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400" b="1" cap="none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Разработка инструментария для  диагностики и анализа предметных дефицитов обучающихся</a:t>
            </a:r>
            <a:endParaRPr lang="ru-RU" dirty="0"/>
          </a:p>
        </p:txBody>
      </p:sp>
      <p:sp>
        <p:nvSpPr>
          <p:cNvPr id="20482" name="Содержимое 2"/>
          <p:cNvSpPr>
            <a:spLocks noGrp="1"/>
          </p:cNvSpPr>
          <p:nvPr>
            <p:ph sz="quarter" idx="1"/>
          </p:nvPr>
        </p:nvSpPr>
        <p:spPr>
          <a:xfrm>
            <a:off x="250825" y="1600200"/>
            <a:ext cx="8424863" cy="4873625"/>
          </a:xfrm>
        </p:spPr>
        <p:txBody>
          <a:bodyPr/>
          <a:lstStyle/>
          <a:p>
            <a:pPr marL="179388" indent="457200">
              <a:buFont typeface="Wingdings" pitchFamily="2" charset="2"/>
              <a:buNone/>
            </a:pPr>
            <a:r>
              <a:rPr lang="ru-RU" smtClean="0">
                <a:solidFill>
                  <a:srgbClr val="002060"/>
                </a:solidFill>
                <a:latin typeface="Times New Roman" pitchFamily="18" charset="0"/>
                <a:ea typeface="Batang"/>
                <a:cs typeface="Batang"/>
              </a:rPr>
              <a:t>Основной принцип отбора количества заданий для диагностической работы – соответствие содержания заданий освоенному на момент проведения работы программному материалу                                                                       </a:t>
            </a:r>
            <a:r>
              <a:rPr lang="ru-RU" b="1" smtClean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Пример</a:t>
            </a:r>
            <a:endParaRPr lang="ru-RU" smtClean="0">
              <a:solidFill>
                <a:srgbClr val="C00000"/>
              </a:solidFill>
              <a:latin typeface="Times New Roman" pitchFamily="18" charset="0"/>
              <a:ea typeface="Batang"/>
              <a:cs typeface="Batang"/>
            </a:endParaRPr>
          </a:p>
          <a:p>
            <a:pPr marL="179388" indent="457200">
              <a:buFont typeface="Wingdings" pitchFamily="2" charset="2"/>
              <a:buNone/>
            </a:pPr>
            <a:endParaRPr lang="ru-RU" smtClean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323850" y="3357563"/>
          <a:ext cx="8280400" cy="3261360"/>
        </p:xfrm>
        <a:graphic>
          <a:graphicData uri="http://schemas.openxmlformats.org/drawingml/2006/table">
            <a:tbl>
              <a:tblPr/>
              <a:tblGrid>
                <a:gridCol w="3035300"/>
                <a:gridCol w="2370138"/>
                <a:gridCol w="2874962"/>
              </a:tblGrid>
              <a:tr h="0"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Содержание диагностических  работ 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по математике  (базовый уровень)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Стартовая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Промежуточная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(декабрь)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№ заданий из демоверсии 2019 года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1, 2, 3, 4, 5(б), 6, 7 (в), 8, 9, 10, 11, 12, 15, 18, 19, 20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1, 2, 3, 4, 5, 6, 7 , 8, 9, 10, 11, 12,</a:t>
                      </a: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</a:t>
                      </a: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 15, </a:t>
                      </a: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16,17</a:t>
                      </a: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,18, 19, 20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Время на выполнение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2ч 20 мин.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2ч </a:t>
                      </a: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50</a:t>
                      </a: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 мин.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Эркер">
    <a:dk1>
      <a:sysClr val="windowText" lastClr="000000"/>
    </a:dk1>
    <a:lt1>
      <a:sysClr val="window" lastClr="FFFFFF"/>
    </a:lt1>
    <a:dk2>
      <a:srgbClr val="575F6D"/>
    </a:dk2>
    <a:lt2>
      <a:srgbClr val="FFF39D"/>
    </a:lt2>
    <a:accent1>
      <a:srgbClr val="FE8637"/>
    </a:accent1>
    <a:accent2>
      <a:srgbClr val="7598D9"/>
    </a:accent2>
    <a:accent3>
      <a:srgbClr val="B32C16"/>
    </a:accent3>
    <a:accent4>
      <a:srgbClr val="F5CD2D"/>
    </a:accent4>
    <a:accent5>
      <a:srgbClr val="AEBAD5"/>
    </a:accent5>
    <a:accent6>
      <a:srgbClr val="777C84"/>
    </a:accent6>
    <a:hlink>
      <a:srgbClr val="D2611C"/>
    </a:hlink>
    <a:folHlink>
      <a:srgbClr val="3B435B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320</TotalTime>
  <Words>594</Words>
  <Application>Microsoft Office PowerPoint</Application>
  <PresentationFormat>Экран (4:3)</PresentationFormat>
  <Paragraphs>91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Эркер</vt:lpstr>
      <vt:lpstr>Результаты реализации программы инновационной деятельности в рамках проекта выравнивания образовательных результатов в ОО </vt:lpstr>
      <vt:lpstr>Информация о МБОУ СШ с.п.Селекционной станции</vt:lpstr>
      <vt:lpstr>Разработка и апробация пакета диагностик выявления внутришкольных причин стабильно низких (нестабильных) учебных результатов</vt:lpstr>
      <vt:lpstr>Содержание работы в рамках инновационной площадки</vt:lpstr>
      <vt:lpstr>Содержание работы в рамках инновационной площадки</vt:lpstr>
      <vt:lpstr>Разработка инструментария для  диагностики и анализа предметных дефицитов обучающихся </vt:lpstr>
      <vt:lpstr>Разработка инструментария для  диагностики и анализа предметных дефицитов обучающихся</vt:lpstr>
      <vt:lpstr>Разработка инструментария для  диагностики и анализа предметных дефицитов обучающихся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Проведение и анализ результатов стартовой диагностики</dc:title>
  <dc:creator>персонал</dc:creator>
  <cp:lastModifiedBy>cvv</cp:lastModifiedBy>
  <cp:revision>43</cp:revision>
  <dcterms:created xsi:type="dcterms:W3CDTF">2018-09-30T18:07:17Z</dcterms:created>
  <dcterms:modified xsi:type="dcterms:W3CDTF">2019-12-09T11:59:21Z</dcterms:modified>
</cp:coreProperties>
</file>