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7" r:id="rId5"/>
    <p:sldId id="268" r:id="rId6"/>
    <p:sldId id="271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9999"/>
    <a:srgbClr val="FAFAFA"/>
    <a:srgbClr val="FF00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7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0491-D9F4-43AC-B407-272F0896989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1CA38-337B-44E7-832F-F1725AB22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8BCDE-EECD-4F9B-8357-24E7451861B0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43BE-97ED-4407-8170-507CD9DA9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5144-1190-4D59-BDDD-D56D7A346BA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664A9-4CE6-496C-94BD-BAD88FCD3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64F62-3889-4E99-85D8-2944D3339CE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FA757-0B53-4E93-A3B0-A8FFA036D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F8843-7800-455B-9FC6-2EEB57C0424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DE9E7-0700-4349-8530-DF73CE95C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1D2F4-7321-4C1B-B435-DD19EB5261B9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56C9A-7F6E-438D-8F7E-F48A7A693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05A7C-CA55-47FD-AD2B-A5970E81BB7B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0079B-E3E1-4DA3-A60A-0121394E0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ECE8-A23C-4502-A109-40EFF09185C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5ABA3-2863-4D9C-B0A5-2332C5738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5D5E5-7246-43ED-BAC9-3D4474EBB29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6EFC-87EC-4E27-A4CE-9B12FF6CA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31C4A-5DA7-4772-AC44-3DFB777583B5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7E825-D618-4708-8770-62BE23E31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A5920-3DF5-4845-BFE1-C15E6D944A2E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93C34-B8CE-4CCE-85E4-291675E26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25632B-0BAA-4553-A62B-77E66D3C7B5D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258010-D5BD-4E61-8A53-AE141CC98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3776" y="2124635"/>
            <a:ext cx="5150224" cy="187660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РЕЗУЛЬТАТАМИ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3316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3994150" y="4100513"/>
            <a:ext cx="5149850" cy="4857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600" smtClean="0"/>
              <a:t>А.А. Смирнов, заместитель начальника управления образования администрации                                              Уренского муниципального района</a:t>
            </a:r>
          </a:p>
          <a:p>
            <a:endParaRPr lang="ru-RU" sz="1600" smtClean="0"/>
          </a:p>
        </p:txBody>
      </p:sp>
      <p:sp>
        <p:nvSpPr>
          <p:cNvPr id="13317" name="Подзаголовок 2"/>
          <p:cNvSpPr txBox="1">
            <a:spLocks/>
          </p:cNvSpPr>
          <p:nvPr/>
        </p:nvSpPr>
        <p:spPr bwMode="auto">
          <a:xfrm>
            <a:off x="3994150" y="5991225"/>
            <a:ext cx="51498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r>
              <a:rPr lang="ru-RU" sz="1600">
                <a:latin typeface="Calibri" pitchFamily="34" charset="0"/>
              </a:rPr>
              <a:t>2019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2530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1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6148388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Школа с низкими образовательными результатами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/>
          <a:srcRect l="1057" t="16026" r="22627" b="7542"/>
          <a:stretch>
            <a:fillRect/>
          </a:stretch>
        </p:blipFill>
        <p:spPr bwMode="auto">
          <a:xfrm>
            <a:off x="220663" y="2722563"/>
            <a:ext cx="7124700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3"/>
          <a:srcRect l="7669" t="48828" r="24683" b="12666"/>
          <a:stretch>
            <a:fillRect/>
          </a:stretch>
        </p:blipFill>
        <p:spPr bwMode="auto">
          <a:xfrm>
            <a:off x="4640263" y="2527300"/>
            <a:ext cx="4397375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3554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5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6148388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Школа с низкими образовательными результатами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355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t="4250" b="22318"/>
          <a:stretch>
            <a:fillRect/>
          </a:stretch>
        </p:blipFill>
        <p:spPr bwMode="auto">
          <a:xfrm>
            <a:off x="5535613" y="2543175"/>
            <a:ext cx="1600200" cy="2089150"/>
          </a:xfrm>
        </p:spPr>
      </p:pic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3"/>
          <a:srcRect l="39549" t="25156" r="19878" b="21159"/>
          <a:stretch>
            <a:fillRect/>
          </a:stretch>
        </p:blipFill>
        <p:spPr bwMode="auto">
          <a:xfrm>
            <a:off x="307975" y="2670175"/>
            <a:ext cx="5002213" cy="372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39013" y="2538413"/>
            <a:ext cx="14462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59475" y="4322763"/>
            <a:ext cx="151130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13" y="4478338"/>
            <a:ext cx="1263650" cy="189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4578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9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307340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Управление образования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4582" name="Picture 2" descr="C:\Users\Александр\Desktop\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2803525"/>
            <a:ext cx="544195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34"/>
          <p:cNvPicPr>
            <a:picLocks noChangeAspect="1"/>
          </p:cNvPicPr>
          <p:nvPr/>
        </p:nvPicPr>
        <p:blipFill>
          <a:blip r:embed="rId3"/>
          <a:srcRect t="2280" b="2621"/>
          <a:stretch>
            <a:fillRect/>
          </a:stretch>
        </p:blipFill>
        <p:spPr bwMode="auto">
          <a:xfrm>
            <a:off x="5592763" y="2647950"/>
            <a:ext cx="337978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Прямоугольник 35"/>
          <p:cNvSpPr/>
          <p:nvPr/>
        </p:nvSpPr>
        <p:spPr>
          <a:xfrm>
            <a:off x="6330950" y="4418013"/>
            <a:ext cx="1903413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Заказчик результатов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организованного процесса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337300" y="3230563"/>
            <a:ext cx="1905000" cy="739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Стратегическое управление системой поддержки школ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5602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3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307340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Управление образования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grpSp>
        <p:nvGrpSpPr>
          <p:cNvPr id="25606" name="Group 3"/>
          <p:cNvGrpSpPr>
            <a:grpSpLocks/>
          </p:cNvGrpSpPr>
          <p:nvPr/>
        </p:nvGrpSpPr>
        <p:grpSpPr bwMode="auto">
          <a:xfrm>
            <a:off x="358775" y="2897188"/>
            <a:ext cx="5337175" cy="3178175"/>
            <a:chOff x="864" y="1306"/>
            <a:chExt cx="4015" cy="2342"/>
          </a:xfrm>
        </p:grpSpPr>
        <p:sp>
          <p:nvSpPr>
            <p:cNvPr id="14" name="Oval 4"/>
            <p:cNvSpPr>
              <a:spLocks noChangeArrowheads="1"/>
            </p:cNvSpPr>
            <p:nvPr/>
          </p:nvSpPr>
          <p:spPr bwMode="gray">
            <a:xfrm>
              <a:off x="1346" y="2813"/>
              <a:ext cx="3505" cy="835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D7E6EE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lIns="92075" tIns="46038" rIns="92075" bIns="46038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" name="Oval 5"/>
            <p:cNvSpPr>
              <a:spLocks noChangeArrowheads="1"/>
            </p:cNvSpPr>
            <p:nvPr/>
          </p:nvSpPr>
          <p:spPr bwMode="gray">
            <a:xfrm rot="-998297">
              <a:off x="890" y="1481"/>
              <a:ext cx="3629" cy="1901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6" name="Oval 6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7" name="Arc 7"/>
            <p:cNvSpPr>
              <a:spLocks/>
            </p:cNvSpPr>
            <p:nvPr/>
          </p:nvSpPr>
          <p:spPr bwMode="gray">
            <a:xfrm rot="-998297">
              <a:off x="2599" y="1310"/>
              <a:ext cx="1795" cy="1240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E2D700">
                    <a:gamma/>
                    <a:tint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8" name="Arc 8"/>
            <p:cNvSpPr>
              <a:spLocks/>
            </p:cNvSpPr>
            <p:nvPr/>
          </p:nvSpPr>
          <p:spPr bwMode="gray">
            <a:xfrm rot="20601703" flipH="1">
              <a:off x="1080" y="2491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599"/>
                  </a:cubicBezTo>
                  <a:cubicBezTo>
                    <a:pt x="2432" y="21599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599"/>
                  </a:cubicBezTo>
                  <a:cubicBezTo>
                    <a:pt x="2432" y="21599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F6FC6">
                    <a:gamma/>
                    <a:shade val="69804"/>
                    <a:invGamma/>
                  </a:srgbClr>
                </a:gs>
                <a:gs pos="100000">
                  <a:srgbClr val="0F6FC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9" name="Arc 9"/>
            <p:cNvSpPr>
              <a:spLocks/>
            </p:cNvSpPr>
            <p:nvPr/>
          </p:nvSpPr>
          <p:spPr bwMode="gray">
            <a:xfrm rot="-998297">
              <a:off x="1715" y="1339"/>
              <a:ext cx="2034" cy="894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0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0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009DD9">
                    <a:gamma/>
                    <a:tint val="42353"/>
                    <a:invGamma/>
                  </a:srgbClr>
                </a:gs>
                <a:gs pos="100000">
                  <a:srgbClr val="009DD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0" name="Arc 10"/>
            <p:cNvSpPr>
              <a:spLocks/>
            </p:cNvSpPr>
            <p:nvPr/>
          </p:nvSpPr>
          <p:spPr bwMode="gray">
            <a:xfrm rot="20601703" flipH="1">
              <a:off x="864" y="1713"/>
              <a:ext cx="1796" cy="1302"/>
            </a:xfrm>
            <a:custGeom>
              <a:avLst/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rgbClr val="009DD9"/>
                </a:gs>
                <a:gs pos="100000">
                  <a:srgbClr val="009DD9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1" name="Oval 11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3"/>
            </a:xfrm>
            <a:prstGeom prst="ellipse">
              <a:avLst/>
            </a:prstGeom>
            <a:gradFill rotWithShape="0">
              <a:gsLst>
                <a:gs pos="0">
                  <a:srgbClr val="DBF5F9"/>
                </a:gs>
                <a:gs pos="50000">
                  <a:srgbClr val="DBF5F9">
                    <a:gamma/>
                    <a:tint val="24314"/>
                    <a:invGamma/>
                  </a:srgbClr>
                </a:gs>
                <a:gs pos="100000">
                  <a:srgbClr val="DBF5F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1710" y="1306"/>
              <a:ext cx="1913" cy="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з</a:t>
              </a:r>
              <a:r>
                <a:rPr lang="ru-RU" sz="1400" kern="0" dirty="0" err="1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аведующий</a:t>
              </a: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 ИДЦ 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управления образования</a:t>
              </a:r>
              <a:endParaRPr lang="en-US" sz="14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gray">
            <a:xfrm>
              <a:off x="2768" y="2631"/>
              <a:ext cx="547" cy="681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1">
              <a:gsLst>
                <a:gs pos="0">
                  <a:srgbClr val="E2D700">
                    <a:alpha val="19000"/>
                  </a:srgbClr>
                </a:gs>
                <a:gs pos="100000">
                  <a:srgbClr val="E2D7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gray">
            <a:xfrm>
              <a:off x="3374" y="2209"/>
              <a:ext cx="1117" cy="1118"/>
            </a:xfrm>
            <a:custGeom>
              <a:avLst/>
              <a:gdLst>
                <a:gd name="T0" fmla="*/ 21 w 1117"/>
                <a:gd name="T1" fmla="*/ 888 h 1119"/>
                <a:gd name="T2" fmla="*/ 1117 w 1117"/>
                <a:gd name="T3" fmla="*/ 0 h 1119"/>
                <a:gd name="T4" fmla="*/ 1093 w 1117"/>
                <a:gd name="T5" fmla="*/ 256 h 1119"/>
                <a:gd name="T6" fmla="*/ 717 w 1117"/>
                <a:gd name="T7" fmla="*/ 704 h 1119"/>
                <a:gd name="T8" fmla="*/ 17 w 1117"/>
                <a:gd name="T9" fmla="*/ 1119 h 1119"/>
                <a:gd name="T10" fmla="*/ 21 w 1117"/>
                <a:gd name="T11" fmla="*/ 888 h 1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17" h="1119">
                  <a:moveTo>
                    <a:pt x="21" y="888"/>
                  </a:moveTo>
                  <a:lnTo>
                    <a:pt x="1117" y="0"/>
                  </a:lnTo>
                  <a:lnTo>
                    <a:pt x="1093" y="256"/>
                  </a:lnTo>
                  <a:cubicBezTo>
                    <a:pt x="1026" y="373"/>
                    <a:pt x="896" y="560"/>
                    <a:pt x="717" y="704"/>
                  </a:cubicBezTo>
                  <a:cubicBezTo>
                    <a:pt x="538" y="848"/>
                    <a:pt x="133" y="1088"/>
                    <a:pt x="17" y="1119"/>
                  </a:cubicBezTo>
                  <a:cubicBezTo>
                    <a:pt x="0" y="1037"/>
                    <a:pt x="21" y="888"/>
                    <a:pt x="21" y="888"/>
                  </a:cubicBezTo>
                  <a:close/>
                </a:path>
              </a:pathLst>
            </a:custGeom>
            <a:gradFill rotWithShape="0">
              <a:gsLst>
                <a:gs pos="0">
                  <a:srgbClr val="B5DA46"/>
                </a:gs>
                <a:gs pos="100000">
                  <a:srgbClr val="99CC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5" name="Arc 18"/>
            <p:cNvSpPr>
              <a:spLocks/>
            </p:cNvSpPr>
            <p:nvPr/>
          </p:nvSpPr>
          <p:spPr bwMode="gray">
            <a:xfrm rot="-1060795">
              <a:off x="2784" y="1824"/>
              <a:ext cx="1716" cy="1171"/>
            </a:xfrm>
            <a:custGeom>
              <a:avLst/>
              <a:gdLst>
                <a:gd name="T0" fmla="*/ 2 w 18016"/>
                <a:gd name="T1" fmla="*/ 0 h 21282"/>
                <a:gd name="T2" fmla="*/ 0 w 18016"/>
                <a:gd name="T3" fmla="*/ 0 h 21282"/>
                <a:gd name="T4" fmla="*/ 0 w 18016"/>
                <a:gd name="T5" fmla="*/ 0 h 212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lnTo>
                    <a:pt x="18016" y="1191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5876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gray">
            <a:xfrm>
              <a:off x="2829" y="2509"/>
              <a:ext cx="584" cy="826"/>
            </a:xfrm>
            <a:custGeom>
              <a:avLst/>
              <a:gdLst>
                <a:gd name="T0" fmla="*/ 582 w 582"/>
                <a:gd name="T1" fmla="*/ 572 h 826"/>
                <a:gd name="T2" fmla="*/ 562 w 582"/>
                <a:gd name="T3" fmla="*/ 826 h 826"/>
                <a:gd name="T4" fmla="*/ 0 w 582"/>
                <a:gd name="T5" fmla="*/ 42 h 826"/>
                <a:gd name="T6" fmla="*/ 90 w 582"/>
                <a:gd name="T7" fmla="*/ 0 h 826"/>
                <a:gd name="T8" fmla="*/ 582 w 582"/>
                <a:gd name="T9" fmla="*/ 572 h 8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2" h="826">
                  <a:moveTo>
                    <a:pt x="582" y="572"/>
                  </a:moveTo>
                  <a:lnTo>
                    <a:pt x="562" y="826"/>
                  </a:lnTo>
                  <a:lnTo>
                    <a:pt x="0" y="42"/>
                  </a:lnTo>
                  <a:lnTo>
                    <a:pt x="90" y="0"/>
                  </a:lnTo>
                  <a:lnTo>
                    <a:pt x="582" y="57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BEDF5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7" name="Oval 20"/>
            <p:cNvSpPr>
              <a:spLocks noChangeArrowheads="1"/>
            </p:cNvSpPr>
            <p:nvPr/>
          </p:nvSpPr>
          <p:spPr bwMode="gray">
            <a:xfrm rot="20601703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gray">
            <a:xfrm>
              <a:off x="3120" y="2457"/>
              <a:ext cx="1603" cy="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м</a:t>
              </a:r>
              <a:r>
                <a:rPr lang="ru-RU" sz="1400" kern="0" dirty="0" err="1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униципальный</a:t>
              </a: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 координатор</a:t>
              </a:r>
              <a:endParaRPr lang="en-US" sz="14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29" name="Text Box 14"/>
            <p:cNvSpPr txBox="1">
              <a:spLocks noChangeArrowheads="1"/>
            </p:cNvSpPr>
            <p:nvPr/>
          </p:nvSpPr>
          <p:spPr bwMode="gray">
            <a:xfrm>
              <a:off x="2753" y="1682"/>
              <a:ext cx="2126" cy="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п</a:t>
              </a:r>
              <a:r>
                <a:rPr lang="ru-RU" sz="1400" kern="0" dirty="0" err="1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едагог</a:t>
              </a: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-психолог </a:t>
              </a: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МАОУ «</a:t>
              </a:r>
              <a:r>
                <a:rPr lang="ru-RU" sz="1400" kern="0" dirty="0" err="1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Уренская</a:t>
              </a:r>
              <a:r>
                <a:rPr lang="ru-RU" sz="1400" kern="0" dirty="0">
                  <a:solidFill>
                    <a:schemeClr val="tx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 СОШ № 1»</a:t>
              </a:r>
              <a:endParaRPr lang="en-US" sz="14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gray">
            <a:xfrm>
              <a:off x="950" y="2264"/>
              <a:ext cx="1166" cy="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р</a:t>
              </a:r>
              <a:r>
                <a:rPr lang="ru-RU" sz="1400" kern="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уководители</a:t>
              </a:r>
              <a:r>
                <a:rPr lang="ru-RU" sz="14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ОО</a:t>
              </a:r>
              <a:endParaRPr lang="en-US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1" name="Text Box 15"/>
            <p:cNvSpPr txBox="1">
              <a:spLocks noChangeArrowheads="1"/>
            </p:cNvSpPr>
            <p:nvPr/>
          </p:nvSpPr>
          <p:spPr bwMode="gray">
            <a:xfrm>
              <a:off x="1428" y="2813"/>
              <a:ext cx="1505" cy="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з</a:t>
              </a:r>
              <a:r>
                <a:rPr lang="ru-RU" sz="1400" kern="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аместители</a:t>
              </a:r>
              <a:r>
                <a:rPr lang="ru-RU" sz="14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руководителей ОО </a:t>
              </a:r>
              <a:endParaRPr lang="en-US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543550" y="2374900"/>
            <a:ext cx="3265488" cy="283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9999"/>
                </a:solidFill>
                <a:latin typeface="+mn-lt"/>
              </a:rPr>
              <a:t>Муниципальная рабочая группа (утв. приказом управления образования от 04.06.2018 № 129 «О реализации регионального проекта на территории </a:t>
            </a:r>
            <a:r>
              <a:rPr lang="ru-RU" b="1" dirty="0" err="1">
                <a:solidFill>
                  <a:srgbClr val="009999"/>
                </a:solidFill>
                <a:latin typeface="+mn-lt"/>
              </a:rPr>
              <a:t>Уренского</a:t>
            </a:r>
            <a:r>
              <a:rPr lang="ru-RU" b="1" dirty="0">
                <a:solidFill>
                  <a:srgbClr val="009999"/>
                </a:solidFill>
                <a:latin typeface="+mn-lt"/>
              </a:rPr>
              <a:t> муниципального района»)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006666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6666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4925" y="4913313"/>
            <a:ext cx="3243263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Проведение совещаний и консультаций по мере необходимости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66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6626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7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307340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Управление образования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 b="33292"/>
          <a:stretch/>
        </p:blipFill>
        <p:spPr bwMode="auto">
          <a:xfrm>
            <a:off x="2435734" y="1501065"/>
            <a:ext cx="6521824" cy="4350551"/>
          </a:xfrm>
          <a:prstGeom prst="rect">
            <a:avLst/>
          </a:prstGeom>
          <a:noFill/>
          <a:extLst>
            <a:ext uri="{909E8E84-426E-40DD-AFC4-6F175D3DCCD1}"/>
          </a:extLst>
        </p:spPr>
      </p:pic>
      <p:sp>
        <p:nvSpPr>
          <p:cNvPr id="35" name="TextBox 34"/>
          <p:cNvSpPr txBox="1"/>
          <p:nvPr/>
        </p:nvSpPr>
        <p:spPr>
          <a:xfrm>
            <a:off x="155575" y="2693988"/>
            <a:ext cx="2279650" cy="3570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9999"/>
                </a:solidFill>
                <a:latin typeface="+mn-lt"/>
              </a:rPr>
              <a:t>Муниципальный координатор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9999"/>
                </a:solidFill>
                <a:latin typeface="+mn-lt"/>
              </a:rPr>
              <a:t>(утв</a:t>
            </a:r>
            <a:r>
              <a:rPr lang="ru-RU" sz="1600" b="1" dirty="0">
                <a:solidFill>
                  <a:srgbClr val="009999"/>
                </a:solidFill>
                <a:latin typeface="+mn-lt"/>
              </a:rPr>
              <a:t>. приказом управления образования от 04.06.2018 № 129 «О реализации регионального проекта на территории </a:t>
            </a:r>
            <a:r>
              <a:rPr lang="ru-RU" sz="1600" b="1" dirty="0" err="1">
                <a:solidFill>
                  <a:srgbClr val="009999"/>
                </a:solidFill>
                <a:latin typeface="+mn-lt"/>
              </a:rPr>
              <a:t>Уренского</a:t>
            </a:r>
            <a:r>
              <a:rPr lang="ru-RU" sz="1600" b="1" dirty="0">
                <a:solidFill>
                  <a:srgbClr val="009999"/>
                </a:solidFill>
                <a:latin typeface="+mn-lt"/>
              </a:rPr>
              <a:t> муниципального района»)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rgbClr val="006666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6666"/>
              </a:solidFill>
              <a:latin typeface="+mn-lt"/>
            </a:endParaRPr>
          </a:p>
        </p:txBody>
      </p:sp>
      <p:sp>
        <p:nvSpPr>
          <p:cNvPr id="26632" name="Прямоугольник 35"/>
          <p:cNvSpPr>
            <a:spLocks noChangeArrowheads="1"/>
          </p:cNvSpPr>
          <p:nvPr/>
        </p:nvSpPr>
        <p:spPr bwMode="auto">
          <a:xfrm>
            <a:off x="2943225" y="2722563"/>
            <a:ext cx="26384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solidFill>
                  <a:srgbClr val="006666"/>
                </a:solidFill>
                <a:latin typeface="Calibri" pitchFamily="34" charset="0"/>
              </a:rPr>
              <a:t>Координация </a:t>
            </a:r>
          </a:p>
          <a:p>
            <a:pPr algn="r"/>
            <a:r>
              <a:rPr lang="ru-RU" sz="1400" b="1">
                <a:solidFill>
                  <a:srgbClr val="006666"/>
                </a:solidFill>
                <a:latin typeface="Calibri" pitchFamily="34" charset="0"/>
              </a:rPr>
              <a:t>взаимодействия между </a:t>
            </a:r>
          </a:p>
          <a:p>
            <a:pPr algn="r"/>
            <a:r>
              <a:rPr lang="ru-RU" sz="1400" b="1">
                <a:solidFill>
                  <a:srgbClr val="006666"/>
                </a:solidFill>
                <a:latin typeface="Calibri" pitchFamily="34" charset="0"/>
              </a:rPr>
              <a:t>образовательными организациями</a:t>
            </a:r>
          </a:p>
        </p:txBody>
      </p:sp>
      <p:sp>
        <p:nvSpPr>
          <p:cNvPr id="26633" name="Прямоугольник 36"/>
          <p:cNvSpPr>
            <a:spLocks noChangeArrowheads="1"/>
          </p:cNvSpPr>
          <p:nvPr/>
        </p:nvSpPr>
        <p:spPr bwMode="auto">
          <a:xfrm>
            <a:off x="2852738" y="4819650"/>
            <a:ext cx="2640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solidFill>
                  <a:srgbClr val="006666"/>
                </a:solidFill>
                <a:latin typeface="Calibri" pitchFamily="34" charset="0"/>
              </a:rPr>
              <a:t>Контроль за реализацией планов, «дорожных карт»</a:t>
            </a:r>
          </a:p>
        </p:txBody>
      </p:sp>
      <p:sp>
        <p:nvSpPr>
          <p:cNvPr id="26634" name="Прямоугольник 37"/>
          <p:cNvSpPr>
            <a:spLocks noChangeArrowheads="1"/>
          </p:cNvSpPr>
          <p:nvPr/>
        </p:nvSpPr>
        <p:spPr bwMode="auto">
          <a:xfrm>
            <a:off x="2943225" y="3957638"/>
            <a:ext cx="2638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>
                <a:solidFill>
                  <a:schemeClr val="bg1"/>
                </a:solidFill>
                <a:latin typeface="Calibri" pitchFamily="34" charset="0"/>
              </a:rPr>
              <a:t>Привлечение к работе дополнительных ресурсов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7650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1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7053263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ГБОУ ДПО «Нижегородский институт развития образования»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grpSp>
        <p:nvGrpSpPr>
          <p:cNvPr id="27654" name="Group 46"/>
          <p:cNvGrpSpPr>
            <a:grpSpLocks/>
          </p:cNvGrpSpPr>
          <p:nvPr/>
        </p:nvGrpSpPr>
        <p:grpSpPr bwMode="auto">
          <a:xfrm>
            <a:off x="-1720850" y="2976563"/>
            <a:ext cx="8910638" cy="3603625"/>
            <a:chOff x="-1344" y="912"/>
            <a:chExt cx="6950" cy="2791"/>
          </a:xfrm>
        </p:grpSpPr>
        <p:sp>
          <p:nvSpPr>
            <p:cNvPr id="27658" name="AutoShape 2"/>
            <p:cNvSpPr>
              <a:spLocks noChangeArrowheads="1"/>
            </p:cNvSpPr>
            <p:nvPr/>
          </p:nvSpPr>
          <p:spPr bwMode="gray">
            <a:xfrm rot="5400000">
              <a:off x="-1344" y="912"/>
              <a:ext cx="2791" cy="2791"/>
            </a:xfrm>
            <a:custGeom>
              <a:avLst/>
              <a:gdLst>
                <a:gd name="T0" fmla="*/ 1396 w 21600"/>
                <a:gd name="T1" fmla="*/ 0 h 21600"/>
                <a:gd name="T2" fmla="*/ 21 w 21600"/>
                <a:gd name="T3" fmla="*/ 1375 h 21600"/>
                <a:gd name="T4" fmla="*/ 1396 w 21600"/>
                <a:gd name="T5" fmla="*/ 42 h 21600"/>
                <a:gd name="T6" fmla="*/ 2770 w 21600"/>
                <a:gd name="T7" fmla="*/ 137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02 w 21600"/>
                <a:gd name="T13" fmla="*/ 0 h 21600"/>
                <a:gd name="T14" fmla="*/ 21198 w 21600"/>
                <a:gd name="T15" fmla="*/ 1362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3" y="10641"/>
                  </a:moveTo>
                  <a:cubicBezTo>
                    <a:pt x="410" y="4916"/>
                    <a:pt x="5075" y="321"/>
                    <a:pt x="10800" y="322"/>
                  </a:cubicBezTo>
                  <a:cubicBezTo>
                    <a:pt x="16524" y="322"/>
                    <a:pt x="21189" y="4916"/>
                    <a:pt x="21276" y="10641"/>
                  </a:cubicBezTo>
                  <a:lnTo>
                    <a:pt x="21598" y="10636"/>
                  </a:lnTo>
                  <a:cubicBezTo>
                    <a:pt x="21509" y="4736"/>
                    <a:pt x="16700" y="-1"/>
                    <a:pt x="10799" y="0"/>
                  </a:cubicBezTo>
                  <a:cubicBezTo>
                    <a:pt x="4899" y="0"/>
                    <a:pt x="90" y="4736"/>
                    <a:pt x="1" y="10636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>
                    <a:alpha val="0"/>
                  </a:srgbClr>
                </a:gs>
                <a:gs pos="100000">
                  <a:srgbClr val="0099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7659" name="AutoShape 3"/>
            <p:cNvSpPr>
              <a:spLocks noChangeArrowheads="1"/>
            </p:cNvSpPr>
            <p:nvPr/>
          </p:nvSpPr>
          <p:spPr bwMode="gray">
            <a:xfrm rot="5400000">
              <a:off x="-1185" y="1118"/>
              <a:ext cx="2374" cy="2373"/>
            </a:xfrm>
            <a:custGeom>
              <a:avLst/>
              <a:gdLst>
                <a:gd name="T0" fmla="*/ 1187 w 21600"/>
                <a:gd name="T1" fmla="*/ 0 h 21600"/>
                <a:gd name="T2" fmla="*/ 553 w 21600"/>
                <a:gd name="T3" fmla="*/ 1193 h 21600"/>
                <a:gd name="T4" fmla="*/ 1187 w 21600"/>
                <a:gd name="T5" fmla="*/ 1105 h 21600"/>
                <a:gd name="T6" fmla="*/ 1821 w 21600"/>
                <a:gd name="T7" fmla="*/ 119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8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056" y="10807"/>
                  </a:moveTo>
                  <a:cubicBezTo>
                    <a:pt x="10056" y="10805"/>
                    <a:pt x="10056" y="10802"/>
                    <a:pt x="10056" y="10800"/>
                  </a:cubicBezTo>
                  <a:cubicBezTo>
                    <a:pt x="10056" y="10389"/>
                    <a:pt x="10389" y="10056"/>
                    <a:pt x="10800" y="10056"/>
                  </a:cubicBezTo>
                  <a:cubicBezTo>
                    <a:pt x="11210" y="10056"/>
                    <a:pt x="11544" y="10389"/>
                    <a:pt x="11544" y="10800"/>
                  </a:cubicBezTo>
                  <a:cubicBezTo>
                    <a:pt x="11544" y="10802"/>
                    <a:pt x="11543" y="10805"/>
                    <a:pt x="11543" y="10807"/>
                  </a:cubicBezTo>
                  <a:lnTo>
                    <a:pt x="21599" y="10916"/>
                  </a:lnTo>
                  <a:cubicBezTo>
                    <a:pt x="21599" y="10877"/>
                    <a:pt x="21600" y="1083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38"/>
                    <a:pt x="0" y="10877"/>
                    <a:pt x="0" y="10916"/>
                  </a:cubicBezTo>
                  <a:close/>
                </a:path>
              </a:pathLst>
            </a:custGeom>
            <a:gradFill rotWithShape="0">
              <a:gsLst>
                <a:gs pos="0">
                  <a:srgbClr val="009999"/>
                </a:gs>
                <a:gs pos="100000">
                  <a:srgbClr val="33CC3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27660" name="Group 41"/>
            <p:cNvGrpSpPr>
              <a:grpSpLocks/>
            </p:cNvGrpSpPr>
            <p:nvPr/>
          </p:nvGrpSpPr>
          <p:grpSpPr bwMode="auto">
            <a:xfrm>
              <a:off x="980" y="1245"/>
              <a:ext cx="3676" cy="339"/>
              <a:chOff x="980" y="1245"/>
              <a:chExt cx="3676" cy="339"/>
            </a:xfrm>
          </p:grpSpPr>
          <p:sp>
            <p:nvSpPr>
              <p:cNvPr id="27689" name="AutoShape 5"/>
              <p:cNvSpPr>
                <a:spLocks noChangeArrowheads="1"/>
              </p:cNvSpPr>
              <p:nvPr/>
            </p:nvSpPr>
            <p:spPr bwMode="gray">
              <a:xfrm>
                <a:off x="1163" y="1245"/>
                <a:ext cx="3493" cy="334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99">
                      <a:alpha val="59999"/>
                    </a:srgb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27690" name="Group 6"/>
              <p:cNvGrpSpPr>
                <a:grpSpLocks/>
              </p:cNvGrpSpPr>
              <p:nvPr/>
            </p:nvGrpSpPr>
            <p:grpSpPr bwMode="auto">
              <a:xfrm>
                <a:off x="980" y="1268"/>
                <a:ext cx="316" cy="316"/>
                <a:chOff x="980" y="1412"/>
                <a:chExt cx="316" cy="316"/>
              </a:xfrm>
            </p:grpSpPr>
            <p:sp>
              <p:nvSpPr>
                <p:cNvPr id="27693" name="Oval 7"/>
                <p:cNvSpPr>
                  <a:spLocks noChangeArrowheads="1"/>
                </p:cNvSpPr>
                <p:nvPr/>
              </p:nvSpPr>
              <p:spPr bwMode="gray">
                <a:xfrm>
                  <a:off x="980" y="1412"/>
                  <a:ext cx="316" cy="316"/>
                </a:xfrm>
                <a:prstGeom prst="ellipse">
                  <a:avLst/>
                </a:prstGeom>
                <a:solidFill>
                  <a:srgbClr val="0099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27694" name="Oval 8"/>
                <p:cNvSpPr>
                  <a:spLocks noChangeArrowheads="1"/>
                </p:cNvSpPr>
                <p:nvPr/>
              </p:nvSpPr>
              <p:spPr bwMode="gray">
                <a:xfrm>
                  <a:off x="1028" y="1461"/>
                  <a:ext cx="220" cy="22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61" name="Text Box 10"/>
              <p:cNvSpPr txBox="1">
                <a:spLocks noChangeArrowheads="1"/>
              </p:cNvSpPr>
              <p:nvPr/>
            </p:nvSpPr>
            <p:spPr bwMode="gray">
              <a:xfrm>
                <a:off x="1006" y="1291"/>
                <a:ext cx="235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1</a:t>
                </a:r>
              </a:p>
            </p:txBody>
          </p:sp>
          <p:sp>
            <p:nvSpPr>
              <p:cNvPr id="62" name="Text Box 11"/>
              <p:cNvSpPr txBox="1">
                <a:spLocks noChangeArrowheads="1"/>
              </p:cNvSpPr>
              <p:nvPr/>
            </p:nvSpPr>
            <p:spPr bwMode="gray">
              <a:xfrm>
                <a:off x="1290" y="1283"/>
                <a:ext cx="3322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Разработка нормативной документации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grpSp>
          <p:nvGrpSpPr>
            <p:cNvPr id="27661" name="Group 42"/>
            <p:cNvGrpSpPr>
              <a:grpSpLocks/>
            </p:cNvGrpSpPr>
            <p:nvPr/>
          </p:nvGrpSpPr>
          <p:grpSpPr bwMode="auto">
            <a:xfrm>
              <a:off x="1200" y="1704"/>
              <a:ext cx="4093" cy="340"/>
              <a:chOff x="1200" y="1704"/>
              <a:chExt cx="4093" cy="340"/>
            </a:xfrm>
          </p:grpSpPr>
          <p:sp>
            <p:nvSpPr>
              <p:cNvPr id="27683" name="AutoShape 4"/>
              <p:cNvSpPr>
                <a:spLocks noChangeArrowheads="1"/>
              </p:cNvSpPr>
              <p:nvPr/>
            </p:nvSpPr>
            <p:spPr bwMode="gray">
              <a:xfrm>
                <a:off x="1417" y="1704"/>
                <a:ext cx="3431" cy="33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FF">
                      <a:alpha val="59999"/>
                    </a:srgb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4" name="Text Box 12"/>
              <p:cNvSpPr txBox="1">
                <a:spLocks noChangeArrowheads="1"/>
              </p:cNvSpPr>
              <p:nvPr/>
            </p:nvSpPr>
            <p:spPr bwMode="gray">
              <a:xfrm>
                <a:off x="1516" y="1744"/>
                <a:ext cx="3777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Разработка диагностик выявления дефицитов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  <p:grpSp>
            <p:nvGrpSpPr>
              <p:cNvPr id="27685" name="Group 14"/>
              <p:cNvGrpSpPr>
                <a:grpSpLocks/>
              </p:cNvGrpSpPr>
              <p:nvPr/>
            </p:nvGrpSpPr>
            <p:grpSpPr bwMode="auto">
              <a:xfrm>
                <a:off x="1200" y="1728"/>
                <a:ext cx="316" cy="316"/>
                <a:chOff x="980" y="1412"/>
                <a:chExt cx="316" cy="316"/>
              </a:xfrm>
            </p:grpSpPr>
            <p:sp>
              <p:nvSpPr>
                <p:cNvPr id="27687" name="Oval 15"/>
                <p:cNvSpPr>
                  <a:spLocks noChangeArrowheads="1"/>
                </p:cNvSpPr>
                <p:nvPr/>
              </p:nvSpPr>
              <p:spPr bwMode="gray">
                <a:xfrm>
                  <a:off x="980" y="1412"/>
                  <a:ext cx="316" cy="316"/>
                </a:xfrm>
                <a:prstGeom prst="ellipse">
                  <a:avLst/>
                </a:prstGeom>
                <a:solidFill>
                  <a:srgbClr val="0099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27688" name="Oval 16"/>
                <p:cNvSpPr>
                  <a:spLocks noChangeArrowheads="1"/>
                </p:cNvSpPr>
                <p:nvPr/>
              </p:nvSpPr>
              <p:spPr bwMode="gray">
                <a:xfrm>
                  <a:off x="1028" y="1461"/>
                  <a:ext cx="220" cy="22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56" name="Text Box 17"/>
              <p:cNvSpPr txBox="1">
                <a:spLocks noChangeArrowheads="1"/>
              </p:cNvSpPr>
              <p:nvPr/>
            </p:nvSpPr>
            <p:spPr bwMode="gray">
              <a:xfrm>
                <a:off x="1234" y="1751"/>
                <a:ext cx="234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2</a:t>
                </a:r>
              </a:p>
            </p:txBody>
          </p:sp>
        </p:grpSp>
        <p:grpSp>
          <p:nvGrpSpPr>
            <p:cNvPr id="27662" name="Group 43"/>
            <p:cNvGrpSpPr>
              <a:grpSpLocks/>
            </p:cNvGrpSpPr>
            <p:nvPr/>
          </p:nvGrpSpPr>
          <p:grpSpPr bwMode="auto">
            <a:xfrm>
              <a:off x="1289" y="2160"/>
              <a:ext cx="4317" cy="342"/>
              <a:chOff x="1289" y="2160"/>
              <a:chExt cx="4317" cy="342"/>
            </a:xfrm>
          </p:grpSpPr>
          <p:sp>
            <p:nvSpPr>
              <p:cNvPr id="27677" name="AutoShape 18"/>
              <p:cNvSpPr>
                <a:spLocks noChangeArrowheads="1"/>
              </p:cNvSpPr>
              <p:nvPr/>
            </p:nvSpPr>
            <p:spPr bwMode="gray">
              <a:xfrm>
                <a:off x="1472" y="2160"/>
                <a:ext cx="3520" cy="334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99">
                      <a:alpha val="59999"/>
                    </a:srgb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27678" name="Group 19"/>
              <p:cNvGrpSpPr>
                <a:grpSpLocks/>
              </p:cNvGrpSpPr>
              <p:nvPr/>
            </p:nvGrpSpPr>
            <p:grpSpPr bwMode="auto">
              <a:xfrm>
                <a:off x="1289" y="2183"/>
                <a:ext cx="316" cy="316"/>
                <a:chOff x="980" y="1412"/>
                <a:chExt cx="316" cy="316"/>
              </a:xfrm>
            </p:grpSpPr>
            <p:sp>
              <p:nvSpPr>
                <p:cNvPr id="27681" name="Oval 20"/>
                <p:cNvSpPr>
                  <a:spLocks noChangeArrowheads="1"/>
                </p:cNvSpPr>
                <p:nvPr/>
              </p:nvSpPr>
              <p:spPr bwMode="gray">
                <a:xfrm>
                  <a:off x="980" y="1412"/>
                  <a:ext cx="316" cy="316"/>
                </a:xfrm>
                <a:prstGeom prst="ellipse">
                  <a:avLst/>
                </a:prstGeom>
                <a:solidFill>
                  <a:srgbClr val="0099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27682" name="Oval 21"/>
                <p:cNvSpPr>
                  <a:spLocks noChangeArrowheads="1"/>
                </p:cNvSpPr>
                <p:nvPr/>
              </p:nvSpPr>
              <p:spPr bwMode="gray">
                <a:xfrm>
                  <a:off x="1028" y="1461"/>
                  <a:ext cx="220" cy="22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49" name="Text Box 22"/>
              <p:cNvSpPr txBox="1">
                <a:spLocks noChangeArrowheads="1"/>
              </p:cNvSpPr>
              <p:nvPr/>
            </p:nvSpPr>
            <p:spPr bwMode="gray">
              <a:xfrm>
                <a:off x="1322" y="2217"/>
                <a:ext cx="234" cy="2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3</a:t>
                </a:r>
              </a:p>
            </p:txBody>
          </p:sp>
          <p:sp>
            <p:nvSpPr>
              <p:cNvPr id="50" name="Text Box 23"/>
              <p:cNvSpPr txBox="1">
                <a:spLocks noChangeArrowheads="1"/>
              </p:cNvSpPr>
              <p:nvPr/>
            </p:nvSpPr>
            <p:spPr bwMode="gray">
              <a:xfrm>
                <a:off x="1604" y="2185"/>
                <a:ext cx="4002" cy="2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Организация и проведение курсовой подготовки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grpSp>
          <p:nvGrpSpPr>
            <p:cNvPr id="27663" name="Group 44"/>
            <p:cNvGrpSpPr>
              <a:grpSpLocks/>
            </p:cNvGrpSpPr>
            <p:nvPr/>
          </p:nvGrpSpPr>
          <p:grpSpPr bwMode="auto">
            <a:xfrm>
              <a:off x="1200" y="2634"/>
              <a:ext cx="4027" cy="340"/>
              <a:chOff x="1200" y="2634"/>
              <a:chExt cx="4027" cy="340"/>
            </a:xfrm>
          </p:grpSpPr>
          <p:sp>
            <p:nvSpPr>
              <p:cNvPr id="27671" name="AutoShape 24"/>
              <p:cNvSpPr>
                <a:spLocks noChangeArrowheads="1"/>
              </p:cNvSpPr>
              <p:nvPr/>
            </p:nvSpPr>
            <p:spPr bwMode="gray">
              <a:xfrm>
                <a:off x="1417" y="2634"/>
                <a:ext cx="3431" cy="333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FF">
                      <a:alpha val="59999"/>
                    </a:srgb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2" name="Text Box 25"/>
              <p:cNvSpPr txBox="1">
                <a:spLocks noChangeArrowheads="1"/>
              </p:cNvSpPr>
              <p:nvPr/>
            </p:nvSpPr>
            <p:spPr bwMode="gray">
              <a:xfrm>
                <a:off x="1536" y="2658"/>
                <a:ext cx="3691" cy="2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Внешний мониторинг реализации процессов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  <p:grpSp>
            <p:nvGrpSpPr>
              <p:cNvPr id="27673" name="Group 26"/>
              <p:cNvGrpSpPr>
                <a:grpSpLocks/>
              </p:cNvGrpSpPr>
              <p:nvPr/>
            </p:nvGrpSpPr>
            <p:grpSpPr bwMode="auto">
              <a:xfrm>
                <a:off x="1200" y="2658"/>
                <a:ext cx="316" cy="316"/>
                <a:chOff x="980" y="1412"/>
                <a:chExt cx="316" cy="316"/>
              </a:xfrm>
            </p:grpSpPr>
            <p:sp>
              <p:nvSpPr>
                <p:cNvPr id="27675" name="Oval 27"/>
                <p:cNvSpPr>
                  <a:spLocks noChangeArrowheads="1"/>
                </p:cNvSpPr>
                <p:nvPr/>
              </p:nvSpPr>
              <p:spPr bwMode="gray">
                <a:xfrm>
                  <a:off x="980" y="1412"/>
                  <a:ext cx="316" cy="316"/>
                </a:xfrm>
                <a:prstGeom prst="ellipse">
                  <a:avLst/>
                </a:prstGeom>
                <a:solidFill>
                  <a:srgbClr val="0099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27676" name="Oval 28"/>
                <p:cNvSpPr>
                  <a:spLocks noChangeArrowheads="1"/>
                </p:cNvSpPr>
                <p:nvPr/>
              </p:nvSpPr>
              <p:spPr bwMode="gray">
                <a:xfrm>
                  <a:off x="1028" y="1461"/>
                  <a:ext cx="220" cy="22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44" name="Text Box 29"/>
              <p:cNvSpPr txBox="1">
                <a:spLocks noChangeArrowheads="1"/>
              </p:cNvSpPr>
              <p:nvPr/>
            </p:nvSpPr>
            <p:spPr bwMode="gray">
              <a:xfrm>
                <a:off x="1234" y="2674"/>
                <a:ext cx="234" cy="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4</a:t>
                </a:r>
              </a:p>
            </p:txBody>
          </p:sp>
        </p:grpSp>
        <p:grpSp>
          <p:nvGrpSpPr>
            <p:cNvPr id="27664" name="Group 45"/>
            <p:cNvGrpSpPr>
              <a:grpSpLocks/>
            </p:cNvGrpSpPr>
            <p:nvPr/>
          </p:nvGrpSpPr>
          <p:grpSpPr bwMode="auto">
            <a:xfrm>
              <a:off x="921" y="3126"/>
              <a:ext cx="4138" cy="334"/>
              <a:chOff x="921" y="3126"/>
              <a:chExt cx="4138" cy="334"/>
            </a:xfrm>
          </p:grpSpPr>
          <p:sp>
            <p:nvSpPr>
              <p:cNvPr id="27665" name="AutoShape 30"/>
              <p:cNvSpPr>
                <a:spLocks noChangeArrowheads="1"/>
              </p:cNvSpPr>
              <p:nvPr/>
            </p:nvSpPr>
            <p:spPr bwMode="gray">
              <a:xfrm>
                <a:off x="1123" y="3126"/>
                <a:ext cx="3936" cy="334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99">
                      <a:alpha val="59999"/>
                    </a:srgbClr>
                  </a:gs>
                  <a:gs pos="100000">
                    <a:schemeClr val="tx1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27666" name="Group 31"/>
              <p:cNvGrpSpPr>
                <a:grpSpLocks/>
              </p:cNvGrpSpPr>
              <p:nvPr/>
            </p:nvGrpSpPr>
            <p:grpSpPr bwMode="auto">
              <a:xfrm>
                <a:off x="921" y="3143"/>
                <a:ext cx="316" cy="316"/>
                <a:chOff x="980" y="1412"/>
                <a:chExt cx="316" cy="316"/>
              </a:xfrm>
            </p:grpSpPr>
            <p:sp>
              <p:nvSpPr>
                <p:cNvPr id="27669" name="Oval 32"/>
                <p:cNvSpPr>
                  <a:spLocks noChangeArrowheads="1"/>
                </p:cNvSpPr>
                <p:nvPr/>
              </p:nvSpPr>
              <p:spPr bwMode="gray">
                <a:xfrm>
                  <a:off x="980" y="1412"/>
                  <a:ext cx="316" cy="316"/>
                </a:xfrm>
                <a:prstGeom prst="ellipse">
                  <a:avLst/>
                </a:prstGeom>
                <a:solidFill>
                  <a:srgbClr val="00999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27670" name="Oval 33"/>
                <p:cNvSpPr>
                  <a:spLocks noChangeArrowheads="1"/>
                </p:cNvSpPr>
                <p:nvPr/>
              </p:nvSpPr>
              <p:spPr bwMode="gray">
                <a:xfrm>
                  <a:off x="1028" y="1461"/>
                  <a:ext cx="220" cy="22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32" name="Text Box 34"/>
              <p:cNvSpPr txBox="1">
                <a:spLocks noChangeArrowheads="1"/>
              </p:cNvSpPr>
              <p:nvPr/>
            </p:nvSpPr>
            <p:spPr bwMode="gray">
              <a:xfrm>
                <a:off x="954" y="3162"/>
                <a:ext cx="234" cy="2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5</a:t>
                </a:r>
              </a:p>
            </p:txBody>
          </p:sp>
          <p:sp>
            <p:nvSpPr>
              <p:cNvPr id="33" name="Text Box 35"/>
              <p:cNvSpPr txBox="1">
                <a:spLocks noChangeArrowheads="1"/>
              </p:cNvSpPr>
              <p:nvPr/>
            </p:nvSpPr>
            <p:spPr bwMode="gray">
              <a:xfrm>
                <a:off x="1236" y="3174"/>
                <a:ext cx="3752" cy="2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chemeClr val="tx2">
                        <a:lumMod val="75000"/>
                      </a:schemeClr>
                    </a:solidFill>
                    <a:latin typeface="+mn-lt"/>
                  </a:rPr>
                  <a:t>Обобщение и распространение опыта работы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</p:grpSp>
      <p:pic>
        <p:nvPicPr>
          <p:cNvPr id="27655" name="Picture 3" descr="G:\проект по выравниванию результатов ГИА\фото 7.10.18\IMG_20181002_105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6038" y="2654300"/>
            <a:ext cx="1585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4" descr="G:\проект по выравниванию результатов ГИА\IMG_20190417_1145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9750" y="5526088"/>
            <a:ext cx="1401763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2" descr="C:\Users\Александр\Desktop\IMG_20191028_1008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3995738"/>
            <a:ext cx="1644650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674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8675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27575" y="1492250"/>
            <a:ext cx="4416425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Взаимосвязи компонентов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71" name="Freeform 3"/>
          <p:cNvSpPr>
            <a:spLocks/>
          </p:cNvSpPr>
          <p:nvPr/>
        </p:nvSpPr>
        <p:spPr bwMode="gray">
          <a:xfrm>
            <a:off x="3897313" y="3556000"/>
            <a:ext cx="1265237" cy="2844800"/>
          </a:xfrm>
          <a:custGeom>
            <a:avLst/>
            <a:gdLst>
              <a:gd name="T0" fmla="*/ 451 w 501"/>
              <a:gd name="T1" fmla="*/ 1158 h 1198"/>
              <a:gd name="T2" fmla="*/ 359 w 501"/>
              <a:gd name="T3" fmla="*/ 1072 h 1198"/>
              <a:gd name="T4" fmla="*/ 281 w 501"/>
              <a:gd name="T5" fmla="*/ 983 h 1198"/>
              <a:gd name="T6" fmla="*/ 217 w 501"/>
              <a:gd name="T7" fmla="*/ 896 h 1198"/>
              <a:gd name="T8" fmla="*/ 167 w 501"/>
              <a:gd name="T9" fmla="*/ 814 h 1198"/>
              <a:gd name="T10" fmla="*/ 129 w 501"/>
              <a:gd name="T11" fmla="*/ 743 h 1198"/>
              <a:gd name="T12" fmla="*/ 105 w 501"/>
              <a:gd name="T13" fmla="*/ 689 h 1198"/>
              <a:gd name="T14" fmla="*/ 92 w 501"/>
              <a:gd name="T15" fmla="*/ 654 h 1198"/>
              <a:gd name="T16" fmla="*/ 56 w 501"/>
              <a:gd name="T17" fmla="*/ 518 h 1198"/>
              <a:gd name="T18" fmla="*/ 39 w 501"/>
              <a:gd name="T19" fmla="*/ 396 h 1198"/>
              <a:gd name="T20" fmla="*/ 36 w 501"/>
              <a:gd name="T21" fmla="*/ 294 h 1198"/>
              <a:gd name="T22" fmla="*/ 41 w 501"/>
              <a:gd name="T23" fmla="*/ 212 h 1198"/>
              <a:gd name="T24" fmla="*/ 52 w 501"/>
              <a:gd name="T25" fmla="*/ 151 h 1198"/>
              <a:gd name="T26" fmla="*/ 61 w 501"/>
              <a:gd name="T27" fmla="*/ 114 h 1198"/>
              <a:gd name="T28" fmla="*/ 66 w 501"/>
              <a:gd name="T29" fmla="*/ 101 h 1198"/>
              <a:gd name="T30" fmla="*/ 241 w 501"/>
              <a:gd name="T31" fmla="*/ 0 h 1198"/>
              <a:gd name="T32" fmla="*/ 230 w 501"/>
              <a:gd name="T33" fmla="*/ 200 h 1198"/>
              <a:gd name="T34" fmla="*/ 226 w 501"/>
              <a:gd name="T35" fmla="*/ 208 h 1198"/>
              <a:gd name="T36" fmla="*/ 216 w 501"/>
              <a:gd name="T37" fmla="*/ 231 h 1198"/>
              <a:gd name="T38" fmla="*/ 203 w 501"/>
              <a:gd name="T39" fmla="*/ 272 h 1198"/>
              <a:gd name="T40" fmla="*/ 192 w 501"/>
              <a:gd name="T41" fmla="*/ 332 h 1198"/>
              <a:gd name="T42" fmla="*/ 187 w 501"/>
              <a:gd name="T43" fmla="*/ 413 h 1198"/>
              <a:gd name="T44" fmla="*/ 191 w 501"/>
              <a:gd name="T45" fmla="*/ 516 h 1198"/>
              <a:gd name="T46" fmla="*/ 209 w 501"/>
              <a:gd name="T47" fmla="*/ 638 h 1198"/>
              <a:gd name="T48" fmla="*/ 239 w 501"/>
              <a:gd name="T49" fmla="*/ 751 h 1198"/>
              <a:gd name="T50" fmla="*/ 278 w 501"/>
              <a:gd name="T51" fmla="*/ 854 h 1198"/>
              <a:gd name="T52" fmla="*/ 323 w 501"/>
              <a:gd name="T53" fmla="*/ 946 h 1198"/>
              <a:gd name="T54" fmla="*/ 369 w 501"/>
              <a:gd name="T55" fmla="*/ 1025 h 1198"/>
              <a:gd name="T56" fmla="*/ 414 w 501"/>
              <a:gd name="T57" fmla="*/ 1091 h 1198"/>
              <a:gd name="T58" fmla="*/ 453 w 501"/>
              <a:gd name="T59" fmla="*/ 1142 h 1198"/>
              <a:gd name="T60" fmla="*/ 483 w 501"/>
              <a:gd name="T61" fmla="*/ 1178 h 1198"/>
              <a:gd name="T62" fmla="*/ 500 w 501"/>
              <a:gd name="T63" fmla="*/ 1196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1" h="1198">
                <a:moveTo>
                  <a:pt x="501" y="1198"/>
                </a:moveTo>
                <a:lnTo>
                  <a:pt x="451" y="1158"/>
                </a:lnTo>
                <a:lnTo>
                  <a:pt x="403" y="1115"/>
                </a:lnTo>
                <a:lnTo>
                  <a:pt x="359" y="1072"/>
                </a:lnTo>
                <a:lnTo>
                  <a:pt x="318" y="1027"/>
                </a:lnTo>
                <a:lnTo>
                  <a:pt x="281" y="983"/>
                </a:lnTo>
                <a:lnTo>
                  <a:pt x="248" y="938"/>
                </a:lnTo>
                <a:lnTo>
                  <a:pt x="217" y="896"/>
                </a:lnTo>
                <a:lnTo>
                  <a:pt x="190" y="853"/>
                </a:lnTo>
                <a:lnTo>
                  <a:pt x="167" y="814"/>
                </a:lnTo>
                <a:lnTo>
                  <a:pt x="147" y="777"/>
                </a:lnTo>
                <a:lnTo>
                  <a:pt x="129" y="743"/>
                </a:lnTo>
                <a:lnTo>
                  <a:pt x="115" y="714"/>
                </a:lnTo>
                <a:lnTo>
                  <a:pt x="105" y="689"/>
                </a:lnTo>
                <a:lnTo>
                  <a:pt x="97" y="669"/>
                </a:lnTo>
                <a:lnTo>
                  <a:pt x="92" y="654"/>
                </a:lnTo>
                <a:lnTo>
                  <a:pt x="71" y="583"/>
                </a:lnTo>
                <a:lnTo>
                  <a:pt x="56" y="518"/>
                </a:lnTo>
                <a:lnTo>
                  <a:pt x="45" y="454"/>
                </a:lnTo>
                <a:lnTo>
                  <a:pt x="39" y="396"/>
                </a:lnTo>
                <a:lnTo>
                  <a:pt x="36" y="343"/>
                </a:lnTo>
                <a:lnTo>
                  <a:pt x="36" y="294"/>
                </a:lnTo>
                <a:lnTo>
                  <a:pt x="37" y="251"/>
                </a:lnTo>
                <a:lnTo>
                  <a:pt x="41" y="212"/>
                </a:lnTo>
                <a:lnTo>
                  <a:pt x="46" y="180"/>
                </a:lnTo>
                <a:lnTo>
                  <a:pt x="52" y="151"/>
                </a:lnTo>
                <a:lnTo>
                  <a:pt x="57" y="129"/>
                </a:lnTo>
                <a:lnTo>
                  <a:pt x="61" y="114"/>
                </a:lnTo>
                <a:lnTo>
                  <a:pt x="65" y="105"/>
                </a:lnTo>
                <a:lnTo>
                  <a:pt x="66" y="101"/>
                </a:lnTo>
                <a:lnTo>
                  <a:pt x="0" y="63"/>
                </a:lnTo>
                <a:lnTo>
                  <a:pt x="241" y="0"/>
                </a:lnTo>
                <a:lnTo>
                  <a:pt x="306" y="245"/>
                </a:lnTo>
                <a:lnTo>
                  <a:pt x="230" y="200"/>
                </a:lnTo>
                <a:lnTo>
                  <a:pt x="229" y="203"/>
                </a:lnTo>
                <a:lnTo>
                  <a:pt x="226" y="208"/>
                </a:lnTo>
                <a:lnTo>
                  <a:pt x="221" y="217"/>
                </a:lnTo>
                <a:lnTo>
                  <a:pt x="216" y="231"/>
                </a:lnTo>
                <a:lnTo>
                  <a:pt x="209" y="249"/>
                </a:lnTo>
                <a:lnTo>
                  <a:pt x="203" y="272"/>
                </a:lnTo>
                <a:lnTo>
                  <a:pt x="196" y="300"/>
                </a:lnTo>
                <a:lnTo>
                  <a:pt x="192" y="332"/>
                </a:lnTo>
                <a:lnTo>
                  <a:pt x="189" y="369"/>
                </a:lnTo>
                <a:lnTo>
                  <a:pt x="187" y="413"/>
                </a:lnTo>
                <a:lnTo>
                  <a:pt x="187" y="462"/>
                </a:lnTo>
                <a:lnTo>
                  <a:pt x="191" y="516"/>
                </a:lnTo>
                <a:lnTo>
                  <a:pt x="199" y="578"/>
                </a:lnTo>
                <a:lnTo>
                  <a:pt x="209" y="638"/>
                </a:lnTo>
                <a:lnTo>
                  <a:pt x="222" y="696"/>
                </a:lnTo>
                <a:lnTo>
                  <a:pt x="239" y="751"/>
                </a:lnTo>
                <a:lnTo>
                  <a:pt x="257" y="804"/>
                </a:lnTo>
                <a:lnTo>
                  <a:pt x="278" y="854"/>
                </a:lnTo>
                <a:lnTo>
                  <a:pt x="300" y="901"/>
                </a:lnTo>
                <a:lnTo>
                  <a:pt x="323" y="946"/>
                </a:lnTo>
                <a:lnTo>
                  <a:pt x="346" y="987"/>
                </a:lnTo>
                <a:lnTo>
                  <a:pt x="369" y="1025"/>
                </a:lnTo>
                <a:lnTo>
                  <a:pt x="392" y="1060"/>
                </a:lnTo>
                <a:lnTo>
                  <a:pt x="414" y="1091"/>
                </a:lnTo>
                <a:lnTo>
                  <a:pt x="434" y="1119"/>
                </a:lnTo>
                <a:lnTo>
                  <a:pt x="453" y="1142"/>
                </a:lnTo>
                <a:lnTo>
                  <a:pt x="469" y="1161"/>
                </a:lnTo>
                <a:lnTo>
                  <a:pt x="483" y="1178"/>
                </a:lnTo>
                <a:lnTo>
                  <a:pt x="493" y="1189"/>
                </a:lnTo>
                <a:lnTo>
                  <a:pt x="500" y="1196"/>
                </a:lnTo>
                <a:lnTo>
                  <a:pt x="501" y="1198"/>
                </a:lnTo>
                <a:close/>
              </a:path>
            </a:pathLst>
          </a:custGeom>
          <a:gradFill rotWithShape="1">
            <a:gsLst>
              <a:gs pos="0">
                <a:srgbClr val="33CCCC"/>
              </a:gs>
              <a:gs pos="100000">
                <a:srgbClr val="008080"/>
              </a:gs>
            </a:gsLst>
            <a:lin ang="5400000" scaled="1"/>
          </a:gradFill>
          <a:ln>
            <a:noFill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  <a:extLst>
            <a:ext uri="{91240B29-F687-4F45-9708-019B960494DF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2" name="Freeform 4"/>
          <p:cNvSpPr>
            <a:spLocks/>
          </p:cNvSpPr>
          <p:nvPr/>
        </p:nvSpPr>
        <p:spPr bwMode="gray">
          <a:xfrm>
            <a:off x="2270125" y="2573338"/>
            <a:ext cx="3101975" cy="1104900"/>
          </a:xfrm>
          <a:custGeom>
            <a:avLst/>
            <a:gdLst>
              <a:gd name="T0" fmla="*/ 2 w 1225"/>
              <a:gd name="T1" fmla="*/ 102 h 467"/>
              <a:gd name="T2" fmla="*/ 26 w 1225"/>
              <a:gd name="T3" fmla="*/ 91 h 467"/>
              <a:gd name="T4" fmla="*/ 71 w 1225"/>
              <a:gd name="T5" fmla="*/ 71 h 467"/>
              <a:gd name="T6" fmla="*/ 135 w 1225"/>
              <a:gd name="T7" fmla="*/ 49 h 467"/>
              <a:gd name="T8" fmla="*/ 218 w 1225"/>
              <a:gd name="T9" fmla="*/ 27 h 467"/>
              <a:gd name="T10" fmla="*/ 316 w 1225"/>
              <a:gd name="T11" fmla="*/ 9 h 467"/>
              <a:gd name="T12" fmla="*/ 427 w 1225"/>
              <a:gd name="T13" fmla="*/ 0 h 467"/>
              <a:gd name="T14" fmla="*/ 552 w 1225"/>
              <a:gd name="T15" fmla="*/ 3 h 467"/>
              <a:gd name="T16" fmla="*/ 687 w 1225"/>
              <a:gd name="T17" fmla="*/ 22 h 467"/>
              <a:gd name="T18" fmla="*/ 821 w 1225"/>
              <a:gd name="T19" fmla="*/ 60 h 467"/>
              <a:gd name="T20" fmla="*/ 929 w 1225"/>
              <a:gd name="T21" fmla="*/ 104 h 467"/>
              <a:gd name="T22" fmla="*/ 1015 w 1225"/>
              <a:gd name="T23" fmla="*/ 150 h 467"/>
              <a:gd name="T24" fmla="*/ 1078 w 1225"/>
              <a:gd name="T25" fmla="*/ 195 h 467"/>
              <a:gd name="T26" fmla="*/ 1122 w 1225"/>
              <a:gd name="T27" fmla="*/ 233 h 467"/>
              <a:gd name="T28" fmla="*/ 1146 w 1225"/>
              <a:gd name="T29" fmla="*/ 258 h 467"/>
              <a:gd name="T30" fmla="*/ 1154 w 1225"/>
              <a:gd name="T31" fmla="*/ 269 h 467"/>
              <a:gd name="T32" fmla="*/ 1162 w 1225"/>
              <a:gd name="T33" fmla="*/ 467 h 467"/>
              <a:gd name="T34" fmla="*/ 990 w 1225"/>
              <a:gd name="T35" fmla="*/ 356 h 467"/>
              <a:gd name="T36" fmla="*/ 982 w 1225"/>
              <a:gd name="T37" fmla="*/ 346 h 467"/>
              <a:gd name="T38" fmla="*/ 960 w 1225"/>
              <a:gd name="T39" fmla="*/ 319 h 467"/>
              <a:gd name="T40" fmla="*/ 922 w 1225"/>
              <a:gd name="T41" fmla="*/ 280 h 467"/>
              <a:gd name="T42" fmla="*/ 863 w 1225"/>
              <a:gd name="T43" fmla="*/ 235 h 467"/>
              <a:gd name="T44" fmla="*/ 785 w 1225"/>
              <a:gd name="T45" fmla="*/ 187 h 467"/>
              <a:gd name="T46" fmla="*/ 683 w 1225"/>
              <a:gd name="T47" fmla="*/ 142 h 467"/>
              <a:gd name="T48" fmla="*/ 554 w 1225"/>
              <a:gd name="T49" fmla="*/ 106 h 467"/>
              <a:gd name="T50" fmla="*/ 425 w 1225"/>
              <a:gd name="T51" fmla="*/ 83 h 467"/>
              <a:gd name="T52" fmla="*/ 307 w 1225"/>
              <a:gd name="T53" fmla="*/ 74 h 467"/>
              <a:gd name="T54" fmla="*/ 205 w 1225"/>
              <a:gd name="T55" fmla="*/ 75 h 467"/>
              <a:gd name="T56" fmla="*/ 120 w 1225"/>
              <a:gd name="T57" fmla="*/ 82 h 467"/>
              <a:gd name="T58" fmla="*/ 55 w 1225"/>
              <a:gd name="T59" fmla="*/ 92 h 467"/>
              <a:gd name="T60" fmla="*/ 14 w 1225"/>
              <a:gd name="T61" fmla="*/ 100 h 467"/>
              <a:gd name="T62" fmla="*/ 0 w 1225"/>
              <a:gd name="T63" fmla="*/ 10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25" h="467">
                <a:moveTo>
                  <a:pt x="0" y="104"/>
                </a:moveTo>
                <a:lnTo>
                  <a:pt x="2" y="102"/>
                </a:lnTo>
                <a:lnTo>
                  <a:pt x="11" y="97"/>
                </a:lnTo>
                <a:lnTo>
                  <a:pt x="26" y="91"/>
                </a:lnTo>
                <a:lnTo>
                  <a:pt x="46" y="82"/>
                </a:lnTo>
                <a:lnTo>
                  <a:pt x="71" y="71"/>
                </a:lnTo>
                <a:lnTo>
                  <a:pt x="100" y="61"/>
                </a:lnTo>
                <a:lnTo>
                  <a:pt x="135" y="49"/>
                </a:lnTo>
                <a:lnTo>
                  <a:pt x="174" y="38"/>
                </a:lnTo>
                <a:lnTo>
                  <a:pt x="218" y="27"/>
                </a:lnTo>
                <a:lnTo>
                  <a:pt x="264" y="17"/>
                </a:lnTo>
                <a:lnTo>
                  <a:pt x="316" y="9"/>
                </a:lnTo>
                <a:lnTo>
                  <a:pt x="370" y="3"/>
                </a:lnTo>
                <a:lnTo>
                  <a:pt x="427" y="0"/>
                </a:lnTo>
                <a:lnTo>
                  <a:pt x="489" y="0"/>
                </a:lnTo>
                <a:lnTo>
                  <a:pt x="552" y="3"/>
                </a:lnTo>
                <a:lnTo>
                  <a:pt x="618" y="11"/>
                </a:lnTo>
                <a:lnTo>
                  <a:pt x="687" y="22"/>
                </a:lnTo>
                <a:lnTo>
                  <a:pt x="758" y="40"/>
                </a:lnTo>
                <a:lnTo>
                  <a:pt x="821" y="60"/>
                </a:lnTo>
                <a:lnTo>
                  <a:pt x="879" y="80"/>
                </a:lnTo>
                <a:lnTo>
                  <a:pt x="929" y="104"/>
                </a:lnTo>
                <a:lnTo>
                  <a:pt x="975" y="127"/>
                </a:lnTo>
                <a:lnTo>
                  <a:pt x="1015" y="150"/>
                </a:lnTo>
                <a:lnTo>
                  <a:pt x="1049" y="173"/>
                </a:lnTo>
                <a:lnTo>
                  <a:pt x="1078" y="195"/>
                </a:lnTo>
                <a:lnTo>
                  <a:pt x="1102" y="214"/>
                </a:lnTo>
                <a:lnTo>
                  <a:pt x="1122" y="233"/>
                </a:lnTo>
                <a:lnTo>
                  <a:pt x="1136" y="247"/>
                </a:lnTo>
                <a:lnTo>
                  <a:pt x="1146" y="258"/>
                </a:lnTo>
                <a:lnTo>
                  <a:pt x="1153" y="266"/>
                </a:lnTo>
                <a:lnTo>
                  <a:pt x="1154" y="269"/>
                </a:lnTo>
                <a:lnTo>
                  <a:pt x="1225" y="227"/>
                </a:lnTo>
                <a:lnTo>
                  <a:pt x="1162" y="467"/>
                </a:lnTo>
                <a:lnTo>
                  <a:pt x="916" y="407"/>
                </a:lnTo>
                <a:lnTo>
                  <a:pt x="990" y="356"/>
                </a:lnTo>
                <a:lnTo>
                  <a:pt x="987" y="354"/>
                </a:lnTo>
                <a:lnTo>
                  <a:pt x="982" y="346"/>
                </a:lnTo>
                <a:lnTo>
                  <a:pt x="973" y="334"/>
                </a:lnTo>
                <a:lnTo>
                  <a:pt x="960" y="319"/>
                </a:lnTo>
                <a:lnTo>
                  <a:pt x="944" y="301"/>
                </a:lnTo>
                <a:lnTo>
                  <a:pt x="922" y="280"/>
                </a:lnTo>
                <a:lnTo>
                  <a:pt x="896" y="258"/>
                </a:lnTo>
                <a:lnTo>
                  <a:pt x="863" y="235"/>
                </a:lnTo>
                <a:lnTo>
                  <a:pt x="827" y="211"/>
                </a:lnTo>
                <a:lnTo>
                  <a:pt x="785" y="187"/>
                </a:lnTo>
                <a:lnTo>
                  <a:pt x="737" y="164"/>
                </a:lnTo>
                <a:lnTo>
                  <a:pt x="683" y="142"/>
                </a:lnTo>
                <a:lnTo>
                  <a:pt x="622" y="123"/>
                </a:lnTo>
                <a:lnTo>
                  <a:pt x="554" y="106"/>
                </a:lnTo>
                <a:lnTo>
                  <a:pt x="488" y="92"/>
                </a:lnTo>
                <a:lnTo>
                  <a:pt x="425" y="83"/>
                </a:lnTo>
                <a:lnTo>
                  <a:pt x="365" y="76"/>
                </a:lnTo>
                <a:lnTo>
                  <a:pt x="307" y="74"/>
                </a:lnTo>
                <a:lnTo>
                  <a:pt x="254" y="73"/>
                </a:lnTo>
                <a:lnTo>
                  <a:pt x="205" y="75"/>
                </a:lnTo>
                <a:lnTo>
                  <a:pt x="160" y="78"/>
                </a:lnTo>
                <a:lnTo>
                  <a:pt x="120" y="82"/>
                </a:lnTo>
                <a:lnTo>
                  <a:pt x="85" y="87"/>
                </a:lnTo>
                <a:lnTo>
                  <a:pt x="55" y="92"/>
                </a:lnTo>
                <a:lnTo>
                  <a:pt x="31" y="96"/>
                </a:lnTo>
                <a:lnTo>
                  <a:pt x="14" y="100"/>
                </a:lnTo>
                <a:lnTo>
                  <a:pt x="4" y="102"/>
                </a:lnTo>
                <a:lnTo>
                  <a:pt x="0" y="104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3" name="Freeform 5"/>
          <p:cNvSpPr>
            <a:spLocks/>
          </p:cNvSpPr>
          <p:nvPr/>
        </p:nvSpPr>
        <p:spPr bwMode="gray">
          <a:xfrm>
            <a:off x="4883150" y="2338388"/>
            <a:ext cx="2408238" cy="2251075"/>
          </a:xfrm>
          <a:custGeom>
            <a:avLst/>
            <a:gdLst>
              <a:gd name="T0" fmla="*/ 0 w 952"/>
              <a:gd name="T1" fmla="*/ 756 h 947"/>
              <a:gd name="T2" fmla="*/ 191 w 952"/>
              <a:gd name="T3" fmla="*/ 591 h 947"/>
              <a:gd name="T4" fmla="*/ 190 w 952"/>
              <a:gd name="T5" fmla="*/ 672 h 947"/>
              <a:gd name="T6" fmla="*/ 194 w 952"/>
              <a:gd name="T7" fmla="*/ 672 h 947"/>
              <a:gd name="T8" fmla="*/ 205 w 952"/>
              <a:gd name="T9" fmla="*/ 672 h 947"/>
              <a:gd name="T10" fmla="*/ 225 w 952"/>
              <a:gd name="T11" fmla="*/ 671 h 947"/>
              <a:gd name="T12" fmla="*/ 250 w 952"/>
              <a:gd name="T13" fmla="*/ 667 h 947"/>
              <a:gd name="T14" fmla="*/ 281 w 952"/>
              <a:gd name="T15" fmla="*/ 662 h 947"/>
              <a:gd name="T16" fmla="*/ 316 w 952"/>
              <a:gd name="T17" fmla="*/ 653 h 947"/>
              <a:gd name="T18" fmla="*/ 356 w 952"/>
              <a:gd name="T19" fmla="*/ 641 h 947"/>
              <a:gd name="T20" fmla="*/ 399 w 952"/>
              <a:gd name="T21" fmla="*/ 626 h 947"/>
              <a:gd name="T22" fmla="*/ 444 w 952"/>
              <a:gd name="T23" fmla="*/ 605 h 947"/>
              <a:gd name="T24" fmla="*/ 492 w 952"/>
              <a:gd name="T25" fmla="*/ 578 h 947"/>
              <a:gd name="T26" fmla="*/ 540 w 952"/>
              <a:gd name="T27" fmla="*/ 547 h 947"/>
              <a:gd name="T28" fmla="*/ 587 w 952"/>
              <a:gd name="T29" fmla="*/ 508 h 947"/>
              <a:gd name="T30" fmla="*/ 635 w 952"/>
              <a:gd name="T31" fmla="*/ 463 h 947"/>
              <a:gd name="T32" fmla="*/ 689 w 952"/>
              <a:gd name="T33" fmla="*/ 405 h 947"/>
              <a:gd name="T34" fmla="*/ 737 w 952"/>
              <a:gd name="T35" fmla="*/ 350 h 947"/>
              <a:gd name="T36" fmla="*/ 780 w 952"/>
              <a:gd name="T37" fmla="*/ 298 h 947"/>
              <a:gd name="T38" fmla="*/ 816 w 952"/>
              <a:gd name="T39" fmla="*/ 249 h 947"/>
              <a:gd name="T40" fmla="*/ 847 w 952"/>
              <a:gd name="T41" fmla="*/ 204 h 947"/>
              <a:gd name="T42" fmla="*/ 873 w 952"/>
              <a:gd name="T43" fmla="*/ 164 h 947"/>
              <a:gd name="T44" fmla="*/ 895 w 952"/>
              <a:gd name="T45" fmla="*/ 126 h 947"/>
              <a:gd name="T46" fmla="*/ 913 w 952"/>
              <a:gd name="T47" fmla="*/ 94 h 947"/>
              <a:gd name="T48" fmla="*/ 926 w 952"/>
              <a:gd name="T49" fmla="*/ 66 h 947"/>
              <a:gd name="T50" fmla="*/ 936 w 952"/>
              <a:gd name="T51" fmla="*/ 42 h 947"/>
              <a:gd name="T52" fmla="*/ 944 w 952"/>
              <a:gd name="T53" fmla="*/ 24 h 947"/>
              <a:gd name="T54" fmla="*/ 949 w 952"/>
              <a:gd name="T55" fmla="*/ 12 h 947"/>
              <a:gd name="T56" fmla="*/ 952 w 952"/>
              <a:gd name="T57" fmla="*/ 2 h 947"/>
              <a:gd name="T58" fmla="*/ 952 w 952"/>
              <a:gd name="T59" fmla="*/ 0 h 947"/>
              <a:gd name="T60" fmla="*/ 952 w 952"/>
              <a:gd name="T61" fmla="*/ 4 h 947"/>
              <a:gd name="T62" fmla="*/ 950 w 952"/>
              <a:gd name="T63" fmla="*/ 17 h 947"/>
              <a:gd name="T64" fmla="*/ 948 w 952"/>
              <a:gd name="T65" fmla="*/ 36 h 947"/>
              <a:gd name="T66" fmla="*/ 942 w 952"/>
              <a:gd name="T67" fmla="*/ 62 h 947"/>
              <a:gd name="T68" fmla="*/ 936 w 952"/>
              <a:gd name="T69" fmla="*/ 93 h 947"/>
              <a:gd name="T70" fmla="*/ 927 w 952"/>
              <a:gd name="T71" fmla="*/ 130 h 947"/>
              <a:gd name="T72" fmla="*/ 914 w 952"/>
              <a:gd name="T73" fmla="*/ 172 h 947"/>
              <a:gd name="T74" fmla="*/ 899 w 952"/>
              <a:gd name="T75" fmla="*/ 217 h 947"/>
              <a:gd name="T76" fmla="*/ 881 w 952"/>
              <a:gd name="T77" fmla="*/ 264 h 947"/>
              <a:gd name="T78" fmla="*/ 857 w 952"/>
              <a:gd name="T79" fmla="*/ 315 h 947"/>
              <a:gd name="T80" fmla="*/ 830 w 952"/>
              <a:gd name="T81" fmla="*/ 368 h 947"/>
              <a:gd name="T82" fmla="*/ 798 w 952"/>
              <a:gd name="T83" fmla="*/ 421 h 947"/>
              <a:gd name="T84" fmla="*/ 762 w 952"/>
              <a:gd name="T85" fmla="*/ 475 h 947"/>
              <a:gd name="T86" fmla="*/ 719 w 952"/>
              <a:gd name="T87" fmla="*/ 529 h 947"/>
              <a:gd name="T88" fmla="*/ 671 w 952"/>
              <a:gd name="T89" fmla="*/ 582 h 947"/>
              <a:gd name="T90" fmla="*/ 613 w 952"/>
              <a:gd name="T91" fmla="*/ 637 h 947"/>
              <a:gd name="T92" fmla="*/ 555 w 952"/>
              <a:gd name="T93" fmla="*/ 685 h 947"/>
              <a:gd name="T94" fmla="*/ 500 w 952"/>
              <a:gd name="T95" fmla="*/ 726 h 947"/>
              <a:gd name="T96" fmla="*/ 447 w 952"/>
              <a:gd name="T97" fmla="*/ 761 h 947"/>
              <a:gd name="T98" fmla="*/ 396 w 952"/>
              <a:gd name="T99" fmla="*/ 790 h 947"/>
              <a:gd name="T100" fmla="*/ 350 w 952"/>
              <a:gd name="T101" fmla="*/ 813 h 947"/>
              <a:gd name="T102" fmla="*/ 307 w 952"/>
              <a:gd name="T103" fmla="*/ 831 h 947"/>
              <a:gd name="T104" fmla="*/ 270 w 952"/>
              <a:gd name="T105" fmla="*/ 845 h 947"/>
              <a:gd name="T106" fmla="*/ 238 w 952"/>
              <a:gd name="T107" fmla="*/ 855 h 947"/>
              <a:gd name="T108" fmla="*/ 212 w 952"/>
              <a:gd name="T109" fmla="*/ 862 h 947"/>
              <a:gd name="T110" fmla="*/ 192 w 952"/>
              <a:gd name="T111" fmla="*/ 866 h 947"/>
              <a:gd name="T112" fmla="*/ 181 w 952"/>
              <a:gd name="T113" fmla="*/ 868 h 947"/>
              <a:gd name="T114" fmla="*/ 176 w 952"/>
              <a:gd name="T115" fmla="*/ 868 h 947"/>
              <a:gd name="T116" fmla="*/ 167 w 952"/>
              <a:gd name="T117" fmla="*/ 947 h 947"/>
              <a:gd name="T118" fmla="*/ 0 w 952"/>
              <a:gd name="T119" fmla="*/ 75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8500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1"/>
          </a:gradFill>
          <a:ln>
            <a:noFill/>
          </a:ln>
          <a:effectLst>
            <a:outerShdw dist="107763" dir="2700000" algn="ctr" rotWithShape="0">
              <a:srgbClr val="B2B2B2">
                <a:alpha val="50000"/>
              </a:srgbClr>
            </a:outerShdw>
          </a:effectLst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1022350" y="1571625"/>
            <a:ext cx="3362325" cy="1027113"/>
            <a:chOff x="2210" y="972"/>
            <a:chExt cx="2002" cy="523"/>
          </a:xfrm>
        </p:grpSpPr>
        <p:sp>
          <p:nvSpPr>
            <p:cNvPr id="76" name="Text Box 9"/>
            <p:cNvSpPr txBox="1">
              <a:spLocks noChangeArrowheads="1"/>
            </p:cNvSpPr>
            <p:nvPr/>
          </p:nvSpPr>
          <p:spPr bwMode="gray">
            <a:xfrm>
              <a:off x="2309" y="972"/>
              <a:ext cx="1903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Принцип субординации: образовательные организации, управление образования</a:t>
              </a:r>
              <a:endParaRPr lang="en-US" sz="1600" b="1" dirty="0">
                <a:solidFill>
                  <a:schemeClr val="accent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77" name="AutoShape 10"/>
            <p:cNvSpPr>
              <a:spLocks noChangeArrowheads="1"/>
            </p:cNvSpPr>
            <p:nvPr/>
          </p:nvSpPr>
          <p:spPr bwMode="gray">
            <a:xfrm>
              <a:off x="2210" y="974"/>
              <a:ext cx="1842" cy="466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28681" name="Group 8"/>
          <p:cNvGrpSpPr>
            <a:grpSpLocks/>
          </p:cNvGrpSpPr>
          <p:nvPr/>
        </p:nvGrpSpPr>
        <p:grpSpPr bwMode="auto">
          <a:xfrm>
            <a:off x="5372100" y="4529138"/>
            <a:ext cx="3771900" cy="1276350"/>
            <a:chOff x="2210" y="974"/>
            <a:chExt cx="2002" cy="466"/>
          </a:xfrm>
        </p:grpSpPr>
        <p:sp>
          <p:nvSpPr>
            <p:cNvPr id="80" name="Text Box 9"/>
            <p:cNvSpPr txBox="1">
              <a:spLocks noChangeArrowheads="1"/>
            </p:cNvSpPr>
            <p:nvPr/>
          </p:nvSpPr>
          <p:spPr bwMode="gray">
            <a:xfrm>
              <a:off x="2309" y="996"/>
              <a:ext cx="1903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Договор о сотрудничестве и взаимодействии между школами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с высоким и низкими образовательными результатами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1" name="AutoShape 10"/>
            <p:cNvSpPr>
              <a:spLocks noChangeArrowheads="1"/>
            </p:cNvSpPr>
            <p:nvPr/>
          </p:nvSpPr>
          <p:spPr bwMode="gray">
            <a:xfrm>
              <a:off x="2210" y="974"/>
              <a:ext cx="1842" cy="466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28682" name="Group 8"/>
          <p:cNvGrpSpPr>
            <a:grpSpLocks/>
          </p:cNvGrpSpPr>
          <p:nvPr/>
        </p:nvGrpSpPr>
        <p:grpSpPr bwMode="auto">
          <a:xfrm>
            <a:off x="155575" y="3805238"/>
            <a:ext cx="4019550" cy="1835150"/>
            <a:chOff x="2210" y="974"/>
            <a:chExt cx="1978" cy="466"/>
          </a:xfrm>
        </p:grpSpPr>
        <p:sp>
          <p:nvSpPr>
            <p:cNvPr id="28683" name="Text Box 9"/>
            <p:cNvSpPr txBox="1">
              <a:spLocks noChangeArrowheads="1"/>
            </p:cNvSpPr>
            <p:nvPr/>
          </p:nvSpPr>
          <p:spPr bwMode="gray">
            <a:xfrm>
              <a:off x="2285" y="1039"/>
              <a:ext cx="1903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>
                  <a:solidFill>
                    <a:srgbClr val="006666"/>
                  </a:solidFill>
                  <a:latin typeface="Calibri" pitchFamily="34" charset="0"/>
                </a:rPr>
                <a:t>Регламентация деятельности между участниками сетевого </a:t>
              </a:r>
            </a:p>
            <a:p>
              <a:r>
                <a:rPr lang="ru-RU" sz="1600" b="1">
                  <a:solidFill>
                    <a:srgbClr val="006666"/>
                  </a:solidFill>
                  <a:latin typeface="Calibri" pitchFamily="34" charset="0"/>
                </a:rPr>
                <a:t>взаимодействия: План совместной работы по выравниванию образовательных результатов </a:t>
              </a:r>
              <a:endParaRPr lang="en-US" sz="1600" b="1">
                <a:solidFill>
                  <a:srgbClr val="006666"/>
                </a:solidFill>
                <a:latin typeface="Calibri" pitchFamily="34" charset="0"/>
              </a:endParaRPr>
            </a:p>
          </p:txBody>
        </p:sp>
        <p:sp>
          <p:nvSpPr>
            <p:cNvPr id="28684" name="AutoShape 10"/>
            <p:cNvSpPr>
              <a:spLocks noChangeArrowheads="1"/>
            </p:cNvSpPr>
            <p:nvPr/>
          </p:nvSpPr>
          <p:spPr bwMode="gray">
            <a:xfrm>
              <a:off x="2210" y="974"/>
              <a:ext cx="1842" cy="466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0099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4338" name="AutoShape 2" descr="http://coolscool17.ucoz.ru/_nw/3/270927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39" name="AutoShape 4" descr="http://coolscool17.ucoz.ru/_nw/3/27092701.p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8425" y="2366963"/>
            <a:ext cx="2849563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2" descr="http://xn--80aaac0ct.xn--p1ai/assets/images/news-2019/mart/fp.pn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2" name="AutoShape 5" descr="http://xn--80aaac0ct.xn--p1ai/assets/images/news-2019/mart/fp.png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3" name="AutoShape 7" descr="https://kpfu.ru/docs/F83036852431/img351760940.jpg"/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4" name="Picture 2" descr="G:\конференция 2019\np_obraz.png"/>
          <p:cNvPicPr>
            <a:picLocks noChangeAspect="1" noChangeArrowheads="1"/>
          </p:cNvPicPr>
          <p:nvPr/>
        </p:nvPicPr>
        <p:blipFill>
          <a:blip r:embed="rId3"/>
          <a:srcRect b="8694"/>
          <a:stretch>
            <a:fillRect/>
          </a:stretch>
        </p:blipFill>
        <p:spPr bwMode="auto">
          <a:xfrm>
            <a:off x="2408238" y="2516188"/>
            <a:ext cx="2352675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/>
          <p:cNvPicPr>
            <a:picLocks noChangeAspect="1" noChangeArrowheads="1"/>
          </p:cNvPicPr>
          <p:nvPr/>
        </p:nvPicPr>
        <p:blipFill>
          <a:blip r:embed="rId4"/>
          <a:srcRect l="999" t="27229" r="58295" b="27718"/>
          <a:stretch>
            <a:fillRect/>
          </a:stretch>
        </p:blipFill>
        <p:spPr bwMode="auto">
          <a:xfrm>
            <a:off x="4760913" y="2516188"/>
            <a:ext cx="4200525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15362" name="Picture 2" descr="C:\Users\Александр\Desktop\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1535113"/>
            <a:ext cx="8832850" cy="4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38113" y="1404938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9999"/>
                </a:solidFill>
                <a:latin typeface="Calibri" pitchFamily="34" charset="0"/>
              </a:rPr>
              <a:t>Комплексная диагностика причин </a:t>
            </a:r>
          </a:p>
          <a:p>
            <a:r>
              <a:rPr lang="ru-RU" b="1">
                <a:solidFill>
                  <a:srgbClr val="009999"/>
                </a:solidFill>
                <a:latin typeface="Calibri" pitchFamily="34" charset="0"/>
              </a:rPr>
              <a:t>низких образовательных результатов. </a:t>
            </a:r>
          </a:p>
          <a:p>
            <a:r>
              <a:rPr lang="ru-RU" b="1">
                <a:solidFill>
                  <a:srgbClr val="009999"/>
                </a:solidFill>
                <a:latin typeface="Calibri" pitchFamily="34" charset="0"/>
              </a:rPr>
              <a:t>Целевые группы (управленческая команда </a:t>
            </a:r>
          </a:p>
          <a:p>
            <a:r>
              <a:rPr lang="ru-RU" b="1">
                <a:solidFill>
                  <a:srgbClr val="009999"/>
                </a:solidFill>
                <a:latin typeface="Calibri" pitchFamily="34" charset="0"/>
              </a:rPr>
              <a:t>во главе с руководителем, педагоги,</a:t>
            </a:r>
          </a:p>
          <a:p>
            <a:r>
              <a:rPr lang="ru-RU" b="1">
                <a:solidFill>
                  <a:srgbClr val="009999"/>
                </a:solidFill>
                <a:latin typeface="Calibri" pitchFamily="34" charset="0"/>
              </a:rPr>
              <a:t> учащиеся и родители обучающихся)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18000" y="2592388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Адресная помощь в форме 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межшкольного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партнерства. 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Реализация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принципов 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сетевого взаимодействия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16388" name="Группа 25"/>
          <p:cNvGrpSpPr>
            <a:grpSpLocks/>
          </p:cNvGrpSpPr>
          <p:nvPr/>
        </p:nvGrpSpPr>
        <p:grpSpPr bwMode="auto">
          <a:xfrm>
            <a:off x="1247775" y="2433638"/>
            <a:ext cx="6261100" cy="3330575"/>
            <a:chOff x="66802" y="733655"/>
            <a:chExt cx="9003294" cy="5090320"/>
          </a:xfrm>
        </p:grpSpPr>
        <p:pic>
          <p:nvPicPr>
            <p:cNvPr id="16392" name="Рисунок 12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36375" y="827785"/>
              <a:ext cx="4787153" cy="4787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Прямая соединительная линия 13"/>
            <p:cNvCxnSpPr/>
            <p:nvPr/>
          </p:nvCxnSpPr>
          <p:spPr>
            <a:xfrm>
              <a:off x="5150559" y="4234766"/>
              <a:ext cx="0" cy="96808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150559" y="5202849"/>
              <a:ext cx="348352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Овал 15"/>
            <p:cNvSpPr/>
            <p:nvPr/>
          </p:nvSpPr>
          <p:spPr>
            <a:xfrm>
              <a:off x="8540490" y="5110651"/>
              <a:ext cx="187188" cy="186822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4150701" y="1410584"/>
              <a:ext cx="662007" cy="968084"/>
            </a:xfrm>
            <a:prstGeom prst="line">
              <a:avLst/>
            </a:prstGeom>
            <a:ln>
              <a:solidFill>
                <a:srgbClr val="00B9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667175" y="1410584"/>
              <a:ext cx="3483526" cy="0"/>
            </a:xfrm>
            <a:prstGeom prst="line">
              <a:avLst/>
            </a:prstGeom>
            <a:ln>
              <a:solidFill>
                <a:srgbClr val="00B9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Овал 18"/>
            <p:cNvSpPr/>
            <p:nvPr/>
          </p:nvSpPr>
          <p:spPr>
            <a:xfrm>
              <a:off x="573580" y="1315960"/>
              <a:ext cx="187188" cy="189249"/>
            </a:xfrm>
            <a:prstGeom prst="ellipse">
              <a:avLst/>
            </a:prstGeom>
            <a:solidFill>
              <a:srgbClr val="00B9CD"/>
            </a:solidFill>
            <a:ln>
              <a:solidFill>
                <a:srgbClr val="00CCFF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24" idx="2"/>
            </p:cNvCxnSpPr>
            <p:nvPr/>
          </p:nvCxnSpPr>
          <p:spPr>
            <a:xfrm flipH="1">
              <a:off x="6527076" y="828279"/>
              <a:ext cx="2355831" cy="2427"/>
            </a:xfrm>
            <a:prstGeom prst="line">
              <a:avLst/>
            </a:prstGeom>
            <a:ln>
              <a:solidFill>
                <a:srgbClr val="B5B5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5890181" y="828279"/>
              <a:ext cx="625482" cy="742439"/>
            </a:xfrm>
            <a:prstGeom prst="line">
              <a:avLst/>
            </a:prstGeom>
            <a:ln>
              <a:solidFill>
                <a:srgbClr val="B5B5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144417" y="5729350"/>
              <a:ext cx="1954062" cy="0"/>
            </a:xfrm>
            <a:prstGeom prst="line">
              <a:avLst/>
            </a:prstGeom>
            <a:ln>
              <a:solidFill>
                <a:srgbClr val="526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2105327" y="4530771"/>
              <a:ext cx="303609" cy="1201006"/>
            </a:xfrm>
            <a:prstGeom prst="line">
              <a:avLst/>
            </a:prstGeom>
            <a:ln>
              <a:solidFill>
                <a:srgbClr val="5266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Овал 23"/>
            <p:cNvSpPr/>
            <p:nvPr/>
          </p:nvSpPr>
          <p:spPr>
            <a:xfrm>
              <a:off x="8882908" y="733655"/>
              <a:ext cx="187188" cy="189249"/>
            </a:xfrm>
            <a:prstGeom prst="ellipse">
              <a:avLst/>
            </a:prstGeom>
            <a:solidFill>
              <a:srgbClr val="B5B5B3"/>
            </a:solidFill>
            <a:ln>
              <a:solidFill>
                <a:srgbClr val="B5B5B3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6802" y="5634726"/>
              <a:ext cx="187188" cy="189249"/>
            </a:xfrm>
            <a:prstGeom prst="ellipse">
              <a:avLst/>
            </a:prstGeom>
            <a:solidFill>
              <a:srgbClr val="526664"/>
            </a:solidFill>
            <a:ln>
              <a:solidFill>
                <a:srgbClr val="526664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206375" y="3509963"/>
            <a:ext cx="2787650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Работа по ликвидации дефицитов обучающихся основана на реализации принципов индивидуализации и дифференциации обучения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1863" y="3881438"/>
            <a:ext cx="3092450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Стойкое повышение организационно-методического потенциала школ, обеспечивающего качественное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образование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3588" y="1492250"/>
            <a:ext cx="4570412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Основные концептуальные положения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307975" y="2078038"/>
            <a:ext cx="77168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9999"/>
                </a:solidFill>
                <a:latin typeface="Calibri" pitchFamily="34" charset="0"/>
              </a:rPr>
              <a:t>преодоления разрыва в образовательных возможностях и достижениях обучающихся за счет повышения педагогического и организационно-управленческого потенциала школ, имеющих низкие образовательные результаты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935663" y="1492250"/>
            <a:ext cx="3208337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Цель реализуемой модели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7412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7263" y="3395663"/>
            <a:ext cx="4719637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8434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5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Задачи реализуемой модели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148388" y="3260725"/>
            <a:ext cx="2024062" cy="203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Выявление причин </a:t>
            </a:r>
            <a:endParaRPr lang="ru-RU" b="1" dirty="0">
              <a:solidFill>
                <a:srgbClr val="7030A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низких 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результатов </a:t>
            </a:r>
            <a:endParaRPr lang="ru-RU" b="1" dirty="0">
              <a:solidFill>
                <a:srgbClr val="7030A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образовательной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деятельности 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школ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grpSp>
        <p:nvGrpSpPr>
          <p:cNvPr id="18438" name="Group 3"/>
          <p:cNvGrpSpPr>
            <a:grpSpLocks/>
          </p:cNvGrpSpPr>
          <p:nvPr/>
        </p:nvGrpSpPr>
        <p:grpSpPr bwMode="auto">
          <a:xfrm>
            <a:off x="730250" y="2344738"/>
            <a:ext cx="2376488" cy="4319587"/>
            <a:chOff x="720" y="1296"/>
            <a:chExt cx="1367" cy="2542"/>
          </a:xfrm>
        </p:grpSpPr>
        <p:sp>
          <p:nvSpPr>
            <p:cNvPr id="129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799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0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009DD9">
                <a:lumMod val="40000"/>
                <a:lumOff val="60000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1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2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3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4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grpSp>
          <p:nvGrpSpPr>
            <p:cNvPr id="18475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38" name="Oval 11"/>
              <p:cNvSpPr>
                <a:spLocks noChangeArrowheads="1"/>
              </p:cNvSpPr>
              <p:nvPr/>
            </p:nvSpPr>
            <p:spPr bwMode="gray">
              <a:xfrm>
                <a:off x="1290" y="582"/>
                <a:ext cx="667" cy="66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9" name="Oval 12"/>
              <p:cNvSpPr>
                <a:spLocks noChangeArrowheads="1"/>
              </p:cNvSpPr>
              <p:nvPr/>
            </p:nvSpPr>
            <p:spPr bwMode="gray">
              <a:xfrm>
                <a:off x="1297" y="587"/>
                <a:ext cx="645" cy="64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0" name="Oval 13"/>
              <p:cNvSpPr>
                <a:spLocks noChangeArrowheads="1"/>
              </p:cNvSpPr>
              <p:nvPr/>
            </p:nvSpPr>
            <p:spPr bwMode="gray">
              <a:xfrm>
                <a:off x="1305" y="591"/>
                <a:ext cx="630" cy="63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1" name="Oval 14"/>
              <p:cNvSpPr>
                <a:spLocks noChangeArrowheads="1"/>
              </p:cNvSpPr>
              <p:nvPr/>
            </p:nvSpPr>
            <p:spPr bwMode="gray">
              <a:xfrm>
                <a:off x="1312" y="597"/>
                <a:ext cx="598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2" name="Oval 15"/>
              <p:cNvSpPr>
                <a:spLocks noChangeArrowheads="1"/>
              </p:cNvSpPr>
              <p:nvPr/>
            </p:nvSpPr>
            <p:spPr bwMode="gray">
              <a:xfrm>
                <a:off x="1347" y="613"/>
                <a:ext cx="532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sp>
          <p:nvSpPr>
            <p:cNvPr id="136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kern="0" dirty="0" smtClean="0">
                  <a:solidFill>
                    <a:srgbClr val="000000"/>
                  </a:solidFill>
                </a:rPr>
                <a:t>1</a:t>
              </a:r>
              <a:endParaRPr lang="en-US" kern="0" dirty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8439" name="Group 18"/>
          <p:cNvGrpSpPr>
            <a:grpSpLocks/>
          </p:cNvGrpSpPr>
          <p:nvPr/>
        </p:nvGrpSpPr>
        <p:grpSpPr bwMode="auto">
          <a:xfrm>
            <a:off x="3213100" y="2335213"/>
            <a:ext cx="2374900" cy="4302125"/>
            <a:chOff x="2208" y="1296"/>
            <a:chExt cx="1365" cy="2542"/>
          </a:xfrm>
        </p:grpSpPr>
        <p:sp>
          <p:nvSpPr>
            <p:cNvPr id="144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5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CCA62">
                <a:lumMod val="20000"/>
                <a:lumOff val="80000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6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CCA62">
                    <a:lumMod val="20000"/>
                    <a:lumOff val="80000"/>
                  </a:srgbClr>
                </a:gs>
                <a:gs pos="100000">
                  <a:srgbClr val="7CCA62">
                    <a:lumMod val="40000"/>
                    <a:lumOff val="6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7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CCA62">
                    <a:lumMod val="20000"/>
                    <a:lumOff val="80000"/>
                  </a:srgbClr>
                </a:gs>
                <a:gs pos="100000">
                  <a:srgbClr val="7CCA62">
                    <a:lumMod val="20000"/>
                    <a:lumOff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8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9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0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1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6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2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3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kern="0" smtClean="0">
                  <a:solidFill>
                    <a:srgbClr val="000000"/>
                  </a:solidFill>
                </a:rPr>
                <a:t>2</a:t>
              </a: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4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5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grpSp>
        <p:nvGrpSpPr>
          <p:cNvPr id="18440" name="Group 32"/>
          <p:cNvGrpSpPr>
            <a:grpSpLocks/>
          </p:cNvGrpSpPr>
          <p:nvPr/>
        </p:nvGrpSpPr>
        <p:grpSpPr bwMode="auto">
          <a:xfrm>
            <a:off x="5724525" y="2344738"/>
            <a:ext cx="2447925" cy="4302125"/>
            <a:chOff x="3692" y="1296"/>
            <a:chExt cx="1367" cy="2542"/>
          </a:xfrm>
        </p:grpSpPr>
        <p:sp>
          <p:nvSpPr>
            <p:cNvPr id="15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B9"/>
                </a:gs>
                <a:gs pos="100000">
                  <a:srgbClr val="F2EDA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6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B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grpSp>
          <p:nvGrpSpPr>
            <p:cNvPr id="18448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65" name="Oval 38"/>
              <p:cNvSpPr>
                <a:spLocks noChangeArrowheads="1"/>
              </p:cNvSpPr>
              <p:nvPr/>
            </p:nvSpPr>
            <p:spPr bwMode="gray">
              <a:xfrm>
                <a:off x="1290" y="582"/>
                <a:ext cx="667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6" name="Oval 39"/>
              <p:cNvSpPr>
                <a:spLocks noChangeArrowheads="1"/>
              </p:cNvSpPr>
              <p:nvPr/>
            </p:nvSpPr>
            <p:spPr bwMode="gray">
              <a:xfrm>
                <a:off x="1297" y="587"/>
                <a:ext cx="645" cy="648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7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0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8" name="Oval 41"/>
              <p:cNvSpPr>
                <a:spLocks noChangeArrowheads="1"/>
              </p:cNvSpPr>
              <p:nvPr/>
            </p:nvSpPr>
            <p:spPr bwMode="gray">
              <a:xfrm>
                <a:off x="1312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9" name="Oval 42"/>
              <p:cNvSpPr>
                <a:spLocks noChangeArrowheads="1"/>
              </p:cNvSpPr>
              <p:nvPr/>
            </p:nvSpPr>
            <p:spPr bwMode="gray">
              <a:xfrm>
                <a:off x="1347" y="613"/>
                <a:ext cx="532" cy="48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sp>
          <p:nvSpPr>
            <p:cNvPr id="162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kern="0" smtClean="0">
                  <a:solidFill>
                    <a:srgbClr val="000000"/>
                  </a:solidFill>
                </a:rPr>
                <a:t>3</a:t>
              </a: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3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64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5738813" y="2921000"/>
            <a:ext cx="2435225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Создание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информационно-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методического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поля для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ликвидации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дефицитов  профессионального развития руководящих и педагогических работников в обеспечении качества образования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8442" name="Прямоугольник 169"/>
          <p:cNvSpPr>
            <a:spLocks noChangeArrowheads="1"/>
          </p:cNvSpPr>
          <p:nvPr/>
        </p:nvSpPr>
        <p:spPr bwMode="auto">
          <a:xfrm>
            <a:off x="3213100" y="3449638"/>
            <a:ext cx="24352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6666"/>
                </a:solidFill>
                <a:latin typeface="Calibri" pitchFamily="34" charset="0"/>
              </a:rPr>
              <a:t>Выявление </a:t>
            </a:r>
          </a:p>
          <a:p>
            <a:pPr algn="ctr"/>
            <a:r>
              <a:rPr lang="ru-RU" sz="1600" b="1">
                <a:solidFill>
                  <a:srgbClr val="006666"/>
                </a:solidFill>
                <a:latin typeface="Calibri" pitchFamily="34" charset="0"/>
              </a:rPr>
              <a:t>причин низких результатов образовательной деятельности школ</a:t>
            </a:r>
            <a:endParaRPr lang="ru-RU" sz="1600">
              <a:solidFill>
                <a:srgbClr val="006666"/>
              </a:solidFill>
              <a:latin typeface="Calibri" pitchFamily="34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663575" y="3411538"/>
            <a:ext cx="243681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Создание 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нормативного инструментария, направленного на организацию деятельности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9458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9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Задачи реализуемой модели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148388" y="3260725"/>
            <a:ext cx="2024062" cy="203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Выявление причин </a:t>
            </a:r>
            <a:endParaRPr lang="ru-RU" b="1" dirty="0">
              <a:solidFill>
                <a:srgbClr val="7030A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низких 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результатов </a:t>
            </a:r>
            <a:endParaRPr lang="ru-RU" b="1" dirty="0">
              <a:solidFill>
                <a:srgbClr val="7030A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образовательной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деятельности 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школ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grpSp>
        <p:nvGrpSpPr>
          <p:cNvPr id="19462" name="Group 3"/>
          <p:cNvGrpSpPr>
            <a:grpSpLocks/>
          </p:cNvGrpSpPr>
          <p:nvPr/>
        </p:nvGrpSpPr>
        <p:grpSpPr bwMode="auto">
          <a:xfrm>
            <a:off x="730250" y="2344738"/>
            <a:ext cx="2376488" cy="4319587"/>
            <a:chOff x="720" y="1296"/>
            <a:chExt cx="1367" cy="2542"/>
          </a:xfrm>
        </p:grpSpPr>
        <p:sp>
          <p:nvSpPr>
            <p:cNvPr id="129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799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0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009DD9">
                <a:lumMod val="40000"/>
                <a:lumOff val="60000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1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2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3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34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grpSp>
          <p:nvGrpSpPr>
            <p:cNvPr id="19499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38" name="Oval 11"/>
              <p:cNvSpPr>
                <a:spLocks noChangeArrowheads="1"/>
              </p:cNvSpPr>
              <p:nvPr/>
            </p:nvSpPr>
            <p:spPr bwMode="gray">
              <a:xfrm>
                <a:off x="1290" y="582"/>
                <a:ext cx="667" cy="66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9" name="Oval 12"/>
              <p:cNvSpPr>
                <a:spLocks noChangeArrowheads="1"/>
              </p:cNvSpPr>
              <p:nvPr/>
            </p:nvSpPr>
            <p:spPr bwMode="gray">
              <a:xfrm>
                <a:off x="1297" y="587"/>
                <a:ext cx="645" cy="64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0" name="Oval 13"/>
              <p:cNvSpPr>
                <a:spLocks noChangeArrowheads="1"/>
              </p:cNvSpPr>
              <p:nvPr/>
            </p:nvSpPr>
            <p:spPr bwMode="gray">
              <a:xfrm>
                <a:off x="1305" y="591"/>
                <a:ext cx="630" cy="63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1" name="Oval 14"/>
              <p:cNvSpPr>
                <a:spLocks noChangeArrowheads="1"/>
              </p:cNvSpPr>
              <p:nvPr/>
            </p:nvSpPr>
            <p:spPr bwMode="gray">
              <a:xfrm>
                <a:off x="1312" y="597"/>
                <a:ext cx="598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2" name="Oval 15"/>
              <p:cNvSpPr>
                <a:spLocks noChangeArrowheads="1"/>
              </p:cNvSpPr>
              <p:nvPr/>
            </p:nvSpPr>
            <p:spPr bwMode="gray">
              <a:xfrm>
                <a:off x="1347" y="613"/>
                <a:ext cx="532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sp>
          <p:nvSpPr>
            <p:cNvPr id="136" name="Text Box 16"/>
            <p:cNvSpPr txBox="1">
              <a:spLocks noChangeArrowheads="1"/>
            </p:cNvSpPr>
            <p:nvPr/>
          </p:nvSpPr>
          <p:spPr bwMode="gray">
            <a:xfrm>
              <a:off x="1290" y="1354"/>
              <a:ext cx="196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kern="0" dirty="0" smtClean="0">
                  <a:solidFill>
                    <a:srgbClr val="000000"/>
                  </a:solidFill>
                </a:rPr>
                <a:t>4</a:t>
              </a:r>
              <a:endParaRPr lang="en-US" kern="0" dirty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463" name="Group 18"/>
          <p:cNvGrpSpPr>
            <a:grpSpLocks/>
          </p:cNvGrpSpPr>
          <p:nvPr/>
        </p:nvGrpSpPr>
        <p:grpSpPr bwMode="auto">
          <a:xfrm>
            <a:off x="3233738" y="2344738"/>
            <a:ext cx="2374900" cy="4302125"/>
            <a:chOff x="2208" y="1296"/>
            <a:chExt cx="1365" cy="2542"/>
          </a:xfrm>
        </p:grpSpPr>
        <p:sp>
          <p:nvSpPr>
            <p:cNvPr id="144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5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CCA62">
                <a:lumMod val="20000"/>
                <a:lumOff val="80000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6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CCA62">
                    <a:lumMod val="20000"/>
                    <a:lumOff val="80000"/>
                  </a:srgbClr>
                </a:gs>
                <a:gs pos="100000">
                  <a:srgbClr val="7CCA62">
                    <a:lumMod val="40000"/>
                    <a:lumOff val="6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7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CCA62">
                    <a:lumMod val="20000"/>
                    <a:lumOff val="80000"/>
                  </a:srgbClr>
                </a:gs>
                <a:gs pos="100000">
                  <a:srgbClr val="7CCA62">
                    <a:lumMod val="20000"/>
                    <a:lumOff val="8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8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49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0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1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6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2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3" name="Text Box 28"/>
            <p:cNvSpPr txBox="1">
              <a:spLocks noChangeArrowheads="1"/>
            </p:cNvSpPr>
            <p:nvPr/>
          </p:nvSpPr>
          <p:spPr bwMode="gray">
            <a:xfrm>
              <a:off x="2778" y="1354"/>
              <a:ext cx="196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kern="0" dirty="0" smtClean="0">
                  <a:solidFill>
                    <a:srgbClr val="000000"/>
                  </a:solidFill>
                </a:rPr>
                <a:t>5</a:t>
              </a:r>
              <a:endParaRPr lang="en-US" kern="0" dirty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4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5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grpSp>
        <p:nvGrpSpPr>
          <p:cNvPr id="19464" name="Group 32"/>
          <p:cNvGrpSpPr>
            <a:grpSpLocks/>
          </p:cNvGrpSpPr>
          <p:nvPr/>
        </p:nvGrpSpPr>
        <p:grpSpPr bwMode="auto">
          <a:xfrm>
            <a:off x="5724525" y="2344738"/>
            <a:ext cx="2447925" cy="4302125"/>
            <a:chOff x="3692" y="1296"/>
            <a:chExt cx="1367" cy="2542"/>
          </a:xfrm>
        </p:grpSpPr>
        <p:sp>
          <p:nvSpPr>
            <p:cNvPr id="157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8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9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B9"/>
                </a:gs>
                <a:gs pos="100000">
                  <a:srgbClr val="F2EDA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60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CC"/>
                </a:gs>
                <a:gs pos="100000">
                  <a:srgbClr val="FFFFB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grpSp>
          <p:nvGrpSpPr>
            <p:cNvPr id="19472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65" name="Oval 38"/>
              <p:cNvSpPr>
                <a:spLocks noChangeArrowheads="1"/>
              </p:cNvSpPr>
              <p:nvPr/>
            </p:nvSpPr>
            <p:spPr bwMode="gray">
              <a:xfrm>
                <a:off x="1290" y="582"/>
                <a:ext cx="667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6" name="Oval 39"/>
              <p:cNvSpPr>
                <a:spLocks noChangeArrowheads="1"/>
              </p:cNvSpPr>
              <p:nvPr/>
            </p:nvSpPr>
            <p:spPr bwMode="gray">
              <a:xfrm>
                <a:off x="1297" y="587"/>
                <a:ext cx="645" cy="648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7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0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8" name="Oval 41"/>
              <p:cNvSpPr>
                <a:spLocks noChangeArrowheads="1"/>
              </p:cNvSpPr>
              <p:nvPr/>
            </p:nvSpPr>
            <p:spPr bwMode="gray">
              <a:xfrm>
                <a:off x="1312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9" name="Oval 42"/>
              <p:cNvSpPr>
                <a:spLocks noChangeArrowheads="1"/>
              </p:cNvSpPr>
              <p:nvPr/>
            </p:nvSpPr>
            <p:spPr bwMode="gray">
              <a:xfrm>
                <a:off x="1347" y="613"/>
                <a:ext cx="532" cy="48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sp>
          <p:nvSpPr>
            <p:cNvPr id="162" name="Text Box 43"/>
            <p:cNvSpPr txBox="1">
              <a:spLocks noChangeArrowheads="1"/>
            </p:cNvSpPr>
            <p:nvPr/>
          </p:nvSpPr>
          <p:spPr bwMode="gray">
            <a:xfrm>
              <a:off x="4269" y="1354"/>
              <a:ext cx="190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kern="0" dirty="0" smtClean="0">
                  <a:solidFill>
                    <a:srgbClr val="000000"/>
                  </a:solidFill>
                </a:rPr>
                <a:t>6</a:t>
              </a:r>
              <a:endParaRPr lang="en-US" kern="0" dirty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3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64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D7E6E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5768975" y="3344863"/>
            <a:ext cx="243681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Обобщение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лучших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практик формирования высоких образовательных результатов и их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тиражирование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9466" name="Прямоугольник 169"/>
          <p:cNvSpPr>
            <a:spLocks noChangeArrowheads="1"/>
          </p:cNvSpPr>
          <p:nvPr/>
        </p:nvSpPr>
        <p:spPr bwMode="auto">
          <a:xfrm>
            <a:off x="3205163" y="3359150"/>
            <a:ext cx="24352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6666"/>
                </a:solidFill>
                <a:latin typeface="Calibri" pitchFamily="34" charset="0"/>
              </a:rPr>
              <a:t>Осуществление мониторинга реализации программ ("дорожных карт"), планов мероприятий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1888" y="3049588"/>
            <a:ext cx="16160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Организация системной педагогической деятельности, направленной на ликвидацию предметных дефицитов обучающихся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0482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3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55575" y="2490788"/>
            <a:ext cx="45720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Стажерская площадка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051175" y="5764213"/>
            <a:ext cx="4572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Формы методического взаимодействия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044700" y="3044825"/>
            <a:ext cx="4572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Разработка материалов для диагностических работ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обучающихся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20488" name="Группа 1"/>
          <p:cNvGrpSpPr>
            <a:grpSpLocks/>
          </p:cNvGrpSpPr>
          <p:nvPr/>
        </p:nvGrpSpPr>
        <p:grpSpPr bwMode="auto">
          <a:xfrm>
            <a:off x="612775" y="2249488"/>
            <a:ext cx="6837363" cy="3670300"/>
            <a:chOff x="1371600" y="1466850"/>
            <a:chExt cx="6837363" cy="3670300"/>
          </a:xfrm>
        </p:grpSpPr>
        <p:sp>
          <p:nvSpPr>
            <p:cNvPr id="57" name="Rectangle 3"/>
            <p:cNvSpPr>
              <a:spLocks noChangeArrowheads="1"/>
            </p:cNvSpPr>
            <p:nvPr/>
          </p:nvSpPr>
          <p:spPr bwMode="gray">
            <a:xfrm rot="3419336">
              <a:off x="7245350" y="1427163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rgbClr val="009999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58" name="Rectangle 5"/>
            <p:cNvSpPr>
              <a:spLocks noChangeArrowheads="1"/>
            </p:cNvSpPr>
            <p:nvPr/>
          </p:nvSpPr>
          <p:spPr bwMode="gray">
            <a:xfrm rot="3419336">
              <a:off x="1411287" y="2268538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gray">
            <a:xfrm rot="3419336">
              <a:off x="2846387" y="4173538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0" name="Rectangle 9"/>
            <p:cNvSpPr>
              <a:spLocks noChangeArrowheads="1"/>
            </p:cNvSpPr>
            <p:nvPr/>
          </p:nvSpPr>
          <p:spPr bwMode="gray">
            <a:xfrm rot="3419336">
              <a:off x="4916487" y="3021013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498" name="Line 12"/>
            <p:cNvSpPr>
              <a:spLocks noChangeShapeType="1"/>
            </p:cNvSpPr>
            <p:nvPr/>
          </p:nvSpPr>
          <p:spPr bwMode="auto">
            <a:xfrm>
              <a:off x="2209800" y="3222625"/>
              <a:ext cx="762000" cy="10668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9" name="Line 13"/>
            <p:cNvSpPr>
              <a:spLocks noChangeShapeType="1"/>
            </p:cNvSpPr>
            <p:nvPr/>
          </p:nvSpPr>
          <p:spPr bwMode="auto">
            <a:xfrm flipV="1">
              <a:off x="3810000" y="3756025"/>
              <a:ext cx="1066800" cy="6096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00" name="Line 14"/>
            <p:cNvSpPr>
              <a:spLocks noChangeShapeType="1"/>
            </p:cNvSpPr>
            <p:nvPr/>
          </p:nvSpPr>
          <p:spPr bwMode="auto">
            <a:xfrm flipV="1">
              <a:off x="5943600" y="2276475"/>
              <a:ext cx="1295400" cy="7747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89" name="Прямоугольник 64"/>
          <p:cNvSpPr>
            <a:spLocks noChangeArrowheads="1"/>
          </p:cNvSpPr>
          <p:nvPr/>
        </p:nvSpPr>
        <p:spPr bwMode="auto">
          <a:xfrm>
            <a:off x="5949950" y="3373438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9999"/>
                </a:solidFill>
                <a:latin typeface="Calibri" pitchFamily="34" charset="0"/>
              </a:rPr>
              <a:t>Психолого-педагогическое сопровождение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6148388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Школа с высокими образовательными результатами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20491" name="Picture 4" descr="G:\проект по выравниванию результатов ГИА\стажерская площадка УСОШ № 1\IMG_20181102_0918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5675" y="4171950"/>
            <a:ext cx="158115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8388" y="5437188"/>
            <a:ext cx="21812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2" descr="G:\проект по выравниванию результатов ГИА\IMG_20190408_125414.jpg"/>
          <p:cNvPicPr>
            <a:picLocks noChangeAspect="1" noChangeArrowheads="1"/>
          </p:cNvPicPr>
          <p:nvPr/>
        </p:nvPicPr>
        <p:blipFill>
          <a:blip r:embed="rId4"/>
          <a:srcRect l="20496" t="8627" b="8289"/>
          <a:stretch>
            <a:fillRect/>
          </a:stretch>
        </p:blipFill>
        <p:spPr bwMode="auto">
          <a:xfrm>
            <a:off x="5599113" y="4171950"/>
            <a:ext cx="151288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7892"/>
            <a:ext cx="7886700" cy="79580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Муниципальная модель помощи школам с низкими образовательными </a:t>
            </a:r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результатами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1506" name="AutoShape 2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AutoShape 5" descr="https://img2.freepng.ru/20180514/jxw/kisspng-web-development-mobile-app-development-web-design-5af98ad60e8174.5115811815263034460594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95950" y="1492250"/>
            <a:ext cx="344805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Компоненты системы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55575" y="2490788"/>
            <a:ext cx="45720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Внутришкольная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методическая работа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327400" y="5610225"/>
            <a:ext cx="4572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Анализ диагностики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предметных дефицитов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обучающихся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044700" y="3044825"/>
            <a:ext cx="4572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Организация и проведение диагностических работ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обучающихся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21512" name="Группа 1"/>
          <p:cNvGrpSpPr>
            <a:grpSpLocks/>
          </p:cNvGrpSpPr>
          <p:nvPr/>
        </p:nvGrpSpPr>
        <p:grpSpPr bwMode="auto">
          <a:xfrm>
            <a:off x="612775" y="2249488"/>
            <a:ext cx="6837363" cy="3670300"/>
            <a:chOff x="1371600" y="1466850"/>
            <a:chExt cx="6837363" cy="3670300"/>
          </a:xfrm>
        </p:grpSpPr>
        <p:sp>
          <p:nvSpPr>
            <p:cNvPr id="57" name="Rectangle 3"/>
            <p:cNvSpPr>
              <a:spLocks noChangeArrowheads="1"/>
            </p:cNvSpPr>
            <p:nvPr/>
          </p:nvSpPr>
          <p:spPr bwMode="gray">
            <a:xfrm rot="3419336">
              <a:off x="7245350" y="1427163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rgbClr val="009999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58" name="Rectangle 5"/>
            <p:cNvSpPr>
              <a:spLocks noChangeArrowheads="1"/>
            </p:cNvSpPr>
            <p:nvPr/>
          </p:nvSpPr>
          <p:spPr bwMode="gray">
            <a:xfrm rot="3419336">
              <a:off x="1411287" y="2268538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gray">
            <a:xfrm rot="3419336">
              <a:off x="2846387" y="4173538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0" name="Rectangle 9"/>
            <p:cNvSpPr>
              <a:spLocks noChangeArrowheads="1"/>
            </p:cNvSpPr>
            <p:nvPr/>
          </p:nvSpPr>
          <p:spPr bwMode="gray">
            <a:xfrm rot="3419336">
              <a:off x="4916487" y="3021013"/>
              <a:ext cx="923925" cy="1003300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1519" name="Line 12"/>
            <p:cNvSpPr>
              <a:spLocks noChangeShapeType="1"/>
            </p:cNvSpPr>
            <p:nvPr/>
          </p:nvSpPr>
          <p:spPr bwMode="auto">
            <a:xfrm>
              <a:off x="2209800" y="3222625"/>
              <a:ext cx="762000" cy="10668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0" name="Line 13"/>
            <p:cNvSpPr>
              <a:spLocks noChangeShapeType="1"/>
            </p:cNvSpPr>
            <p:nvPr/>
          </p:nvSpPr>
          <p:spPr bwMode="auto">
            <a:xfrm flipV="1">
              <a:off x="3810000" y="3756025"/>
              <a:ext cx="1066800" cy="6096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1" name="Line 14"/>
            <p:cNvSpPr>
              <a:spLocks noChangeShapeType="1"/>
            </p:cNvSpPr>
            <p:nvPr/>
          </p:nvSpPr>
          <p:spPr bwMode="auto">
            <a:xfrm flipV="1">
              <a:off x="5943600" y="2276475"/>
              <a:ext cx="1295400" cy="774700"/>
            </a:xfrm>
            <a:prstGeom prst="line">
              <a:avLst/>
            </a:prstGeom>
            <a:noFill/>
            <a:ln w="57150" cap="rnd">
              <a:solidFill>
                <a:srgbClr val="80808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13" name="Прямоугольник 64"/>
          <p:cNvSpPr>
            <a:spLocks noChangeArrowheads="1"/>
          </p:cNvSpPr>
          <p:nvPr/>
        </p:nvSpPr>
        <p:spPr bwMode="auto">
          <a:xfrm>
            <a:off x="5949950" y="3373438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9999"/>
                </a:solidFill>
                <a:latin typeface="Calibri" pitchFamily="34" charset="0"/>
              </a:rPr>
              <a:t>Реализация </a:t>
            </a:r>
          </a:p>
          <a:p>
            <a:r>
              <a:rPr lang="ru-RU" sz="2000" b="1">
                <a:solidFill>
                  <a:srgbClr val="009999"/>
                </a:solidFill>
                <a:latin typeface="Calibri" pitchFamily="34" charset="0"/>
              </a:rPr>
              <a:t>индивидуальных </a:t>
            </a:r>
          </a:p>
          <a:p>
            <a:r>
              <a:rPr lang="ru-RU" sz="2000" b="1">
                <a:solidFill>
                  <a:srgbClr val="009999"/>
                </a:solidFill>
                <a:latin typeface="Calibri" pitchFamily="34" charset="0"/>
              </a:rPr>
              <a:t>маршрутов ликвидации </a:t>
            </a:r>
          </a:p>
          <a:p>
            <a:r>
              <a:rPr lang="ru-RU" sz="2000" b="1">
                <a:solidFill>
                  <a:srgbClr val="009999"/>
                </a:solidFill>
                <a:latin typeface="Calibri" pitchFamily="34" charset="0"/>
              </a:rPr>
              <a:t>предметных дефицитов </a:t>
            </a:r>
          </a:p>
          <a:p>
            <a:r>
              <a:rPr lang="ru-RU" sz="2000" b="1">
                <a:solidFill>
                  <a:srgbClr val="009999"/>
                </a:solidFill>
                <a:latin typeface="Calibri" pitchFamily="34" charset="0"/>
              </a:rPr>
              <a:t>обучающихся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0" y="2028825"/>
            <a:ext cx="6148388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030A0"/>
                </a:solidFill>
                <a:latin typeface="+mn-lt"/>
              </a:rPr>
              <a:t>Школа с низкими образовательными результатами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401</Words>
  <Application>Microsoft Office PowerPoint</Application>
  <PresentationFormat>Экран (4:3)</PresentationFormat>
  <Paragraphs>112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Arial</vt:lpstr>
      <vt:lpstr>Calibri Light</vt:lpstr>
      <vt:lpstr>Verdana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*</cp:lastModifiedBy>
  <cp:revision>66</cp:revision>
  <dcterms:created xsi:type="dcterms:W3CDTF">2014-11-21T11:00:06Z</dcterms:created>
  <dcterms:modified xsi:type="dcterms:W3CDTF">2019-12-09T06:16:40Z</dcterms:modified>
</cp:coreProperties>
</file>