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notesSlides/notesSlide23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7.xml" ContentType="application/vnd.openxmlformats-officedocument.drawingml.chart+xml"/>
  <Override PartName="/ppt/notesSlides/notesSlide21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charts/chart8.xml" ContentType="application/vnd.openxmlformats-officedocument.drawingml.chart+xml"/>
  <Override PartName="/ppt/notesSlides/notesSlide22.xml" ContentType="application/vnd.openxmlformats-officedocument.presentationml.notesSlide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notesSlides/notesSlide20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564" r:id="rId2"/>
    <p:sldId id="628" r:id="rId3"/>
    <p:sldId id="565" r:id="rId4"/>
    <p:sldId id="629" r:id="rId5"/>
    <p:sldId id="600" r:id="rId6"/>
    <p:sldId id="630" r:id="rId7"/>
    <p:sldId id="604" r:id="rId8"/>
    <p:sldId id="598" r:id="rId9"/>
    <p:sldId id="559" r:id="rId10"/>
    <p:sldId id="601" r:id="rId11"/>
    <p:sldId id="607" r:id="rId12"/>
    <p:sldId id="608" r:id="rId13"/>
    <p:sldId id="609" r:id="rId14"/>
    <p:sldId id="611" r:id="rId15"/>
    <p:sldId id="612" r:id="rId16"/>
    <p:sldId id="613" r:id="rId17"/>
    <p:sldId id="614" r:id="rId18"/>
    <p:sldId id="615" r:id="rId19"/>
    <p:sldId id="616" r:id="rId20"/>
    <p:sldId id="617" r:id="rId21"/>
    <p:sldId id="619" r:id="rId22"/>
    <p:sldId id="620" r:id="rId23"/>
    <p:sldId id="621" r:id="rId24"/>
    <p:sldId id="622" r:id="rId25"/>
    <p:sldId id="602" r:id="rId26"/>
    <p:sldId id="603" r:id="rId27"/>
    <p:sldId id="636" r:id="rId28"/>
    <p:sldId id="637" r:id="rId29"/>
    <p:sldId id="633" r:id="rId30"/>
    <p:sldId id="634" r:id="rId31"/>
    <p:sldId id="623" r:id="rId32"/>
    <p:sldId id="635" r:id="rId33"/>
    <p:sldId id="626" r:id="rId34"/>
    <p:sldId id="632" r:id="rId35"/>
    <p:sldId id="597" r:id="rId36"/>
    <p:sldId id="627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alued Acer Customer" initials="VAC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3DA4A9"/>
    <a:srgbClr val="41AFB5"/>
    <a:srgbClr val="72C8CC"/>
    <a:srgbClr val="3FAAAF"/>
    <a:srgbClr val="FCB414"/>
    <a:srgbClr val="C2C923"/>
    <a:srgbClr val="9FAABB"/>
    <a:srgbClr val="69C2C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606" autoAdjust="0"/>
    <p:restoredTop sz="93122" autoAdjust="0"/>
  </p:normalViewPr>
  <p:slideViewPr>
    <p:cSldViewPr snapToGrid="0">
      <p:cViewPr varScale="1">
        <p:scale>
          <a:sx n="95" d="100"/>
          <a:sy n="95" d="100"/>
        </p:scale>
        <p:origin x="-96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2;&#1077;&#1088;&#1072;\&#1051;&#1072;&#1073;&#1086;&#1088;&#1072;&#1090;&#1086;&#1088;&#1080;&#1103;\&#1064;&#1082;&#1086;&#1083;&#1099;%20&#1089;%20&#1085;&#1080;&#1079;&#1082;&#1080;&#1084;&#1080;%20&#1088;&#1077;&#1079;&#1091;&#1083;&#1100;&#1090;&#1072;&#1090;&#1072;&#1084;&#1080;\&#1054;&#1090;&#1095;&#1077;&#1090;&#1099;\&#1050;&#1085;&#1080;&#1075;&#1072;1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2;&#1077;&#1088;&#1072;\&#1051;&#1072;&#1073;&#1086;&#1088;&#1072;&#1090;&#1086;&#1088;&#1080;&#1103;\&#1064;&#1082;&#1086;&#1083;&#1099;%20&#1089;%20&#1085;&#1080;&#1079;&#1082;&#1080;&#1084;&#1080;%20&#1088;&#1077;&#1079;&#1091;&#1083;&#1100;&#1090;&#1072;&#1090;&#1072;&#1084;&#1080;\&#1044;&#1080;&#1072;&#1075;&#1085;&#1086;&#1089;&#1090;&#1080;&#1082;&#1072;\&#1071;&#1089;&#1102;&#1082;&#1086;&#1074;&#1072;\&#1071;&#1089;&#1102;&#1082;&#1086;&#1074;&#1072;_&#1087;&#1088;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2;&#1077;&#1088;&#1072;\&#1051;&#1072;&#1073;&#1086;&#1088;&#1072;&#1090;&#1086;&#1088;&#1080;&#1103;\&#1064;&#1082;&#1086;&#1083;&#1099;%20&#1089;%20&#1085;&#1080;&#1079;&#1082;&#1080;&#1084;&#1080;%20&#1088;&#1077;&#1079;&#1091;&#1083;&#1100;&#1090;&#1072;&#1090;&#1072;&#1084;&#1080;\&#1040;&#1085;&#1072;&#1083;&#1080;&#1079;\&#1054;&#1073;&#1097;&#1080;&#1077;%20&#1087;&#1088;&#1077;&#1076;&#1084;&#1077;&#1090;&#1085;&#1099;&#1077;%20&#1076;&#1077;&#1092;&#1080;&#1094;&#1080;&#1090;&#1099;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2;&#1077;&#1088;&#1072;\&#1051;&#1072;&#1073;&#1086;&#1088;&#1072;&#1090;&#1086;&#1088;&#1080;&#1103;\&#1064;&#1082;&#1086;&#1083;&#1099;%20&#1089;%20&#1085;&#1080;&#1079;&#1082;&#1080;&#1084;&#1080;%20&#1088;&#1077;&#1079;&#1091;&#1083;&#1100;&#1090;&#1072;&#1090;&#1072;&#1084;&#1080;\&#1040;&#1085;&#1072;&#1083;&#1080;&#1079;\&#1054;&#1073;&#1097;&#1080;&#1077;%20&#1087;&#1088;&#1077;&#1076;&#1084;&#1077;&#1090;&#1085;&#1099;&#1077;%20&#1076;&#1077;&#1092;&#1080;&#1094;&#1080;&#1090;&#1099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2;&#1077;&#1088;&#1072;\&#1051;&#1072;&#1073;&#1086;&#1088;&#1072;&#1090;&#1086;&#1088;&#1080;&#1103;\&#1064;&#1082;&#1086;&#1083;&#1099;%20&#1089;%20&#1085;&#1080;&#1079;&#1082;&#1080;&#1084;&#1080;%20&#1088;&#1077;&#1079;&#1091;&#1083;&#1100;&#1090;&#1072;&#1090;&#1072;&#1084;&#1080;\&#1054;&#1090;&#1095;&#1077;&#1090;&#1099;\&#1050;&#1085;&#1080;&#1075;&#1072;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2;&#1077;&#1088;&#1072;\&#1051;&#1072;&#1073;&#1086;&#1088;&#1072;&#1090;&#1086;&#1088;&#1080;&#1103;\&#1064;&#1082;&#1086;&#1083;&#1099;%20&#1089;%20&#1085;&#1080;&#1079;&#1082;&#1080;&#1084;&#1080;%20&#1088;&#1077;&#1079;&#1091;&#1083;&#1100;&#1090;&#1072;&#1090;&#1072;&#1084;&#1080;\&#1054;&#1090;&#1095;&#1077;&#1090;&#1099;\&#1050;&#1085;&#1080;&#1075;&#1072;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2;&#1077;&#1088;&#1072;\&#1051;&#1072;&#1073;&#1086;&#1088;&#1072;&#1090;&#1086;&#1088;&#1080;&#1103;\&#1064;&#1082;&#1086;&#1083;&#1099;%20&#1089;%20&#1085;&#1080;&#1079;&#1082;&#1080;&#1084;&#1080;%20&#1088;&#1077;&#1079;&#1091;&#1083;&#1100;&#1090;&#1072;&#1090;&#1072;&#1084;&#1080;\&#1054;&#1090;&#1095;&#1077;&#1090;&#1099;\&#1050;&#1085;&#1080;&#1075;&#1072;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2;&#1077;&#1088;&#1072;\&#1051;&#1072;&#1073;&#1086;&#1088;&#1072;&#1090;&#1086;&#1088;&#1080;&#1103;\&#1064;&#1082;&#1086;&#1083;&#1099;%20&#1089;%20&#1085;&#1080;&#1079;&#1082;&#1080;&#1084;&#1080;%20&#1088;&#1077;&#1079;&#1091;&#1083;&#1100;&#1090;&#1072;&#1090;&#1072;&#1084;&#1080;\&#1054;&#1090;&#1095;&#1077;&#1090;&#1099;\&#1050;&#1085;&#1080;&#1075;&#1072;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2;&#1077;&#1088;&#1072;\&#1051;&#1072;&#1073;&#1086;&#1088;&#1072;&#1090;&#1086;&#1088;&#1080;&#1103;\&#1064;&#1082;&#1086;&#1083;&#1099;%20&#1089;%20&#1085;&#1080;&#1079;&#1082;&#1080;&#1084;&#1080;%20&#1088;&#1077;&#1079;&#1091;&#1083;&#1100;&#1090;&#1072;&#1090;&#1072;&#1084;&#1080;\&#1054;&#1090;&#1095;&#1077;&#1090;&#1099;\&#1050;&#1085;&#1080;&#1075;&#1072;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2;&#1077;&#1088;&#1072;\&#1051;&#1072;&#1073;&#1086;&#1088;&#1072;&#1090;&#1086;&#1088;&#1080;&#1103;\&#1064;&#1082;&#1086;&#1083;&#1099;%20&#1089;%20&#1085;&#1080;&#1079;&#1082;&#1080;&#1084;&#1080;%20&#1088;&#1077;&#1079;&#1091;&#1083;&#1100;&#1090;&#1072;&#1090;&#1072;&#1084;&#1080;\&#1054;&#1090;&#1095;&#1077;&#1090;&#1099;\&#1050;&#1085;&#1080;&#1075;&#1072;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2;&#1077;&#1088;&#1072;\&#1051;&#1072;&#1073;&#1086;&#1088;&#1072;&#1090;&#1086;&#1088;&#1080;&#1103;\&#1064;&#1082;&#1086;&#1083;&#1099;%20&#1089;%20&#1085;&#1080;&#1079;&#1082;&#1080;&#1084;&#1080;%20&#1088;&#1077;&#1079;&#1091;&#1083;&#1100;&#1090;&#1072;&#1090;&#1072;&#1084;&#1080;\&#1054;&#1090;&#1095;&#1077;&#1090;&#1099;\&#1050;&#1085;&#1080;&#1075;&#1072;1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2;&#1077;&#1088;&#1072;\&#1051;&#1072;&#1073;&#1086;&#1088;&#1072;&#1090;&#1086;&#1088;&#1080;&#1103;\&#1064;&#1082;&#1086;&#1083;&#1099;%20&#1089;%20&#1085;&#1080;&#1079;&#1082;&#1080;&#1084;&#1080;%20&#1088;&#1077;&#1079;&#1091;&#1083;&#1100;&#1090;&#1072;&#1090;&#1072;&#1084;&#1080;\&#1054;&#1090;&#1095;&#1077;&#1090;&#1099;\&#1050;&#1085;&#1080;&#1075;&#1072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400">
                <a:solidFill>
                  <a:schemeClr val="tx2"/>
                </a:solidFill>
              </a:defRPr>
            </a:pPr>
            <a:r>
              <a:rPr lang="ru-RU" sz="2400" dirty="0" smtClean="0">
                <a:solidFill>
                  <a:schemeClr val="tx2"/>
                </a:solidFill>
                <a:latin typeface="Noto Sans"/>
              </a:rPr>
              <a:t>Предметные </a:t>
            </a:r>
            <a:r>
              <a:rPr lang="ru-RU" sz="2400" dirty="0">
                <a:solidFill>
                  <a:schemeClr val="tx2"/>
                </a:solidFill>
                <a:latin typeface="Noto Sans"/>
              </a:rPr>
              <a:t>дефициты</a:t>
            </a:r>
          </a:p>
        </c:rich>
      </c:tx>
      <c:layout>
        <c:manualLayout>
          <c:xMode val="edge"/>
          <c:yMode val="edge"/>
          <c:x val="4.1256102883661895E-3"/>
          <c:y val="3.0834308473133491E-3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6817732069441166E-2"/>
          <c:y val="9.6071180517477095E-2"/>
          <c:w val="0.75950807380929175"/>
          <c:h val="0.90392881948253079"/>
        </c:manualLayout>
      </c:layout>
      <c:pie3DChart>
        <c:varyColors val="1"/>
        <c:ser>
          <c:idx val="0"/>
          <c:order val="0"/>
          <c:explosion val="25"/>
          <c:dPt>
            <c:idx val="0"/>
            <c:spPr>
              <a:solidFill>
                <a:srgbClr val="CCCC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BF97-4C27-B93F-13AF08626CA2}"/>
              </c:ext>
            </c:extLst>
          </c:dPt>
          <c:dPt>
            <c:idx val="1"/>
            <c:spPr>
              <a:solidFill>
                <a:srgbClr val="007A7D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F97-4C27-B93F-13AF08626CA2}"/>
              </c:ext>
            </c:extLst>
          </c:dPt>
          <c:dPt>
            <c:idx val="2"/>
            <c:spPr>
              <a:solidFill>
                <a:srgbClr val="FFC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BF97-4C27-B93F-13AF08626CA2}"/>
              </c:ext>
            </c:extLst>
          </c:dPt>
          <c:dLbls>
            <c:dLbl>
              <c:idx val="0"/>
              <c:layout>
                <c:manualLayout>
                  <c:x val="-7.7092594100973147E-2"/>
                  <c:y val="9.1754143545429823E-2"/>
                </c:manualLayout>
              </c:layout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BF97-4C27-B93F-13AF08626CA2}"/>
                </c:ext>
              </c:extLst>
            </c:dLbl>
            <c:dLbl>
              <c:idx val="1"/>
              <c:layout>
                <c:manualLayout>
                  <c:x val="-0.21812521114216649"/>
                  <c:y val="-0.22791919812252326"/>
                </c:manualLayout>
              </c:layout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BF97-4C27-B93F-13AF08626CA2}"/>
                </c:ext>
              </c:extLst>
            </c:dLbl>
            <c:dLbl>
              <c:idx val="2"/>
              <c:layout>
                <c:manualLayout>
                  <c:x val="0.15358163874360231"/>
                  <c:y val="7.3863385461218484E-2"/>
                </c:manualLayout>
              </c:layout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BF97-4C27-B93F-13AF08626CA2}"/>
                </c:ext>
              </c:extLst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latin typeface="Noto Sans"/>
                    <a:cs typeface="Arial" pitchFamily="34" charset="0"/>
                  </a:defRPr>
                </a:pPr>
                <a:endParaRPr lang="ru-RU"/>
              </a:p>
            </c:txPr>
            <c:showPercent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Лист1!$A$58:$A$60</c:f>
              <c:strCache>
                <c:ptCount val="3"/>
                <c:pt idx="0">
                  <c:v>Индивидуальные дефициты</c:v>
                </c:pt>
                <c:pt idx="1">
                  <c:v>Групповые дефициты</c:v>
                </c:pt>
                <c:pt idx="2">
                  <c:v>Коллективные дефициты</c:v>
                </c:pt>
              </c:strCache>
            </c:strRef>
          </c:cat>
          <c:val>
            <c:numRef>
              <c:f>Лист1!$B$58:$B$60</c:f>
              <c:numCache>
                <c:formatCode>General</c:formatCode>
                <c:ptCount val="3"/>
                <c:pt idx="0">
                  <c:v>23.4</c:v>
                </c:pt>
                <c:pt idx="1">
                  <c:v>95.8</c:v>
                </c:pt>
                <c:pt idx="2">
                  <c:v>80.599999999999994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F97-4C27-B93F-13AF08626CA2}"/>
            </c:ext>
          </c:extLst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70746452148591044"/>
          <c:y val="2.4794285734124791E-2"/>
          <c:w val="0.29127620666495307"/>
          <c:h val="0.29367390166051682"/>
        </c:manualLayout>
      </c:layout>
      <c:txPr>
        <a:bodyPr/>
        <a:lstStyle/>
        <a:p>
          <a:pPr>
            <a:defRPr sz="1400">
              <a:latin typeface="Noto Sans"/>
            </a:defRPr>
          </a:pPr>
          <a:endParaRPr lang="ru-RU"/>
        </a:p>
      </c:txPr>
    </c:legend>
    <c:plotVisOnly val="1"/>
    <c:dispBlanksAs val="zero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3.2163742690058485E-2"/>
          <c:y val="7.584064065913651E-2"/>
          <c:w val="0.96783625730994161"/>
          <c:h val="0.44873838841098679"/>
        </c:manualLayout>
      </c:layout>
      <c:lineChart>
        <c:grouping val="standard"/>
        <c:ser>
          <c:idx val="0"/>
          <c:order val="0"/>
          <c:spPr>
            <a:ln w="38100">
              <a:solidFill>
                <a:srgbClr val="007A7D"/>
              </a:solidFill>
            </a:ln>
          </c:spPr>
          <c:marker>
            <c:spPr>
              <a:ln w="38100">
                <a:solidFill>
                  <a:srgbClr val="007A7D"/>
                </a:solidFill>
              </a:ln>
            </c:spPr>
          </c:marker>
          <c:dLbls>
            <c:dLbl>
              <c:idx val="1"/>
              <c:layout>
                <c:manualLayout>
                  <c:x val="-2.7777777777778019E-2"/>
                  <c:y val="2.4787871769281516E-2"/>
                </c:manualLayout>
              </c:layout>
              <c:showVal val="1"/>
            </c:dLbl>
            <c:dLbl>
              <c:idx val="4"/>
              <c:layout>
                <c:manualLayout>
                  <c:x val="-2.7777777777778019E-2"/>
                  <c:y val="3.0984839711601889E-2"/>
                </c:manualLayout>
              </c:layout>
              <c:showVal val="1"/>
            </c:dLbl>
            <c:dLbl>
              <c:idx val="7"/>
              <c:layout>
                <c:manualLayout>
                  <c:x val="-2.3391812865497082E-2"/>
                  <c:y val="3.0984839711601889E-2"/>
                </c:manualLayout>
              </c:layout>
              <c:showVal val="1"/>
            </c:dLbl>
            <c:dLbl>
              <c:idx val="8"/>
              <c:layout>
                <c:manualLayout>
                  <c:x val="-2.3391812865497082E-2"/>
                  <c:y val="3.7181807653922497E-2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Лист1!$A$32:$A$46</c:f>
              <c:strCache>
                <c:ptCount val="15"/>
                <c:pt idx="0">
                  <c:v>Умение формировать цели и результаты программ учебных дисциплин</c:v>
                </c:pt>
                <c:pt idx="1">
                  <c:v>Умение разработать собственные методические и дидактические материалы, обеспечивающие достижение  планируемых результатов</c:v>
                </c:pt>
                <c:pt idx="2">
                  <c:v>Умение планировать педагогическую деятельность при реализации программ с учетом особенностей обучающихся</c:v>
                </c:pt>
                <c:pt idx="3">
                  <c:v>Умение учитывать образовательные предметные дефициты обучающихся при отборе содержания учебного материала </c:v>
                </c:pt>
                <c:pt idx="4">
                  <c:v>Умение создавать дидактический инструментарий, используемый для  дифференциации обучения</c:v>
                </c:pt>
                <c:pt idx="5">
                  <c:v>Применение образовательных технологий, обеспечивающих дифференциацию и индивидуализацию  обучения</c:v>
                </c:pt>
                <c:pt idx="6">
                  <c:v>Умение создавать ситуации, обеспечивающие успех в учебной деятельности</c:v>
                </c:pt>
                <c:pt idx="7">
                  <c:v> Умение создавать ситуации, обеспечивающие осознанное отношение к изучаемому предмету на основе  профессионального выбора обучающихся</c:v>
                </c:pt>
                <c:pt idx="8">
                  <c:v>Умение привлекать потенциал родителей к обеспечению необходимого уровня позитивной мотивации к учебной деятельности</c:v>
                </c:pt>
                <c:pt idx="9">
                  <c:v> Умение конструировать содержательную и методическую полноценность учебного занятия</c:v>
                </c:pt>
                <c:pt idx="10">
                  <c:v>Умение преподнести предметный материал на  учебном занятии</c:v>
                </c:pt>
                <c:pt idx="11">
                  <c:v> Умение организовать продуктивную и результативную деятельность обучающихся на учебном занятии</c:v>
                </c:pt>
                <c:pt idx="12">
                  <c:v>Умение использовать системные формы и методы контроля учебных достижений, текущих и итоговых образовательных результатов обучающихся</c:v>
                </c:pt>
                <c:pt idx="13">
                  <c:v>Умение осуществлять объективную оценку знаний обучающихся на основе различных методов контроля и диагностики</c:v>
                </c:pt>
                <c:pt idx="14">
                  <c:v>Умение осуществлять анализ образовательных результатов и корректировать образовательную деятельность в соответствии с его итогами</c:v>
                </c:pt>
              </c:strCache>
            </c:strRef>
          </c:cat>
          <c:val>
            <c:numRef>
              <c:f>Лист1!$B$32:$B$46</c:f>
              <c:numCache>
                <c:formatCode>0.0</c:formatCode>
                <c:ptCount val="15"/>
                <c:pt idx="0">
                  <c:v>4.3031580687830688</c:v>
                </c:pt>
                <c:pt idx="1">
                  <c:v>3.5651620370370392</c:v>
                </c:pt>
                <c:pt idx="2">
                  <c:v>4.0066137566137563</c:v>
                </c:pt>
                <c:pt idx="3">
                  <c:v>4.2205191798941799</c:v>
                </c:pt>
                <c:pt idx="4">
                  <c:v>3.5020833333333328</c:v>
                </c:pt>
                <c:pt idx="5">
                  <c:v>3.8143353174603192</c:v>
                </c:pt>
                <c:pt idx="6">
                  <c:v>4.2199900793650755</c:v>
                </c:pt>
                <c:pt idx="7">
                  <c:v>3.2611607142857202</c:v>
                </c:pt>
                <c:pt idx="8">
                  <c:v>3.4004133597883599</c:v>
                </c:pt>
                <c:pt idx="9">
                  <c:v>4.1735615079365065</c:v>
                </c:pt>
                <c:pt idx="10">
                  <c:v>4.3210978835978837</c:v>
                </c:pt>
                <c:pt idx="11">
                  <c:v>3.8086144179894181</c:v>
                </c:pt>
                <c:pt idx="12">
                  <c:v>4.2526785714285715</c:v>
                </c:pt>
                <c:pt idx="13">
                  <c:v>3.7056216931216936</c:v>
                </c:pt>
                <c:pt idx="14">
                  <c:v>4.0509424603174606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816-49D5-9A3A-37A4CF1C6550}"/>
            </c:ext>
          </c:extLst>
        </c:ser>
        <c:dLbls>
          <c:showVal val="1"/>
        </c:dLbls>
        <c:marker val="1"/>
        <c:axId val="36244864"/>
        <c:axId val="36258944"/>
      </c:lineChart>
      <c:catAx>
        <c:axId val="36244864"/>
        <c:scaling>
          <c:orientation val="minMax"/>
        </c:scaling>
        <c:axPos val="b"/>
        <c:majorGridlines/>
        <c:numFmt formatCode="General" sourceLinked="0"/>
        <c:majorTickMark val="none"/>
        <c:tickLblPos val="nextTo"/>
        <c:txPr>
          <a:bodyPr rot="-5400000" vert="horz"/>
          <a:lstStyle/>
          <a:p>
            <a:pPr>
              <a:defRPr sz="1100"/>
            </a:pPr>
            <a:endParaRPr lang="ru-RU"/>
          </a:p>
        </c:txPr>
        <c:crossAx val="36258944"/>
        <c:crosses val="autoZero"/>
        <c:auto val="1"/>
        <c:lblAlgn val="ctr"/>
        <c:lblOffset val="100"/>
      </c:catAx>
      <c:valAx>
        <c:axId val="36258944"/>
        <c:scaling>
          <c:orientation val="minMax"/>
          <c:min val="3"/>
        </c:scaling>
        <c:delete val="1"/>
        <c:axPos val="l"/>
        <c:numFmt formatCode="0.0" sourceLinked="1"/>
        <c:majorTickMark val="none"/>
        <c:tickLblPos val="none"/>
        <c:crossAx val="3624486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200">
          <a:latin typeface="Noto Sans"/>
        </a:defRPr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3.0555555555555582E-2"/>
          <c:y val="0.16342592592592592"/>
          <c:w val="0.93888888888889155"/>
          <c:h val="0.63557086614173264"/>
        </c:manualLayout>
      </c:layout>
      <c:bar3DChart>
        <c:barDir val="col"/>
        <c:grouping val="clustered"/>
        <c:ser>
          <c:idx val="0"/>
          <c:order val="0"/>
          <c:dLbls>
            <c:dLbl>
              <c:idx val="0"/>
              <c:layout>
                <c:manualLayout>
                  <c:x val="0"/>
                  <c:y val="0.15164221137500017"/>
                </c:manualLayout>
              </c:layout>
              <c:showVal val="1"/>
            </c:dLbl>
            <c:dLbl>
              <c:idx val="1"/>
              <c:layout>
                <c:manualLayout>
                  <c:x val="-4.6048723416984485E-3"/>
                  <c:y val="0.22204752379910647"/>
                </c:manualLayout>
              </c:layout>
              <c:showVal val="1"/>
            </c:dLbl>
            <c:dLbl>
              <c:idx val="2"/>
              <c:layout>
                <c:manualLayout>
                  <c:x val="-3.0699148944656452E-3"/>
                  <c:y val="0.14893431474330396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strRef>
              <c:f>'База данных'!$A$100:$A$103</c:f>
              <c:strCache>
                <c:ptCount val="4"/>
                <c:pt idx="0">
                  <c:v>Слабый уровень</c:v>
                </c:pt>
                <c:pt idx="1">
                  <c:v>Средний уровень</c:v>
                </c:pt>
                <c:pt idx="2">
                  <c:v>Хороший уровень</c:v>
                </c:pt>
                <c:pt idx="3">
                  <c:v>Высокий уровень</c:v>
                </c:pt>
              </c:strCache>
            </c:strRef>
          </c:cat>
          <c:val>
            <c:numRef>
              <c:f>'База данных'!$B$100:$B$103</c:f>
              <c:numCache>
                <c:formatCode>0%</c:formatCode>
                <c:ptCount val="4"/>
                <c:pt idx="0">
                  <c:v>0.27</c:v>
                </c:pt>
                <c:pt idx="1">
                  <c:v>0.45</c:v>
                </c:pt>
                <c:pt idx="2">
                  <c:v>0.24000000000000021</c:v>
                </c:pt>
                <c:pt idx="3">
                  <c:v>4.0000000000000022E-2</c:v>
                </c:pt>
              </c:numCache>
            </c:numRef>
          </c:val>
        </c:ser>
        <c:dLbls>
          <c:showVal val="1"/>
        </c:dLbls>
        <c:shape val="box"/>
        <c:axId val="37316864"/>
        <c:axId val="37343232"/>
        <c:axId val="0"/>
      </c:bar3DChart>
      <c:catAx>
        <c:axId val="37316864"/>
        <c:scaling>
          <c:orientation val="minMax"/>
        </c:scaling>
        <c:axPos val="b"/>
        <c:majorTickMark val="none"/>
        <c:tickLblPos val="nextTo"/>
        <c:crossAx val="37343232"/>
        <c:crosses val="autoZero"/>
        <c:auto val="1"/>
        <c:lblAlgn val="ctr"/>
        <c:lblOffset val="100"/>
      </c:catAx>
      <c:valAx>
        <c:axId val="37343232"/>
        <c:scaling>
          <c:orientation val="minMax"/>
        </c:scaling>
        <c:delete val="1"/>
        <c:axPos val="l"/>
        <c:numFmt formatCode="0%" sourceLinked="1"/>
        <c:tickLblPos val="none"/>
        <c:crossAx val="37316864"/>
        <c:crosses val="autoZero"/>
        <c:crossBetween val="between"/>
      </c:valAx>
    </c:plotArea>
    <c:plotVisOnly val="1"/>
  </c:chart>
  <c:txPr>
    <a:bodyPr/>
    <a:lstStyle/>
    <a:p>
      <a:pPr>
        <a:defRPr sz="1400">
          <a:latin typeface="Noto Sans"/>
        </a:defRPr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Предметные дефициты: русский язык</a:t>
            </a:r>
          </a:p>
        </c:rich>
      </c:tx>
      <c:layout>
        <c:manualLayout>
          <c:xMode val="edge"/>
          <c:yMode val="edge"/>
          <c:x val="0.19474550586837044"/>
          <c:y val="3.203203203203203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Лист1!$A$3</c:f>
              <c:strCache>
                <c:ptCount val="1"/>
                <c:pt idx="0">
                  <c:v>Индивидуальные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0.12193405707150638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4859-4178-8A65-AE2C34B8E70B}"/>
                </c:ext>
              </c:extLst>
            </c:dLbl>
            <c:dLbl>
              <c:idx val="1"/>
              <c:layout>
                <c:manualLayout>
                  <c:x val="8.4476903382701366E-3"/>
                  <c:y val="0.10589010219367596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4859-4178-8A65-AE2C34B8E70B}"/>
                </c:ext>
              </c:extLst>
            </c:dLbl>
            <c:dLbl>
              <c:idx val="2"/>
              <c:layout>
                <c:manualLayout>
                  <c:x val="2.1119225845675402E-3"/>
                  <c:y val="0.1187252660959402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4859-4178-8A65-AE2C34B8E70B}"/>
                </c:ext>
              </c:extLst>
            </c:dLbl>
            <c:spPr>
              <a:solidFill>
                <a:srgbClr val="FFFFFF"/>
              </a:solidFill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Лист1!$B$2:$D$2</c:f>
              <c:strCache>
                <c:ptCount val="3"/>
                <c:pt idx="0">
                  <c:v>Сентябрь</c:v>
                </c:pt>
                <c:pt idx="1">
                  <c:v>Декабрь</c:v>
                </c:pt>
                <c:pt idx="2">
                  <c:v>Апрель</c:v>
                </c:pt>
              </c:strCache>
            </c:strRef>
          </c:cat>
          <c:val>
            <c:numRef>
              <c:f>Лист1!$B$3:$D$3</c:f>
              <c:numCache>
                <c:formatCode>0%</c:formatCode>
                <c:ptCount val="3"/>
                <c:pt idx="0">
                  <c:v>0.15000000000000024</c:v>
                </c:pt>
                <c:pt idx="1">
                  <c:v>0.37000000000000038</c:v>
                </c:pt>
                <c:pt idx="2">
                  <c:v>0.16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859-4178-8A65-AE2C34B8E70B}"/>
            </c:ext>
          </c:extLst>
        </c:ser>
        <c:ser>
          <c:idx val="1"/>
          <c:order val="1"/>
          <c:tx>
            <c:strRef>
              <c:f>Лист1!$A$4</c:f>
              <c:strCache>
                <c:ptCount val="1"/>
                <c:pt idx="0">
                  <c:v>Групповые</c:v>
                </c:pt>
              </c:strCache>
            </c:strRef>
          </c:tx>
          <c:dLbls>
            <c:dLbl>
              <c:idx val="0"/>
              <c:layout>
                <c:manualLayout>
                  <c:x val="2.1119225845675402E-3"/>
                  <c:y val="0.17327446001985408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4859-4178-8A65-AE2C34B8E70B}"/>
                </c:ext>
              </c:extLst>
            </c:dLbl>
            <c:dLbl>
              <c:idx val="1"/>
              <c:layout>
                <c:manualLayout>
                  <c:x val="4.5346470046120158E-3"/>
                  <c:y val="0.1700659217049949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859-4178-8A65-AE2C34B8E70B}"/>
                </c:ext>
              </c:extLst>
            </c:dLbl>
            <c:dLbl>
              <c:idx val="2"/>
              <c:layout>
                <c:manualLayout>
                  <c:x val="4.8456151332057764E-3"/>
                  <c:y val="0.1283516390226376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4859-4178-8A65-AE2C34B8E70B}"/>
                </c:ext>
              </c:extLst>
            </c:dLbl>
            <c:spPr>
              <a:solidFill>
                <a:srgbClr val="FFFFFF"/>
              </a:solidFill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Лист1!$B$2:$D$2</c:f>
              <c:strCache>
                <c:ptCount val="3"/>
                <c:pt idx="0">
                  <c:v>Сентябрь</c:v>
                </c:pt>
                <c:pt idx="1">
                  <c:v>Декабрь</c:v>
                </c:pt>
                <c:pt idx="2">
                  <c:v>Апрель</c:v>
                </c:pt>
              </c:strCache>
            </c:strRef>
          </c:cat>
          <c:val>
            <c:numRef>
              <c:f>Лист1!$B$4:$D$4</c:f>
              <c:numCache>
                <c:formatCode>0%</c:formatCode>
                <c:ptCount val="3"/>
                <c:pt idx="0">
                  <c:v>0.37000000000000038</c:v>
                </c:pt>
                <c:pt idx="1">
                  <c:v>0.30000000000000032</c:v>
                </c:pt>
                <c:pt idx="2">
                  <c:v>0.33000000000000224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859-4178-8A65-AE2C34B8E70B}"/>
            </c:ext>
          </c:extLst>
        </c:ser>
        <c:ser>
          <c:idx val="2"/>
          <c:order val="2"/>
          <c:tx>
            <c:strRef>
              <c:f>Лист1!$A$5</c:f>
              <c:strCache>
                <c:ptCount val="1"/>
                <c:pt idx="0">
                  <c:v>Коллективные</c:v>
                </c:pt>
              </c:strCache>
            </c:strRef>
          </c:tx>
          <c:dLbls>
            <c:dLbl>
              <c:idx val="0"/>
              <c:layout>
                <c:manualLayout>
                  <c:x val="4.8456151332057764E-3"/>
                  <c:y val="0.13156042999820358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>
                        <a:solidFill>
                          <a:schemeClr val="tx2"/>
                        </a:solidFill>
                      </a:rPr>
                      <a:t>4</a:t>
                    </a:r>
                    <a:r>
                      <a:rPr lang="en-US" dirty="0" smtClean="0">
                        <a:solidFill>
                          <a:schemeClr val="tx2"/>
                        </a:solidFill>
                      </a:rPr>
                      <a:t>8%</a:t>
                    </a:r>
                    <a:endParaRPr lang="en-US" dirty="0">
                      <a:solidFill>
                        <a:schemeClr val="tx2"/>
                      </a:solidFill>
                    </a:endParaRP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4859-4178-8A65-AE2C34B8E70B}"/>
                </c:ext>
              </c:extLst>
            </c:dLbl>
            <c:dLbl>
              <c:idx val="1"/>
              <c:layout>
                <c:manualLayout>
                  <c:x val="1.2671535507405143E-2"/>
                  <c:y val="0.121934057071506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4859-4178-8A65-AE2C34B8E70B}"/>
                </c:ext>
              </c:extLst>
            </c:dLbl>
            <c:dLbl>
              <c:idx val="2"/>
              <c:layout>
                <c:manualLayout>
                  <c:x val="2.2144755497567298E-2"/>
                  <c:y val="7.7010983413582521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4859-4178-8A65-AE2C34B8E70B}"/>
                </c:ext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Лист1!$B$2:$D$2</c:f>
              <c:strCache>
                <c:ptCount val="3"/>
                <c:pt idx="0">
                  <c:v>Сентябрь</c:v>
                </c:pt>
                <c:pt idx="1">
                  <c:v>Декабрь</c:v>
                </c:pt>
                <c:pt idx="2">
                  <c:v>Апрель</c:v>
                </c:pt>
              </c:strCache>
            </c:strRef>
          </c:cat>
          <c:val>
            <c:numRef>
              <c:f>Лист1!$B$5:$D$5</c:f>
              <c:numCache>
                <c:formatCode>0%</c:formatCode>
                <c:ptCount val="3"/>
                <c:pt idx="0">
                  <c:v>0.49000000000000032</c:v>
                </c:pt>
                <c:pt idx="1">
                  <c:v>0.33000000000000224</c:v>
                </c:pt>
                <c:pt idx="2">
                  <c:v>0.15000000000000024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4859-4178-8A65-AE2C34B8E70B}"/>
            </c:ext>
          </c:extLst>
        </c:ser>
        <c:dLbls>
          <c:showVal val="1"/>
        </c:dLbls>
        <c:shape val="box"/>
        <c:axId val="39874560"/>
        <c:axId val="39876096"/>
        <c:axId val="0"/>
      </c:bar3DChart>
      <c:catAx>
        <c:axId val="39874560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9876096"/>
        <c:crosses val="autoZero"/>
        <c:auto val="1"/>
        <c:lblAlgn val="ctr"/>
        <c:lblOffset val="100"/>
      </c:catAx>
      <c:valAx>
        <c:axId val="39876096"/>
        <c:scaling>
          <c:orientation val="minMax"/>
        </c:scaling>
        <c:delete val="1"/>
        <c:axPos val="l"/>
        <c:numFmt formatCode="0%" sourceLinked="1"/>
        <c:tickLblPos val="none"/>
        <c:crossAx val="39874560"/>
        <c:crosses val="autoZero"/>
        <c:crossBetween val="between"/>
      </c:valAx>
    </c:plotArea>
    <c:legend>
      <c:legendPos val="t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</c:chart>
  <c:txPr>
    <a:bodyPr/>
    <a:lstStyle/>
    <a:p>
      <a:pPr>
        <a:defRPr sz="1600">
          <a:latin typeface="Noto Sans"/>
        </a:defRPr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Предметные дефициты: математика </a:t>
            </a:r>
          </a:p>
        </c:rich>
      </c:tx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Лист1!$A$8</c:f>
              <c:strCache>
                <c:ptCount val="1"/>
                <c:pt idx="0">
                  <c:v>Индивидуальные</c:v>
                </c:pt>
              </c:strCache>
            </c:strRef>
          </c:tx>
          <c:dLbls>
            <c:dLbl>
              <c:idx val="0"/>
              <c:layout>
                <c:manualLayout>
                  <c:x val="-2.0595418411331052E-3"/>
                  <c:y val="-1.0573643763673235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34C2-40D0-8FC1-FEDE02353002}"/>
                </c:ext>
              </c:extLst>
            </c:dLbl>
            <c:dLbl>
              <c:idx val="1"/>
              <c:layout>
                <c:manualLayout>
                  <c:x val="8.2381673645323499E-3"/>
                  <c:y val="8.4589150109385877E-2"/>
                </c:manualLayout>
              </c:layout>
              <c:tx>
                <c:rich>
                  <a:bodyPr/>
                  <a:lstStyle/>
                  <a:p>
                    <a:r>
                      <a:rPr lang="en-US" sz="1400" smtClean="0">
                        <a:solidFill>
                          <a:schemeClr val="tx2"/>
                        </a:solidFill>
                      </a:rPr>
                      <a:t>1</a:t>
                    </a:r>
                    <a:r>
                      <a:rPr lang="en-US" smtClean="0"/>
                      <a:t>9%</a:t>
                    </a:r>
                    <a:endParaRPr lang="en-US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4C2-40D0-8FC1-FEDE02353002}"/>
                </c:ext>
              </c:extLst>
            </c:dLbl>
            <c:dLbl>
              <c:idx val="2"/>
              <c:layout>
                <c:manualLayout>
                  <c:x val="6.1786255233992424E-3"/>
                  <c:y val="9.8687341794284691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34C2-40D0-8FC1-FEDE02353002}"/>
                </c:ext>
              </c:extLst>
            </c:dLbl>
            <c:spPr>
              <a:solidFill>
                <a:srgbClr val="FFFFFF"/>
              </a:solidFill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Лист1!$B$7:$D$7</c:f>
              <c:strCache>
                <c:ptCount val="3"/>
                <c:pt idx="0">
                  <c:v>Сентябрь</c:v>
                </c:pt>
                <c:pt idx="1">
                  <c:v>Декабрь</c:v>
                </c:pt>
                <c:pt idx="2">
                  <c:v>Апрель</c:v>
                </c:pt>
              </c:strCache>
            </c:strRef>
          </c:cat>
          <c:val>
            <c:numRef>
              <c:f>Лист1!$B$8:$D$8</c:f>
              <c:numCache>
                <c:formatCode>0%</c:formatCode>
                <c:ptCount val="3"/>
                <c:pt idx="0">
                  <c:v>7.0000000000000021E-2</c:v>
                </c:pt>
                <c:pt idx="1">
                  <c:v>0.18000000000000024</c:v>
                </c:pt>
                <c:pt idx="2">
                  <c:v>0.22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4C2-40D0-8FC1-FEDE02353002}"/>
            </c:ext>
          </c:extLst>
        </c:ser>
        <c:ser>
          <c:idx val="1"/>
          <c:order val="1"/>
          <c:tx>
            <c:strRef>
              <c:f>Лист1!$A$9</c:f>
              <c:strCache>
                <c:ptCount val="1"/>
                <c:pt idx="0">
                  <c:v>Групповые</c:v>
                </c:pt>
              </c:strCache>
            </c:strRef>
          </c:tx>
          <c:dLbls>
            <c:dLbl>
              <c:idx val="0"/>
              <c:layout>
                <c:manualLayout>
                  <c:x val="2.0595418411331052E-3"/>
                  <c:y val="0.1515552830891929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34C2-40D0-8FC1-FEDE02353002}"/>
                </c:ext>
              </c:extLst>
            </c:dLbl>
            <c:dLbl>
              <c:idx val="1"/>
              <c:layout>
                <c:manualLayout>
                  <c:x val="6.1786255233993517E-3"/>
                  <c:y val="8.1064602188161763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34C2-40D0-8FC1-FEDE02353002}"/>
                </c:ext>
              </c:extLst>
            </c:dLbl>
            <c:dLbl>
              <c:idx val="2"/>
              <c:layout>
                <c:manualLayout>
                  <c:x val="9.981156002996875E-3"/>
                  <c:y val="0.1322099553770040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34C2-40D0-8FC1-FEDE02353002}"/>
                </c:ext>
              </c:extLst>
            </c:dLbl>
            <c:spPr>
              <a:solidFill>
                <a:srgbClr val="FFFFFF"/>
              </a:solidFill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Лист1!$B$7:$D$7</c:f>
              <c:strCache>
                <c:ptCount val="3"/>
                <c:pt idx="0">
                  <c:v>Сентябрь</c:v>
                </c:pt>
                <c:pt idx="1">
                  <c:v>Декабрь</c:v>
                </c:pt>
                <c:pt idx="2">
                  <c:v>Апрель</c:v>
                </c:pt>
              </c:strCache>
            </c:strRef>
          </c:cat>
          <c:val>
            <c:numRef>
              <c:f>Лист1!$B$9:$D$9</c:f>
              <c:numCache>
                <c:formatCode>0%</c:formatCode>
                <c:ptCount val="3"/>
                <c:pt idx="0">
                  <c:v>0.41000000000000031</c:v>
                </c:pt>
                <c:pt idx="1">
                  <c:v>0.45</c:v>
                </c:pt>
                <c:pt idx="2">
                  <c:v>0.19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4C2-40D0-8FC1-FEDE02353002}"/>
            </c:ext>
          </c:extLst>
        </c:ser>
        <c:ser>
          <c:idx val="2"/>
          <c:order val="2"/>
          <c:tx>
            <c:strRef>
              <c:f>Лист1!$A$10</c:f>
              <c:strCache>
                <c:ptCount val="1"/>
                <c:pt idx="0">
                  <c:v>Коллективные</c:v>
                </c:pt>
              </c:strCache>
            </c:strRef>
          </c:tx>
          <c:dLbls>
            <c:dLbl>
              <c:idx val="0"/>
              <c:layout>
                <c:manualLayout>
                  <c:x val="4.1190836822662114E-3"/>
                  <c:y val="0.14098191684897646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34C2-40D0-8FC1-FEDE02353002}"/>
                </c:ext>
              </c:extLst>
            </c:dLbl>
            <c:dLbl>
              <c:idx val="1"/>
              <c:layout>
                <c:manualLayout>
                  <c:x val="4.7531630994970715E-3"/>
                  <c:y val="0.12077460127511044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34C2-40D0-8FC1-FEDE02353002}"/>
                </c:ext>
              </c:extLst>
            </c:dLbl>
            <c:dLbl>
              <c:idx val="2"/>
              <c:layout>
                <c:manualLayout>
                  <c:x val="7.7633375605294479E-3"/>
                  <c:y val="0.1119241006644189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34C2-40D0-8FC1-FEDE02353002}"/>
                </c:ext>
              </c:extLst>
            </c:dLbl>
            <c:spPr>
              <a:solidFill>
                <a:srgbClr val="FFFFFF"/>
              </a:solidFill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Лист1!$B$7:$D$7</c:f>
              <c:strCache>
                <c:ptCount val="3"/>
                <c:pt idx="0">
                  <c:v>Сентябрь</c:v>
                </c:pt>
                <c:pt idx="1">
                  <c:v>Декабрь</c:v>
                </c:pt>
                <c:pt idx="2">
                  <c:v>Апрель</c:v>
                </c:pt>
              </c:strCache>
            </c:strRef>
          </c:cat>
          <c:val>
            <c:numRef>
              <c:f>Лист1!$B$10:$D$10</c:f>
              <c:numCache>
                <c:formatCode>0%</c:formatCode>
                <c:ptCount val="3"/>
                <c:pt idx="0">
                  <c:v>0.52</c:v>
                </c:pt>
                <c:pt idx="1">
                  <c:v>0.36000000000000032</c:v>
                </c:pt>
                <c:pt idx="2">
                  <c:v>0.29000000000000031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34C2-40D0-8FC1-FEDE02353002}"/>
            </c:ext>
          </c:extLst>
        </c:ser>
        <c:dLbls>
          <c:showVal val="1"/>
        </c:dLbls>
        <c:shape val="box"/>
        <c:axId val="40706432"/>
        <c:axId val="40707968"/>
        <c:axId val="0"/>
      </c:bar3DChart>
      <c:catAx>
        <c:axId val="40706432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40707968"/>
        <c:crosses val="autoZero"/>
        <c:auto val="1"/>
        <c:lblAlgn val="ctr"/>
        <c:lblOffset val="100"/>
      </c:catAx>
      <c:valAx>
        <c:axId val="40707968"/>
        <c:scaling>
          <c:orientation val="minMax"/>
        </c:scaling>
        <c:delete val="1"/>
        <c:axPos val="l"/>
        <c:numFmt formatCode="0%" sourceLinked="1"/>
        <c:tickLblPos val="none"/>
        <c:crossAx val="40706432"/>
        <c:crosses val="autoZero"/>
        <c:crossBetween val="between"/>
      </c:valAx>
    </c:plotArea>
    <c:legend>
      <c:legendPos val="t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</c:chart>
  <c:txPr>
    <a:bodyPr/>
    <a:lstStyle/>
    <a:p>
      <a:pPr>
        <a:defRPr sz="1600">
          <a:latin typeface="Noto San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600"/>
            </a:pPr>
            <a:r>
              <a:rPr lang="ru-RU" sz="1600" dirty="0"/>
              <a:t>Соотношение категорий </a:t>
            </a:r>
          </a:p>
          <a:p>
            <a:pPr>
              <a:defRPr sz="1600"/>
            </a:pPr>
            <a:r>
              <a:rPr lang="ru-RU" sz="1600" dirty="0"/>
              <a:t>предметных дефицитов по базовым предметам</a:t>
            </a:r>
          </a:p>
        </c:rich>
      </c:tx>
      <c:layout>
        <c:manualLayout>
          <c:xMode val="edge"/>
          <c:yMode val="edge"/>
          <c:x val="8.7903623708356901E-2"/>
          <c:y val="2.198314084834161E-2"/>
        </c:manualLayout>
      </c:layout>
    </c:title>
    <c:view3D>
      <c:rAngAx val="1"/>
    </c:view3D>
    <c:plotArea>
      <c:layout>
        <c:manualLayout>
          <c:layoutTarget val="inner"/>
          <c:xMode val="edge"/>
          <c:yMode val="edge"/>
          <c:x val="0"/>
          <c:y val="0.29925838734877636"/>
          <c:w val="0.96741774935013336"/>
          <c:h val="0.55946466651183413"/>
        </c:manualLayout>
      </c:layout>
      <c:bar3DChart>
        <c:barDir val="col"/>
        <c:grouping val="clustered"/>
        <c:ser>
          <c:idx val="0"/>
          <c:order val="0"/>
          <c:tx>
            <c:strRef>
              <c:f>Лист1!$A$62</c:f>
              <c:strCache>
                <c:ptCount val="1"/>
                <c:pt idx="0">
                  <c:v>Русский язык</c:v>
                </c:pt>
              </c:strCache>
            </c:strRef>
          </c:tx>
          <c:spPr>
            <a:solidFill>
              <a:srgbClr val="FFC000"/>
            </a:solidFill>
          </c:spPr>
          <c:dLbls>
            <c:dLbl>
              <c:idx val="0"/>
              <c:layout>
                <c:manualLayout>
                  <c:x val="0"/>
                  <c:y val="0.10095732654692501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dirty="0">
                        <a:latin typeface="Arial" pitchFamily="34" charset="0"/>
                        <a:cs typeface="Arial" pitchFamily="34" charset="0"/>
                      </a:rPr>
                      <a:t>1</a:t>
                    </a:r>
                    <a:r>
                      <a:rPr lang="en-US" dirty="0"/>
                      <a:t>8%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63D8-439C-9594-5094575C8EE7}"/>
                </c:ext>
              </c:extLst>
            </c:dLbl>
            <c:dLbl>
              <c:idx val="1"/>
              <c:layout>
                <c:manualLayout>
                  <c:x val="0"/>
                  <c:y val="0.13577019777000271"/>
                </c:manualLayout>
              </c:layout>
              <c:tx>
                <c:rich>
                  <a:bodyPr/>
                  <a:lstStyle/>
                  <a:p>
                    <a:r>
                      <a:rPr lang="en-US" sz="1400" b="1">
                        <a:latin typeface="Arial" pitchFamily="34" charset="0"/>
                        <a:cs typeface="Arial" pitchFamily="34" charset="0"/>
                      </a:rPr>
                      <a:t>4</a:t>
                    </a:r>
                    <a:r>
                      <a:rPr lang="en-US"/>
                      <a:t>0%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63D8-439C-9594-5094575C8EE7}"/>
                </c:ext>
              </c:extLst>
            </c:dLbl>
            <c:dLbl>
              <c:idx val="2"/>
              <c:layout>
                <c:manualLayout>
                  <c:x val="0"/>
                  <c:y val="0.15317663338154139"/>
                </c:manualLayout>
              </c:layout>
              <c:tx>
                <c:rich>
                  <a:bodyPr/>
                  <a:lstStyle/>
                  <a:p>
                    <a:r>
                      <a:rPr lang="en-US" sz="1400" b="1">
                        <a:latin typeface="Arial" pitchFamily="34" charset="0"/>
                        <a:cs typeface="Arial" pitchFamily="34" charset="0"/>
                      </a:rPr>
                      <a:t>4</a:t>
                    </a:r>
                    <a:r>
                      <a:rPr lang="en-US"/>
                      <a:t>2%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63D8-439C-9594-5094575C8EE7}"/>
                </c:ext>
              </c:extLst>
            </c:dLbl>
            <c:spPr>
              <a:solidFill>
                <a:sysClr val="window" lastClr="FFFFFF"/>
              </a:solidFill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Лист1!$B$61:$D$61</c:f>
              <c:strCache>
                <c:ptCount val="3"/>
                <c:pt idx="0">
                  <c:v>Индивидуальные дефициты</c:v>
                </c:pt>
                <c:pt idx="1">
                  <c:v>Групповые дефициты</c:v>
                </c:pt>
                <c:pt idx="2">
                  <c:v>Коллективные дефициты</c:v>
                </c:pt>
              </c:strCache>
            </c:strRef>
          </c:cat>
          <c:val>
            <c:numRef>
              <c:f>Лист1!$B$62:$D$62</c:f>
              <c:numCache>
                <c:formatCode>General</c:formatCode>
                <c:ptCount val="3"/>
                <c:pt idx="0">
                  <c:v>18</c:v>
                </c:pt>
                <c:pt idx="1">
                  <c:v>40</c:v>
                </c:pt>
                <c:pt idx="2">
                  <c:v>42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3D8-439C-9594-5094575C8EE7}"/>
            </c:ext>
          </c:extLst>
        </c:ser>
        <c:ser>
          <c:idx val="1"/>
          <c:order val="1"/>
          <c:tx>
            <c:strRef>
              <c:f>Лист1!$A$63</c:f>
              <c:strCache>
                <c:ptCount val="1"/>
                <c:pt idx="0">
                  <c:v>Математика</c:v>
                </c:pt>
              </c:strCache>
            </c:strRef>
          </c:tx>
          <c:spPr>
            <a:solidFill>
              <a:srgbClr val="007A7D"/>
            </a:solidFill>
          </c:spPr>
          <c:dLbls>
            <c:dLbl>
              <c:idx val="0"/>
              <c:layout>
                <c:manualLayout>
                  <c:x val="8.8860683590545365E-3"/>
                  <c:y val="-1.7975529421700568E-3"/>
                </c:manualLayout>
              </c:layout>
              <c:tx>
                <c:rich>
                  <a:bodyPr/>
                  <a:lstStyle/>
                  <a:p>
                    <a:r>
                      <a:rPr lang="en-US" sz="1400" b="1">
                        <a:latin typeface="Arial" pitchFamily="34" charset="0"/>
                        <a:cs typeface="Arial" pitchFamily="34" charset="0"/>
                      </a:rPr>
                      <a:t>6</a:t>
                    </a:r>
                    <a:r>
                      <a:rPr lang="en-US"/>
                      <a:t>%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63D8-439C-9594-5094575C8EE7}"/>
                </c:ext>
              </c:extLst>
            </c:dLbl>
            <c:dLbl>
              <c:idx val="1"/>
              <c:layout>
                <c:manualLayout>
                  <c:x val="-6.1919504643962852E-3"/>
                  <c:y val="0.18102693036000528"/>
                </c:manualLayout>
              </c:layout>
              <c:tx>
                <c:rich>
                  <a:bodyPr/>
                  <a:lstStyle/>
                  <a:p>
                    <a:r>
                      <a:rPr lang="en-US" sz="1400" b="1">
                        <a:latin typeface="Arial" pitchFamily="34" charset="0"/>
                        <a:cs typeface="Arial" pitchFamily="34" charset="0"/>
                      </a:rPr>
                      <a:t>5</a:t>
                    </a:r>
                    <a:r>
                      <a:rPr lang="en-US"/>
                      <a:t>5%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63D8-439C-9594-5094575C8EE7}"/>
                </c:ext>
              </c:extLst>
            </c:dLbl>
            <c:dLbl>
              <c:idx val="2"/>
              <c:layout>
                <c:manualLayout>
                  <c:x val="0"/>
                  <c:y val="0.1845082174823143"/>
                </c:manualLayout>
              </c:layout>
              <c:tx>
                <c:rich>
                  <a:bodyPr/>
                  <a:lstStyle/>
                  <a:p>
                    <a:r>
                      <a:rPr lang="en-US" sz="1400" b="1">
                        <a:latin typeface="Arial" pitchFamily="34" charset="0"/>
                        <a:cs typeface="Arial" pitchFamily="34" charset="0"/>
                      </a:rPr>
                      <a:t>3</a:t>
                    </a:r>
                    <a:r>
                      <a:rPr lang="en-US"/>
                      <a:t>9%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63D8-439C-9594-5094575C8EE7}"/>
                </c:ext>
              </c:extLst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Лист1!$B$61:$D$61</c:f>
              <c:strCache>
                <c:ptCount val="3"/>
                <c:pt idx="0">
                  <c:v>Индивидуальные дефициты</c:v>
                </c:pt>
                <c:pt idx="1">
                  <c:v>Групповые дефициты</c:v>
                </c:pt>
                <c:pt idx="2">
                  <c:v>Коллективные дефициты</c:v>
                </c:pt>
              </c:strCache>
            </c:strRef>
          </c:cat>
          <c:val>
            <c:numRef>
              <c:f>Лист1!$B$63:$D$63</c:f>
              <c:numCache>
                <c:formatCode>General</c:formatCode>
                <c:ptCount val="3"/>
                <c:pt idx="0">
                  <c:v>6</c:v>
                </c:pt>
                <c:pt idx="1">
                  <c:v>55</c:v>
                </c:pt>
                <c:pt idx="2">
                  <c:v>39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63D8-439C-9594-5094575C8EE7}"/>
            </c:ext>
          </c:extLst>
        </c:ser>
        <c:dLbls>
          <c:showVal val="1"/>
        </c:dLbls>
        <c:shape val="box"/>
        <c:axId val="34581504"/>
        <c:axId val="34624256"/>
        <c:axId val="0"/>
      </c:bar3DChart>
      <c:catAx>
        <c:axId val="34581504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34624256"/>
        <c:crosses val="autoZero"/>
        <c:auto val="1"/>
        <c:lblAlgn val="ctr"/>
        <c:lblOffset val="100"/>
      </c:catAx>
      <c:valAx>
        <c:axId val="34624256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34581504"/>
        <c:crosses val="autoZero"/>
        <c:crossBetween val="between"/>
      </c:valAx>
    </c:plotArea>
    <c:legend>
      <c:legendPos val="t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</c:chart>
  <c:txPr>
    <a:bodyPr/>
    <a:lstStyle/>
    <a:p>
      <a:pPr>
        <a:defRPr>
          <a:latin typeface="Noto Sans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500"/>
            </a:pPr>
            <a:r>
              <a:rPr lang="ru-RU" sz="1500" dirty="0"/>
              <a:t>Распределение обучающихся по группам </a:t>
            </a:r>
            <a:endParaRPr lang="ru-RU" sz="1500" dirty="0" smtClean="0"/>
          </a:p>
          <a:p>
            <a:pPr>
              <a:defRPr sz="1500"/>
            </a:pPr>
            <a:r>
              <a:rPr lang="ru-RU" sz="1500" dirty="0" smtClean="0"/>
              <a:t>в </a:t>
            </a:r>
            <a:r>
              <a:rPr lang="ru-RU" sz="1500" dirty="0"/>
              <a:t>зависимости от личностных особенностей</a:t>
            </a:r>
          </a:p>
        </c:rich>
      </c:tx>
      <c:layout>
        <c:manualLayout>
          <c:xMode val="edge"/>
          <c:yMode val="edge"/>
          <c:x val="7.2869935914987125E-2"/>
          <c:y val="2.4302193936123498E-2"/>
        </c:manualLayout>
      </c:layout>
    </c:title>
    <c:view3D>
      <c:rAngAx val="1"/>
    </c:view3D>
    <c:floor>
      <c:spPr>
        <a:noFill/>
      </c:spPr>
    </c:floor>
    <c:plotArea>
      <c:layout>
        <c:manualLayout>
          <c:layoutTarget val="inner"/>
          <c:xMode val="edge"/>
          <c:yMode val="edge"/>
          <c:x val="0"/>
          <c:y val="5.5187320456457224E-2"/>
          <c:w val="0.92500027397317885"/>
          <c:h val="0.70999735254003282"/>
        </c:manualLayout>
      </c:layout>
      <c:bar3DChart>
        <c:barDir val="col"/>
        <c:grouping val="clustered"/>
        <c:ser>
          <c:idx val="0"/>
          <c:order val="0"/>
          <c:spPr>
            <a:solidFill>
              <a:schemeClr val="accent1">
                <a:lumMod val="60000"/>
                <a:lumOff val="40000"/>
              </a:schemeClr>
            </a:solidFill>
          </c:spPr>
          <c:dPt>
            <c:idx val="0"/>
            <c:spPr>
              <a:solidFill>
                <a:srgbClr val="CCCC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2522-4383-B344-8340BAF50B76}"/>
              </c:ext>
            </c:extLst>
          </c:dPt>
          <c:dPt>
            <c:idx val="1"/>
            <c:spPr>
              <a:solidFill>
                <a:srgbClr val="007A7D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522-4383-B344-8340BAF50B76}"/>
              </c:ext>
            </c:extLst>
          </c:dPt>
          <c:dPt>
            <c:idx val="2"/>
            <c:spPr>
              <a:solidFill>
                <a:srgbClr val="FCB41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2522-4383-B344-8340BAF50B7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400" b="1"/>
                      <a:t>3</a:t>
                    </a:r>
                    <a:r>
                      <a:rPr lang="en-US"/>
                      <a:t>,6%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2522-4383-B344-8340BAF50B76}"/>
                </c:ext>
              </c:extLst>
            </c:dLbl>
            <c:dLbl>
              <c:idx val="1"/>
              <c:layout>
                <c:manualLayout>
                  <c:x val="0"/>
                  <c:y val="0.17592592592592593"/>
                </c:manualLayout>
              </c:layout>
              <c:tx>
                <c:rich>
                  <a:bodyPr/>
                  <a:lstStyle/>
                  <a:p>
                    <a:r>
                      <a:rPr lang="en-US" sz="1400" b="1"/>
                      <a:t>6</a:t>
                    </a:r>
                    <a:r>
                      <a:rPr lang="en-US"/>
                      <a:t>0,2%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2522-4383-B344-8340BAF50B76}"/>
                </c:ext>
              </c:extLst>
            </c:dLbl>
            <c:dLbl>
              <c:idx val="2"/>
              <c:layout>
                <c:manualLayout>
                  <c:x val="0"/>
                  <c:y val="0.125"/>
                </c:manualLayout>
              </c:layout>
              <c:tx>
                <c:rich>
                  <a:bodyPr/>
                  <a:lstStyle/>
                  <a:p>
                    <a:r>
                      <a:rPr lang="en-US" sz="1400" b="1"/>
                      <a:t>3</a:t>
                    </a:r>
                    <a:r>
                      <a:rPr lang="en-US"/>
                      <a:t>6,1%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2522-4383-B344-8340BAF50B76}"/>
                </c:ext>
              </c:extLst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Лист1!$A$11:$A$13</c:f>
              <c:strCache>
                <c:ptCount val="3"/>
                <c:pt idx="0">
                  <c:v>Обучающиеся , требующие сопровождения</c:v>
                </c:pt>
                <c:pt idx="1">
                  <c:v>Обучающиеся "группы риска"</c:v>
                </c:pt>
                <c:pt idx="2">
                  <c:v>Обучающиеся , не требующие сопровождения</c:v>
                </c:pt>
              </c:strCache>
            </c:strRef>
          </c:cat>
          <c:val>
            <c:numRef>
              <c:f>Лист1!$B$11:$B$13</c:f>
              <c:numCache>
                <c:formatCode>0.0</c:formatCode>
                <c:ptCount val="3"/>
                <c:pt idx="0">
                  <c:v>3.6144578313253009</c:v>
                </c:pt>
                <c:pt idx="1">
                  <c:v>60.24096385542169</c:v>
                </c:pt>
                <c:pt idx="2">
                  <c:v>36.144578313253014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2522-4383-B344-8340BAF50B76}"/>
            </c:ext>
          </c:extLst>
        </c:ser>
        <c:dLbls>
          <c:showVal val="1"/>
        </c:dLbls>
        <c:shape val="box"/>
        <c:axId val="34663040"/>
        <c:axId val="34664832"/>
        <c:axId val="0"/>
      </c:bar3DChart>
      <c:catAx>
        <c:axId val="34663040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34664832"/>
        <c:crosses val="autoZero"/>
        <c:auto val="1"/>
        <c:lblAlgn val="ctr"/>
        <c:lblOffset val="100"/>
      </c:catAx>
      <c:valAx>
        <c:axId val="34664832"/>
        <c:scaling>
          <c:orientation val="minMax"/>
        </c:scaling>
        <c:delete val="1"/>
        <c:axPos val="l"/>
        <c:numFmt formatCode="0.0" sourceLinked="1"/>
        <c:tickLblPos val="none"/>
        <c:crossAx val="3466304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200">
          <a:latin typeface="Noto Sans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>
                <a:latin typeface="Noto Sans"/>
              </a:defRPr>
            </a:pPr>
            <a:r>
              <a:rPr lang="ru-RU" sz="1400" dirty="0" smtClean="0">
                <a:latin typeface="Noto Sans"/>
              </a:rPr>
              <a:t>Личностные </a:t>
            </a:r>
            <a:r>
              <a:rPr lang="ru-RU" sz="1400" dirty="0">
                <a:latin typeface="Noto Sans"/>
              </a:rPr>
              <a:t>дефициты обучающихся группы </a:t>
            </a:r>
            <a:r>
              <a:rPr lang="ru-RU" sz="1400" dirty="0" smtClean="0">
                <a:latin typeface="Noto Sans"/>
              </a:rPr>
              <a:t>риска  </a:t>
            </a:r>
            <a:r>
              <a:rPr lang="ru-RU" sz="1400" dirty="0">
                <a:latin typeface="Noto Sans"/>
              </a:rPr>
              <a:t>и обучающихся, требующих сопровождения</a:t>
            </a:r>
          </a:p>
        </c:rich>
      </c:tx>
      <c:layout>
        <c:manualLayout>
          <c:xMode val="edge"/>
          <c:yMode val="edge"/>
          <c:x val="0.27534877789406498"/>
          <c:y val="3.2904277504513754E-3"/>
        </c:manualLayout>
      </c:layout>
    </c:title>
    <c:view3D>
      <c:rAngAx val="1"/>
    </c:view3D>
    <c:floor>
      <c:spPr>
        <a:noFill/>
      </c:spPr>
    </c:floor>
    <c:plotArea>
      <c:layout>
        <c:manualLayout>
          <c:layoutTarget val="inner"/>
          <c:xMode val="edge"/>
          <c:yMode val="edge"/>
          <c:x val="4.5909662033033122E-2"/>
          <c:y val="8.1326453375109728E-2"/>
          <c:w val="0.95409033245845443"/>
          <c:h val="0.42266058760024927"/>
        </c:manualLayout>
      </c:layout>
      <c:bar3DChart>
        <c:barDir val="col"/>
        <c:grouping val="clustered"/>
        <c:ser>
          <c:idx val="0"/>
          <c:order val="0"/>
          <c:spPr>
            <a:solidFill>
              <a:schemeClr val="accent2">
                <a:lumMod val="75000"/>
              </a:schemeClr>
            </a:solidFill>
          </c:spPr>
          <c:dPt>
            <c:idx val="0"/>
            <c:spPr>
              <a:solidFill>
                <a:srgbClr val="CCCC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EB59-405A-859F-7343A15DDF9B}"/>
              </c:ext>
            </c:extLst>
          </c:dPt>
          <c:dPt>
            <c:idx val="1"/>
            <c:spPr>
              <a:solidFill>
                <a:srgbClr val="FFC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B59-405A-859F-7343A15DDF9B}"/>
              </c:ext>
            </c:extLst>
          </c:dPt>
          <c:dPt>
            <c:idx val="2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EB59-405A-859F-7343A15DDF9B}"/>
              </c:ext>
            </c:extLst>
          </c:dPt>
          <c:dPt>
            <c:idx val="3"/>
            <c:spPr>
              <a:solidFill>
                <a:srgbClr val="007A7D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B59-405A-859F-7343A15DDF9B}"/>
              </c:ext>
            </c:extLst>
          </c:dPt>
          <c:dLbls>
            <c:dLbl>
              <c:idx val="0"/>
              <c:layout>
                <c:manualLayout>
                  <c:x val="-3.9126086258347914E-4"/>
                  <c:y val="0.14176724213613065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dirty="0">
                        <a:latin typeface="Arial" pitchFamily="34" charset="0"/>
                        <a:cs typeface="Arial" pitchFamily="34" charset="0"/>
                      </a:rPr>
                      <a:t>5</a:t>
                    </a:r>
                    <a:r>
                      <a:rPr lang="en-US" dirty="0"/>
                      <a:t>6,6%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EB59-405A-859F-7343A15DDF9B}"/>
                </c:ext>
              </c:extLst>
            </c:dLbl>
            <c:dLbl>
              <c:idx val="1"/>
              <c:layout>
                <c:manualLayout>
                  <c:x val="1.3404181120716722E-3"/>
                  <c:y val="0.16759772221322697"/>
                </c:manualLayout>
              </c:layout>
              <c:tx>
                <c:rich>
                  <a:bodyPr/>
                  <a:lstStyle/>
                  <a:p>
                    <a:r>
                      <a:rPr lang="en-US" sz="1400" b="1">
                        <a:latin typeface="Arial" pitchFamily="34" charset="0"/>
                        <a:cs typeface="Arial" pitchFamily="34" charset="0"/>
                      </a:rPr>
                      <a:t>8</a:t>
                    </a:r>
                    <a:r>
                      <a:rPr lang="en-US"/>
                      <a:t>4,9%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EB59-405A-859F-7343A15DDF9B}"/>
                </c:ext>
              </c:extLst>
            </c:dLbl>
            <c:dLbl>
              <c:idx val="2"/>
              <c:layout>
                <c:manualLayout>
                  <c:x val="1.6799938449409951E-3"/>
                  <c:y val="8.0106181575492666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>
                        <a:latin typeface="Arial" pitchFamily="34" charset="0"/>
                        <a:cs typeface="Arial" pitchFamily="34" charset="0"/>
                      </a:rPr>
                      <a:t>2</a:t>
                    </a:r>
                    <a:r>
                      <a:rPr lang="en-US"/>
                      <a:t>6,4%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EB59-405A-859F-7343A15DDF9B}"/>
                </c:ext>
              </c:extLst>
            </c:dLbl>
            <c:dLbl>
              <c:idx val="3"/>
              <c:layout>
                <c:manualLayout>
                  <c:x val="1.3404181120716722E-3"/>
                  <c:y val="0.14152692728212074"/>
                </c:manualLayout>
              </c:layout>
              <c:tx>
                <c:rich>
                  <a:bodyPr/>
                  <a:lstStyle/>
                  <a:p>
                    <a:r>
                      <a:rPr lang="en-US" sz="1400" b="1">
                        <a:latin typeface="Arial" pitchFamily="34" charset="0"/>
                        <a:cs typeface="Arial" pitchFamily="34" charset="0"/>
                      </a:rPr>
                      <a:t>9</a:t>
                    </a:r>
                    <a:r>
                      <a:rPr lang="en-US"/>
                      <a:t>4,3%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B59-405A-859F-7343A15DDF9B}"/>
                </c:ext>
              </c:extLst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Лист1!$A$98:$A$101</c:f>
              <c:strCache>
                <c:ptCount val="4"/>
                <c:pt idx="0">
                  <c:v>Высокая /средняя тревожность</c:v>
                </c:pt>
                <c:pt idx="1">
                  <c:v>Невысокая стрессоустйчивость</c:v>
                </c:pt>
                <c:pt idx="2">
                  <c:v>Мотивация на неудачу</c:v>
                </c:pt>
                <c:pt idx="3">
                  <c:v>Несформированность проф.выбора</c:v>
                </c:pt>
              </c:strCache>
            </c:strRef>
          </c:cat>
          <c:val>
            <c:numRef>
              <c:f>Лист1!$B$98:$B$101</c:f>
              <c:numCache>
                <c:formatCode>0.0</c:formatCode>
                <c:ptCount val="4"/>
                <c:pt idx="0">
                  <c:v>56.60377358490566</c:v>
                </c:pt>
                <c:pt idx="1">
                  <c:v>84.905660377358487</c:v>
                </c:pt>
                <c:pt idx="2">
                  <c:v>26.415094339622627</c:v>
                </c:pt>
                <c:pt idx="3">
                  <c:v>94.339622641509436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B59-405A-859F-7343A15DDF9B}"/>
            </c:ext>
          </c:extLst>
        </c:ser>
        <c:dLbls>
          <c:showVal val="1"/>
        </c:dLbls>
        <c:shape val="box"/>
        <c:axId val="34686848"/>
        <c:axId val="34688384"/>
        <c:axId val="0"/>
      </c:bar3DChart>
      <c:catAx>
        <c:axId val="34686848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 rot="-5400000" vert="horz"/>
          <a:lstStyle/>
          <a:p>
            <a:pPr>
              <a:defRPr sz="1400">
                <a:latin typeface="Noto Sans"/>
              </a:defRPr>
            </a:pPr>
            <a:endParaRPr lang="ru-RU"/>
          </a:p>
        </c:txPr>
        <c:crossAx val="34688384"/>
        <c:crosses val="autoZero"/>
        <c:auto val="1"/>
        <c:lblAlgn val="ctr"/>
        <c:lblOffset val="100"/>
      </c:catAx>
      <c:valAx>
        <c:axId val="34688384"/>
        <c:scaling>
          <c:orientation val="minMax"/>
        </c:scaling>
        <c:delete val="1"/>
        <c:axPos val="l"/>
        <c:numFmt formatCode="0.0" sourceLinked="1"/>
        <c:tickLblPos val="none"/>
        <c:crossAx val="34686848"/>
        <c:crosses val="autoZero"/>
        <c:crossBetween val="between"/>
      </c:valAx>
    </c:plotArea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hart>
    <c:title>
      <c:tx>
        <c:rich>
          <a:bodyPr/>
          <a:lstStyle/>
          <a:p>
            <a:pPr>
              <a:defRPr sz="1300"/>
            </a:pPr>
            <a:r>
              <a:rPr lang="ru-RU" sz="1300" dirty="0" smtClean="0">
                <a:latin typeface="Noto Sans"/>
              </a:rPr>
              <a:t>Распределение </a:t>
            </a:r>
            <a:r>
              <a:rPr lang="ru-RU" sz="1300" dirty="0">
                <a:latin typeface="Noto Sans"/>
              </a:rPr>
              <a:t>родителей  по группам в зависимости от характеристик образовательного запроса </a:t>
            </a:r>
          </a:p>
        </c:rich>
      </c:tx>
      <c:layout>
        <c:manualLayout>
          <c:xMode val="edge"/>
          <c:yMode val="edge"/>
          <c:x val="3.7782795198909612E-2"/>
          <c:y val="1.2426154133652924E-3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2.7777777777778694E-3"/>
          <c:y val="0.34294874599008884"/>
          <c:w val="0.99722222222222157"/>
          <c:h val="0.63392716535433069"/>
        </c:manualLayout>
      </c:layout>
      <c:pie3DChart>
        <c:varyColors val="1"/>
        <c:ser>
          <c:idx val="0"/>
          <c:order val="0"/>
          <c:explosion val="25"/>
          <c:dPt>
            <c:idx val="0"/>
            <c:explosion val="7"/>
            <c:spPr>
              <a:solidFill>
                <a:srgbClr val="FFC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4079-47BC-8806-A7277AB0E85F}"/>
              </c:ext>
            </c:extLst>
          </c:dPt>
          <c:dPt>
            <c:idx val="1"/>
            <c:spPr>
              <a:solidFill>
                <a:srgbClr val="007A7D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079-47BC-8806-A7277AB0E85F}"/>
              </c:ext>
            </c:extLst>
          </c:dPt>
          <c:dLbls>
            <c:dLbl>
              <c:idx val="0"/>
              <c:layout>
                <c:manualLayout>
                  <c:x val="-0.14610433070866141"/>
                  <c:y val="7.5983887430737834E-2"/>
                </c:manualLayout>
              </c:layout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4079-47BC-8806-A7277AB0E85F}"/>
                </c:ext>
              </c:extLst>
            </c:dLbl>
            <c:dLbl>
              <c:idx val="1"/>
              <c:layout>
                <c:manualLayout>
                  <c:x val="0.17804790026247097"/>
                  <c:y val="-0.18830052493438318"/>
                </c:manualLayout>
              </c:layout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079-47BC-8806-A7277AB0E85F}"/>
                </c:ext>
              </c:extLst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Percent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Лист1!$A$16:$A$17</c:f>
              <c:strCache>
                <c:ptCount val="2"/>
                <c:pt idx="0">
                  <c:v>Родители "группы риска"</c:v>
                </c:pt>
                <c:pt idx="1">
                  <c:v>Родители , не требующие сопровождения</c:v>
                </c:pt>
              </c:strCache>
            </c:strRef>
          </c:cat>
          <c:val>
            <c:numRef>
              <c:f>Лист1!$B$16:$B$17</c:f>
              <c:numCache>
                <c:formatCode>0.0</c:formatCode>
                <c:ptCount val="2"/>
                <c:pt idx="0">
                  <c:v>28.40909090909091</c:v>
                </c:pt>
                <c:pt idx="1">
                  <c:v>71.590909090909093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079-47BC-8806-A7277AB0E85F}"/>
            </c:ext>
          </c:extLst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6.1823199935059513E-4"/>
          <c:y val="0.17858811142196526"/>
          <c:w val="0.82107782423027564"/>
          <c:h val="0.13248401430000228"/>
        </c:manualLayout>
      </c:layout>
      <c:txPr>
        <a:bodyPr/>
        <a:lstStyle/>
        <a:p>
          <a:pPr>
            <a:defRPr sz="1300">
              <a:latin typeface="Noto Sans"/>
              <a:cs typeface="Arial" pitchFamily="34" charset="0"/>
            </a:defRPr>
          </a:pPr>
          <a:endParaRPr lang="ru-RU"/>
        </a:p>
      </c:txPr>
    </c:legend>
    <c:plotVisOnly val="1"/>
    <c:dispBlanksAs val="zero"/>
  </c:chart>
  <c:spPr>
    <a:ln>
      <a:noFill/>
    </a:ln>
  </c:spPr>
  <c:txPr>
    <a:bodyPr/>
    <a:lstStyle/>
    <a:p>
      <a:pPr>
        <a:defRPr sz="12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>
                <a:latin typeface="Noto Sans"/>
              </a:defRPr>
            </a:pPr>
            <a:r>
              <a:rPr lang="ru-RU" sz="1400" dirty="0" smtClean="0">
                <a:latin typeface="Noto Sans"/>
              </a:rPr>
              <a:t>Характеристики </a:t>
            </a:r>
            <a:r>
              <a:rPr lang="ru-RU" sz="1400" dirty="0">
                <a:latin typeface="Noto Sans"/>
              </a:rPr>
              <a:t>образовательного запроса </a:t>
            </a:r>
            <a:r>
              <a:rPr lang="ru-RU" sz="1400" dirty="0" smtClean="0">
                <a:latin typeface="Noto Sans"/>
              </a:rPr>
              <a:t>родителей</a:t>
            </a:r>
            <a:r>
              <a:rPr lang="ru-RU" sz="1400" baseline="0" dirty="0" smtClean="0">
                <a:latin typeface="Noto Sans"/>
              </a:rPr>
              <a:t> </a:t>
            </a:r>
            <a:r>
              <a:rPr lang="ru-RU" sz="1400" baseline="0" dirty="0">
                <a:latin typeface="Noto Sans"/>
              </a:rPr>
              <a:t>из группы "риска"</a:t>
            </a:r>
            <a:endParaRPr lang="ru-RU" sz="1400" dirty="0">
              <a:latin typeface="Noto Sans"/>
            </a:endParaRPr>
          </a:p>
        </c:rich>
      </c:tx>
      <c:layout>
        <c:manualLayout>
          <c:xMode val="edge"/>
          <c:yMode val="edge"/>
          <c:x val="0.13280810299752741"/>
          <c:y val="2.0649577742849499E-2"/>
        </c:manualLayout>
      </c:layout>
    </c:title>
    <c:view3D>
      <c:rAngAx val="1"/>
    </c:view3D>
    <c:floor>
      <c:spPr>
        <a:solidFill>
          <a:schemeClr val="bg1">
            <a:lumMod val="85000"/>
          </a:schemeClr>
        </a:solidFill>
      </c:spPr>
    </c:floor>
    <c:plotArea>
      <c:layout>
        <c:manualLayout>
          <c:layoutTarget val="inner"/>
          <c:xMode val="edge"/>
          <c:yMode val="edge"/>
          <c:x val="2.0483460747896316E-2"/>
          <c:y val="8.7149909445530652E-2"/>
          <c:w val="0.9624469886288568"/>
          <c:h val="0.54422458873257451"/>
        </c:manualLayout>
      </c:layout>
      <c:bar3DChart>
        <c:barDir val="col"/>
        <c:grouping val="clustered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Лист1!$A$19:$A$23</c:f>
              <c:strCache>
                <c:ptCount val="5"/>
                <c:pt idx="0">
                  <c:v>Несформированность ОЗ</c:v>
                </c:pt>
                <c:pt idx="1">
                  <c:v>Неосознанность ОЗ</c:v>
                </c:pt>
                <c:pt idx="2">
                  <c:v>Неадекватность ОЗ</c:v>
                </c:pt>
                <c:pt idx="3">
                  <c:v>Несогласованность ОЗ</c:v>
                </c:pt>
                <c:pt idx="4">
                  <c:v>Неучастие родителей в обр.процессе </c:v>
                </c:pt>
              </c:strCache>
            </c:strRef>
          </c:cat>
          <c:val>
            <c:numRef>
              <c:f>Лист1!$B$19:$B$23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161-4506-BF90-2D9168AA2052}"/>
            </c:ext>
          </c:extLst>
        </c:ser>
        <c:ser>
          <c:idx val="1"/>
          <c:order val="1"/>
          <c:spPr>
            <a:solidFill>
              <a:srgbClr val="6364A1"/>
            </a:solidFill>
          </c:spPr>
          <c:dPt>
            <c:idx val="0"/>
            <c:spPr>
              <a:solidFill>
                <a:srgbClr val="CCCC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161-4506-BF90-2D9168AA2052}"/>
              </c:ext>
            </c:extLst>
          </c:dPt>
          <c:dPt>
            <c:idx val="1"/>
            <c:spPr>
              <a:solidFill>
                <a:srgbClr val="CCCC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E161-4506-BF90-2D9168AA2052}"/>
              </c:ext>
            </c:extLst>
          </c:dPt>
          <c:dPt>
            <c:idx val="2"/>
            <c:spPr>
              <a:solidFill>
                <a:srgbClr val="FFC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161-4506-BF90-2D9168AA2052}"/>
              </c:ext>
            </c:extLst>
          </c:dPt>
          <c:dPt>
            <c:idx val="3"/>
            <c:spPr>
              <a:solidFill>
                <a:srgbClr val="75C7CD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E161-4506-BF90-2D9168AA2052}"/>
              </c:ext>
            </c:extLst>
          </c:dPt>
          <c:dPt>
            <c:idx val="4"/>
            <c:spPr>
              <a:solidFill>
                <a:srgbClr val="007A7D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161-4506-BF90-2D9168AA2052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400" b="1">
                        <a:latin typeface="Noto Sans"/>
                        <a:cs typeface="Arial" pitchFamily="34" charset="0"/>
                      </a:rPr>
                      <a:t>6</a:t>
                    </a:r>
                    <a:r>
                      <a:rPr lang="en-US"/>
                      <a:t>,7%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E161-4506-BF90-2D9168AA2052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400" b="1">
                        <a:latin typeface="Noto Sans"/>
                        <a:cs typeface="Arial" pitchFamily="34" charset="0"/>
                      </a:rPr>
                      <a:t>6</a:t>
                    </a:r>
                    <a:r>
                      <a:rPr lang="en-US"/>
                      <a:t>,7%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E161-4506-BF90-2D9168AA2052}"/>
                </c:ext>
              </c:extLst>
            </c:dLbl>
            <c:dLbl>
              <c:idx val="2"/>
              <c:layout>
                <c:manualLayout>
                  <c:x val="1.7069550623247643E-3"/>
                  <c:y val="0.10111315460531189"/>
                </c:manualLayout>
              </c:layout>
              <c:tx>
                <c:rich>
                  <a:bodyPr/>
                  <a:lstStyle/>
                  <a:p>
                    <a:r>
                      <a:rPr lang="en-US" sz="1400" b="1">
                        <a:latin typeface="Noto Sans"/>
                        <a:cs typeface="Arial" pitchFamily="34" charset="0"/>
                      </a:rPr>
                      <a:t>2</a:t>
                    </a:r>
                    <a:r>
                      <a:rPr lang="en-US"/>
                      <a:t>3,3%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161-4506-BF90-2D9168AA2052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z="1400" b="1">
                        <a:latin typeface="Noto Sans"/>
                        <a:cs typeface="Arial" pitchFamily="34" charset="0"/>
                      </a:rPr>
                      <a:t>3</a:t>
                    </a:r>
                    <a:r>
                      <a:rPr lang="en-US"/>
                      <a:t>,3%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E161-4506-BF90-2D9168AA2052}"/>
                </c:ext>
              </c:extLst>
            </c:dLbl>
            <c:dLbl>
              <c:idx val="4"/>
              <c:layout>
                <c:manualLayout>
                  <c:x val="3.4139101246493855E-3"/>
                  <c:y val="0.15889210009406257"/>
                </c:manualLayout>
              </c:layout>
              <c:tx>
                <c:rich>
                  <a:bodyPr/>
                  <a:lstStyle/>
                  <a:p>
                    <a:r>
                      <a:rPr lang="en-US" sz="1400" b="1">
                        <a:latin typeface="Noto Sans"/>
                        <a:cs typeface="Arial" pitchFamily="34" charset="0"/>
                      </a:rPr>
                      <a:t>6</a:t>
                    </a:r>
                    <a:r>
                      <a:rPr lang="en-US"/>
                      <a:t>0,0%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E161-4506-BF90-2D9168AA2052}"/>
                </c:ext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Noto Sans"/>
                    <a:cs typeface="Arial" pitchFamily="34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Лист1!$A$19:$A$23</c:f>
              <c:strCache>
                <c:ptCount val="5"/>
                <c:pt idx="0">
                  <c:v>Несформированность ОЗ</c:v>
                </c:pt>
                <c:pt idx="1">
                  <c:v>Неосознанность ОЗ</c:v>
                </c:pt>
                <c:pt idx="2">
                  <c:v>Неадекватность ОЗ</c:v>
                </c:pt>
                <c:pt idx="3">
                  <c:v>Несогласованность ОЗ</c:v>
                </c:pt>
                <c:pt idx="4">
                  <c:v>Неучастие родителей в обр.процессе </c:v>
                </c:pt>
              </c:strCache>
            </c:strRef>
          </c:cat>
          <c:val>
            <c:numRef>
              <c:f>Лист1!$C$19:$C$23</c:f>
              <c:numCache>
                <c:formatCode>0.0</c:formatCode>
                <c:ptCount val="5"/>
                <c:pt idx="0">
                  <c:v>6.666666666666667</c:v>
                </c:pt>
                <c:pt idx="1">
                  <c:v>6.666666666666667</c:v>
                </c:pt>
                <c:pt idx="2">
                  <c:v>23.333333333333023</c:v>
                </c:pt>
                <c:pt idx="3">
                  <c:v>3.3333333333333335</c:v>
                </c:pt>
                <c:pt idx="4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E161-4506-BF90-2D9168AA2052}"/>
            </c:ext>
          </c:extLst>
        </c:ser>
        <c:dLbls>
          <c:showVal val="1"/>
        </c:dLbls>
        <c:shape val="box"/>
        <c:axId val="34789632"/>
        <c:axId val="34791424"/>
        <c:axId val="0"/>
      </c:bar3DChart>
      <c:catAx>
        <c:axId val="34789632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 rot="-5400000" vert="horz"/>
          <a:lstStyle/>
          <a:p>
            <a:pPr>
              <a:defRPr sz="1400">
                <a:latin typeface="Noto Sans"/>
                <a:cs typeface="Arial" pitchFamily="34" charset="0"/>
              </a:defRPr>
            </a:pPr>
            <a:endParaRPr lang="ru-RU"/>
          </a:p>
        </c:txPr>
        <c:crossAx val="34791424"/>
        <c:crosses val="autoZero"/>
        <c:auto val="1"/>
        <c:lblAlgn val="ctr"/>
        <c:lblOffset val="100"/>
      </c:catAx>
      <c:valAx>
        <c:axId val="34791424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3478963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2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 algn="ctr" rtl="0">
              <a:defRPr sz="1600"/>
            </a:pPr>
            <a:r>
              <a:rPr lang="ru-RU" sz="1600"/>
              <a:t>Педагогические дефициты</a:t>
            </a:r>
          </a:p>
          <a:p>
            <a:pPr algn="ctr" rtl="0">
              <a:defRPr sz="1600"/>
            </a:pPr>
            <a:r>
              <a:rPr lang="ru-RU" sz="1600"/>
              <a:t>(в долях от максимально возможного количества</a:t>
            </a:r>
            <a:r>
              <a:rPr lang="en-US" sz="1600"/>
              <a:t> </a:t>
            </a:r>
            <a:r>
              <a:rPr lang="ru-RU" sz="1600"/>
              <a:t>в каждом элементе</a:t>
            </a:r>
            <a:r>
              <a:rPr lang="en-US" sz="1600"/>
              <a:t> </a:t>
            </a:r>
            <a:r>
              <a:rPr lang="ru-RU" sz="1600"/>
              <a:t>, определенного при диагностике)</a:t>
            </a:r>
          </a:p>
        </c:rich>
      </c:tx>
    </c:title>
    <c:view3D>
      <c:rAngAx val="1"/>
    </c:view3D>
    <c:plotArea>
      <c:layout>
        <c:manualLayout>
          <c:layoutTarget val="inner"/>
          <c:xMode val="edge"/>
          <c:yMode val="edge"/>
          <c:x val="1.4486144215631803E-2"/>
          <c:y val="0.10062089058500077"/>
          <c:w val="0.97102771156873946"/>
          <c:h val="0.41646922535456038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6B6CA5"/>
            </a:solidFill>
          </c:spPr>
          <c:dPt>
            <c:idx val="0"/>
            <c:spPr>
              <a:solidFill>
                <a:srgbClr val="868C18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898C-4769-8892-AB8B8903880F}"/>
              </c:ext>
            </c:extLst>
          </c:dPt>
          <c:dPt>
            <c:idx val="1"/>
            <c:spPr>
              <a:solidFill>
                <a:srgbClr val="C2C92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98C-4769-8892-AB8B8903880F}"/>
              </c:ext>
            </c:extLst>
          </c:dPt>
          <c:dPt>
            <c:idx val="2"/>
            <c:spPr>
              <a:solidFill>
                <a:srgbClr val="FFC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898C-4769-8892-AB8B8903880F}"/>
              </c:ext>
            </c:extLst>
          </c:dPt>
          <c:dPt>
            <c:idx val="3"/>
            <c:spPr>
              <a:solidFill>
                <a:srgbClr val="007A7D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98C-4769-8892-AB8B8903880F}"/>
              </c:ext>
            </c:extLst>
          </c:dPt>
          <c:dPt>
            <c:idx val="4"/>
            <c:spPr>
              <a:solidFill>
                <a:srgbClr val="42AFB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898C-4769-8892-AB8B8903880F}"/>
              </c:ext>
            </c:extLst>
          </c:dPt>
          <c:dPt>
            <c:idx val="5"/>
            <c:spPr>
              <a:solidFill>
                <a:srgbClr val="868C18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98C-4769-8892-AB8B8903880F}"/>
              </c:ext>
            </c:extLst>
          </c:dPt>
          <c:dLbls>
            <c:dLbl>
              <c:idx val="0"/>
              <c:layout>
                <c:manualLayout>
                  <c:x val="3.8341150500186012E-3"/>
                  <c:y val="6.0717297349475903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dirty="0">
                        <a:latin typeface="Arial" pitchFamily="34" charset="0"/>
                        <a:cs typeface="Arial" pitchFamily="34" charset="0"/>
                      </a:rPr>
                      <a:t>6</a:t>
                    </a:r>
                    <a:r>
                      <a:rPr lang="en-US" dirty="0"/>
                      <a:t>,8%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898C-4769-8892-AB8B8903880F}"/>
                </c:ext>
              </c:extLst>
            </c:dLbl>
            <c:dLbl>
              <c:idx val="1"/>
              <c:layout>
                <c:manualLayout>
                  <c:x val="-1.9170575250092969E-3"/>
                  <c:y val="0.10697809533002695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dirty="0">
                        <a:latin typeface="Arial" pitchFamily="34" charset="0"/>
                        <a:cs typeface="Arial" pitchFamily="34" charset="0"/>
                      </a:rPr>
                      <a:t>2</a:t>
                    </a:r>
                    <a:r>
                      <a:rPr lang="en-US" dirty="0"/>
                      <a:t>0,3%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898C-4769-8892-AB8B8903880F}"/>
                </c:ext>
              </c:extLst>
            </c:dLbl>
            <c:dLbl>
              <c:idx val="2"/>
              <c:layout>
                <c:manualLayout>
                  <c:x val="5.7511725750278974E-3"/>
                  <c:y val="0.13299979419408794"/>
                </c:manualLayout>
              </c:layout>
              <c:tx>
                <c:rich>
                  <a:bodyPr/>
                  <a:lstStyle/>
                  <a:p>
                    <a:r>
                      <a:rPr lang="en-US" sz="1400" b="1">
                        <a:latin typeface="Arial" pitchFamily="34" charset="0"/>
                        <a:cs typeface="Arial" pitchFamily="34" charset="0"/>
                      </a:rPr>
                      <a:t>2</a:t>
                    </a:r>
                    <a:r>
                      <a:rPr lang="en-US"/>
                      <a:t>4,3%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898C-4769-8892-AB8B8903880F}"/>
                </c:ext>
              </c:extLst>
            </c:dLbl>
            <c:dLbl>
              <c:idx val="3"/>
              <c:layout>
                <c:manualLayout>
                  <c:x val="3.8341150500186012E-3"/>
                  <c:y val="0.13010849432030341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25,7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898C-4769-8892-AB8B8903880F}"/>
                </c:ext>
              </c:extLst>
            </c:dLbl>
            <c:dLbl>
              <c:idx val="4"/>
              <c:layout>
                <c:manualLayout>
                  <c:x val="1.9170575250093309E-3"/>
                  <c:y val="8.095639646596784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16,2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898C-4769-8892-AB8B8903880F}"/>
                </c:ext>
              </c:extLst>
            </c:dLbl>
            <c:dLbl>
              <c:idx val="5"/>
              <c:layout>
                <c:manualLayout>
                  <c:x val="3.8341150500186012E-3"/>
                  <c:y val="6.0717297349475903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6,8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898C-4769-8892-AB8B8903880F}"/>
                </c:ext>
              </c:extLst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Лист1!$A$78:$A$83</c:f>
              <c:strCache>
                <c:ptCount val="6"/>
                <c:pt idx="0">
                  <c:v>Целостность планирования учебной деятельности в соответствии с целевыми установками ООП ОО и рабочей программы по предмету</c:v>
                </c:pt>
                <c:pt idx="1">
                  <c:v>Целостность планирования учебной деятельности на учебном занятии</c:v>
                </c:pt>
                <c:pt idx="2">
                  <c:v>Согласованность процесса обучения и идивидуально-психологических особенностей обучающегося</c:v>
                </c:pt>
                <c:pt idx="3">
                  <c:v>Обоснованность применяемых программных, методических, дидактических средств обучения</c:v>
                </c:pt>
                <c:pt idx="4">
                  <c:v>Ориентированность контрольно-оценочной и диагностической деятельности учителя на формирование образовательных результатов</c:v>
                </c:pt>
                <c:pt idx="5">
                  <c:v>Способность  учителя устанавливать субъект-субъектные отношения в профессиональной деятельности</c:v>
                </c:pt>
              </c:strCache>
            </c:strRef>
          </c:cat>
          <c:val>
            <c:numRef>
              <c:f>Лист1!$B$78:$B$83</c:f>
              <c:numCache>
                <c:formatCode>0.0</c:formatCode>
                <c:ptCount val="6"/>
                <c:pt idx="0">
                  <c:v>6.7567567567567455</c:v>
                </c:pt>
                <c:pt idx="1">
                  <c:v>20.270270270270089</c:v>
                </c:pt>
                <c:pt idx="2">
                  <c:v>24.324324324324326</c:v>
                </c:pt>
                <c:pt idx="3">
                  <c:v>25.675675675675699</c:v>
                </c:pt>
                <c:pt idx="4">
                  <c:v>16.216216216216218</c:v>
                </c:pt>
                <c:pt idx="5">
                  <c:v>6.7567567567567455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98C-4769-8892-AB8B8903880F}"/>
            </c:ext>
          </c:extLst>
        </c:ser>
        <c:dLbls>
          <c:showVal val="1"/>
        </c:dLbls>
        <c:shape val="box"/>
        <c:axId val="34843264"/>
        <c:axId val="34873728"/>
        <c:axId val="0"/>
      </c:bar3DChart>
      <c:catAx>
        <c:axId val="34843264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 rot="-5400000" vert="horz"/>
          <a:lstStyle/>
          <a:p>
            <a:pPr>
              <a:defRPr sz="1400"/>
            </a:pPr>
            <a:endParaRPr lang="ru-RU"/>
          </a:p>
        </c:txPr>
        <c:crossAx val="34873728"/>
        <c:crosses val="autoZero"/>
        <c:auto val="1"/>
        <c:lblAlgn val="ctr"/>
        <c:lblOffset val="100"/>
      </c:catAx>
      <c:valAx>
        <c:axId val="34873728"/>
        <c:scaling>
          <c:orientation val="minMax"/>
        </c:scaling>
        <c:delete val="1"/>
        <c:axPos val="l"/>
        <c:numFmt formatCode="0.0" sourceLinked="1"/>
        <c:tickLblPos val="none"/>
        <c:crossAx val="34843264"/>
        <c:crosses val="autoZero"/>
        <c:crossBetween val="between"/>
      </c:valAx>
    </c:plotArea>
    <c:plotVisOnly val="1"/>
    <c:dispBlanksAs val="gap"/>
  </c:chart>
  <c:txPr>
    <a:bodyPr/>
    <a:lstStyle/>
    <a:p>
      <a:pPr>
        <a:defRPr>
          <a:latin typeface="Noto Sans"/>
        </a:defRPr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600"/>
            </a:pPr>
            <a:r>
              <a:rPr lang="ru-RU" sz="1600"/>
              <a:t>Категории дефицитов педагогов</a:t>
            </a:r>
          </a:p>
        </c:rich>
      </c:tx>
      <c:layout>
        <c:manualLayout>
          <c:xMode val="edge"/>
          <c:yMode val="edge"/>
          <c:x val="0.27762531173400212"/>
          <c:y val="2.3916931573362835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22274680443967121"/>
          <c:w val="1"/>
          <c:h val="0.77725328919872272"/>
        </c:manualLayout>
      </c:layout>
      <c:pie3DChart>
        <c:varyColors val="1"/>
        <c:ser>
          <c:idx val="0"/>
          <c:order val="0"/>
          <c:spPr>
            <a:solidFill>
              <a:srgbClr val="007A7D"/>
            </a:solidFill>
          </c:spPr>
          <c:explosion val="20"/>
          <c:dPt>
            <c:idx val="0"/>
            <c:spPr>
              <a:solidFill>
                <a:srgbClr val="C2C92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503A-4F35-B7B8-A143A5D8C1A3}"/>
              </c:ext>
            </c:extLst>
          </c:dPt>
          <c:dLbls>
            <c:dLbl>
              <c:idx val="0"/>
              <c:layout>
                <c:manualLayout>
                  <c:x val="-0.17056208799447523"/>
                  <c:y val="3.3235118772181896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>
                        <a:latin typeface="Arial" pitchFamily="34" charset="0"/>
                        <a:cs typeface="Arial" pitchFamily="34" charset="0"/>
                      </a:rPr>
                      <a:t>3</a:t>
                    </a:r>
                    <a:r>
                      <a:rPr lang="en-US"/>
                      <a:t>8%</a:t>
                    </a:r>
                  </a:p>
                </c:rich>
              </c:tx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503A-4F35-B7B8-A143A5D8C1A3}"/>
                </c:ext>
              </c:extLst>
            </c:dLbl>
            <c:dLbl>
              <c:idx val="1"/>
              <c:layout>
                <c:manualLayout>
                  <c:x val="0.24212035247056071"/>
                  <c:y val="-0.10933642755833244"/>
                </c:manualLayout>
              </c:layout>
              <c:tx>
                <c:rich>
                  <a:bodyPr/>
                  <a:lstStyle/>
                  <a:p>
                    <a:r>
                      <a:rPr lang="en-US" sz="1400" b="1">
                        <a:latin typeface="Arial" pitchFamily="34" charset="0"/>
                        <a:cs typeface="Arial" pitchFamily="34" charset="0"/>
                      </a:rPr>
                      <a:t>6</a:t>
                    </a:r>
                    <a:r>
                      <a:rPr lang="en-US"/>
                      <a:t>2%</a:t>
                    </a:r>
                  </a:p>
                </c:rich>
              </c:tx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503A-4F35-B7B8-A143A5D8C1A3}"/>
                </c:ext>
              </c:extLst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Percent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Лист1!$A$25:$A$26</c:f>
              <c:strCache>
                <c:ptCount val="2"/>
                <c:pt idx="0">
                  <c:v>Индивидуальные дефициты </c:v>
                </c:pt>
                <c:pt idx="1">
                  <c:v>Групповые дефициты</c:v>
                </c:pt>
              </c:strCache>
            </c:strRef>
          </c:cat>
          <c:val>
            <c:numRef>
              <c:f>Лист1!$B$25:$B$26</c:f>
              <c:numCache>
                <c:formatCode>0.0</c:formatCode>
                <c:ptCount val="2"/>
                <c:pt idx="0">
                  <c:v>38.235294117647044</c:v>
                </c:pt>
                <c:pt idx="1">
                  <c:v>61.764705882352963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03A-4F35-B7B8-A143A5D8C1A3}"/>
            </c:ext>
          </c:extLst>
        </c:ser>
        <c:dLbls>
          <c:showPercent val="1"/>
        </c:dLbls>
      </c:pie3DChart>
    </c:plotArea>
    <c:legend>
      <c:legendPos val="t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zero"/>
  </c:chart>
  <c:txPr>
    <a:bodyPr/>
    <a:lstStyle/>
    <a:p>
      <a:pPr>
        <a:defRPr sz="1200">
          <a:latin typeface="Noto Sans"/>
        </a:defRPr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600">
                <a:latin typeface="Noto Sans"/>
              </a:defRPr>
            </a:pPr>
            <a:endParaRPr lang="ru-RU" sz="1600" dirty="0" smtClean="0">
              <a:latin typeface="Noto Sans"/>
            </a:endParaRPr>
          </a:p>
          <a:p>
            <a:pPr>
              <a:defRPr sz="1600">
                <a:latin typeface="Noto Sans"/>
              </a:defRPr>
            </a:pPr>
            <a:r>
              <a:rPr lang="ru-RU" sz="1600" dirty="0" smtClean="0">
                <a:latin typeface="Noto Sans"/>
              </a:rPr>
              <a:t>Организационно-управленческие дефициты </a:t>
            </a:r>
            <a:endParaRPr lang="ru-RU" sz="1600" dirty="0">
              <a:latin typeface="Noto Sans"/>
            </a:endParaRPr>
          </a:p>
          <a:p>
            <a:pPr>
              <a:defRPr sz="1600">
                <a:latin typeface="Noto Sans"/>
              </a:defRPr>
            </a:pPr>
            <a:r>
              <a:rPr lang="ru-RU" sz="1600" dirty="0">
                <a:latin typeface="Noto Sans"/>
              </a:rPr>
              <a:t>(в долях от максимально возможного количества</a:t>
            </a:r>
            <a:r>
              <a:rPr lang="en-US" sz="1600" dirty="0">
                <a:latin typeface="Noto Sans"/>
              </a:rPr>
              <a:t> </a:t>
            </a:r>
            <a:endParaRPr lang="ru-RU" sz="1600" dirty="0" smtClean="0">
              <a:latin typeface="Noto Sans"/>
            </a:endParaRPr>
          </a:p>
          <a:p>
            <a:pPr>
              <a:defRPr sz="1600">
                <a:latin typeface="Noto Sans"/>
              </a:defRPr>
            </a:pPr>
            <a:r>
              <a:rPr lang="ru-RU" sz="1600" dirty="0" smtClean="0">
                <a:latin typeface="Noto Sans"/>
              </a:rPr>
              <a:t>в </a:t>
            </a:r>
            <a:r>
              <a:rPr lang="ru-RU" sz="1600" dirty="0">
                <a:latin typeface="Noto Sans"/>
              </a:rPr>
              <a:t>каждом направлении</a:t>
            </a:r>
            <a:r>
              <a:rPr lang="en-US" sz="1600" dirty="0">
                <a:latin typeface="Noto Sans"/>
              </a:rPr>
              <a:t> </a:t>
            </a:r>
            <a:r>
              <a:rPr lang="ru-RU" sz="1600" dirty="0" smtClean="0">
                <a:latin typeface="Noto Sans"/>
              </a:rPr>
              <a:t>,определенного </a:t>
            </a:r>
            <a:r>
              <a:rPr lang="ru-RU" sz="1600" dirty="0">
                <a:latin typeface="Noto Sans"/>
              </a:rPr>
              <a:t>при диагностике</a:t>
            </a:r>
            <a:r>
              <a:rPr lang="ru-RU" sz="1600" dirty="0" smtClean="0">
                <a:latin typeface="Noto Sans"/>
              </a:rPr>
              <a:t>)</a:t>
            </a:r>
          </a:p>
          <a:p>
            <a:pPr>
              <a:defRPr sz="1600">
                <a:latin typeface="Noto Sans"/>
              </a:defRPr>
            </a:pPr>
            <a:endParaRPr lang="ru-RU" sz="1600" dirty="0">
              <a:latin typeface="Noto Sans"/>
            </a:endParaRPr>
          </a:p>
        </c:rich>
      </c:tx>
      <c:layout>
        <c:manualLayout>
          <c:xMode val="edge"/>
          <c:yMode val="edge"/>
          <c:x val="0.22771294642475623"/>
          <c:y val="0"/>
        </c:manualLayout>
      </c:layout>
    </c:title>
    <c:view3D>
      <c:rAngAx val="1"/>
    </c:view3D>
    <c:floor>
      <c:spPr>
        <a:solidFill>
          <a:schemeClr val="bg1">
            <a:lumMod val="85000"/>
          </a:schemeClr>
        </a:solidFill>
      </c:spPr>
    </c:floor>
    <c:plotArea>
      <c:layout>
        <c:manualLayout>
          <c:layoutTarget val="inner"/>
          <c:xMode val="edge"/>
          <c:yMode val="edge"/>
          <c:x val="2.2880918984186E-2"/>
          <c:y val="0.13832626174033524"/>
          <c:w val="0.95423816203162859"/>
          <c:h val="0.39840730888732095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6667A2"/>
            </a:solidFill>
          </c:spPr>
          <c:dPt>
            <c:idx val="0"/>
            <c:spPr>
              <a:solidFill>
                <a:srgbClr val="FFC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D20A-46DC-B3E7-C0A53D3D2DA6}"/>
              </c:ext>
            </c:extLst>
          </c:dPt>
          <c:dPt>
            <c:idx val="1"/>
            <c:spPr>
              <a:solidFill>
                <a:srgbClr val="007A7D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20A-46DC-B3E7-C0A53D3D2DA6}"/>
              </c:ext>
            </c:extLst>
          </c:dPt>
          <c:dPt>
            <c:idx val="2"/>
            <c:spPr>
              <a:solidFill>
                <a:srgbClr val="75C7CD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D20A-46DC-B3E7-C0A53D3D2DA6}"/>
              </c:ext>
            </c:extLst>
          </c:dPt>
          <c:dPt>
            <c:idx val="3"/>
            <c:spPr>
              <a:solidFill>
                <a:srgbClr val="868C18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20A-46DC-B3E7-C0A53D3D2DA6}"/>
              </c:ext>
            </c:extLst>
          </c:dPt>
          <c:dPt>
            <c:idx val="4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D20A-46DC-B3E7-C0A53D3D2DA6}"/>
              </c:ext>
            </c:extLst>
          </c:dPt>
          <c:dPt>
            <c:idx val="5"/>
            <c:spPr>
              <a:solidFill>
                <a:schemeClr val="accent1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20A-46DC-B3E7-C0A53D3D2DA6}"/>
              </c:ext>
            </c:extLst>
          </c:dPt>
          <c:dLbls>
            <c:dLbl>
              <c:idx val="0"/>
              <c:layout>
                <c:manualLayout>
                  <c:x val="-1.5074298487252604E-3"/>
                  <c:y val="9.2706935696603598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>
                        <a:latin typeface="Noto Sans"/>
                        <a:cs typeface="Arial" pitchFamily="34" charset="0"/>
                      </a:rPr>
                      <a:t>2</a:t>
                    </a:r>
                    <a:r>
                      <a:rPr lang="en-US"/>
                      <a:t>5,0%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D20A-46DC-B3E7-C0A53D3D2DA6}"/>
                </c:ext>
              </c:extLst>
            </c:dLbl>
            <c:dLbl>
              <c:idx val="1"/>
              <c:layout>
                <c:manualLayout>
                  <c:x val="-3.0148596974505209E-3"/>
                  <c:y val="0.12210181774674608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dirty="0">
                        <a:latin typeface="Noto Sans"/>
                        <a:cs typeface="Arial" pitchFamily="34" charset="0"/>
                      </a:rPr>
                      <a:t>5</a:t>
                    </a:r>
                    <a:r>
                      <a:rPr lang="en-US" dirty="0"/>
                      <a:t>1,1%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20A-46DC-B3E7-C0A53D3D2DA6}"/>
                </c:ext>
              </c:extLst>
            </c:dLbl>
            <c:dLbl>
              <c:idx val="2"/>
              <c:layout>
                <c:manualLayout>
                  <c:x val="1.507429848725206E-3"/>
                  <c:y val="0.11984067297365959"/>
                </c:manualLayout>
              </c:layout>
              <c:tx>
                <c:rich>
                  <a:bodyPr/>
                  <a:lstStyle/>
                  <a:p>
                    <a:r>
                      <a:rPr lang="en-US" sz="1400" b="1">
                        <a:latin typeface="Noto Sans"/>
                        <a:cs typeface="Arial" pitchFamily="34" charset="0"/>
                      </a:rPr>
                      <a:t>4</a:t>
                    </a:r>
                    <a:r>
                      <a:rPr lang="en-US"/>
                      <a:t>3,8%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D20A-46DC-B3E7-C0A53D3D2DA6}"/>
                </c:ext>
              </c:extLst>
            </c:dLbl>
            <c:dLbl>
              <c:idx val="3"/>
              <c:layout>
                <c:manualLayout>
                  <c:x val="-3.0148596974505209E-3"/>
                  <c:y val="8.3662356604253502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>
                        <a:latin typeface="Noto Sans"/>
                        <a:cs typeface="Arial" pitchFamily="34" charset="0"/>
                      </a:rPr>
                      <a:t>3</a:t>
                    </a:r>
                    <a:r>
                      <a:rPr lang="en-US"/>
                      <a:t>0,6%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20A-46DC-B3E7-C0A53D3D2DA6}"/>
                </c:ext>
              </c:extLst>
            </c:dLbl>
            <c:dLbl>
              <c:idx val="4"/>
              <c:layout>
                <c:manualLayout>
                  <c:x val="0"/>
                  <c:y val="6.3312053646460933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>
                        <a:latin typeface="Noto Sans"/>
                        <a:cs typeface="Arial" pitchFamily="34" charset="0"/>
                      </a:rPr>
                      <a:t>2</a:t>
                    </a:r>
                    <a:r>
                      <a:rPr lang="en-US"/>
                      <a:t>2,2%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D20A-46DC-B3E7-C0A53D3D2DA6}"/>
                </c:ext>
              </c:extLst>
            </c:dLbl>
            <c:dLbl>
              <c:idx val="5"/>
              <c:layout>
                <c:manualLayout>
                  <c:x val="-1.5157385171828011E-4"/>
                  <c:y val="7.6878922284988271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>
                        <a:latin typeface="Noto Sans"/>
                        <a:cs typeface="Arial" pitchFamily="34" charset="0"/>
                      </a:rPr>
                      <a:t>2</a:t>
                    </a:r>
                    <a:r>
                      <a:rPr lang="en-US"/>
                      <a:t>7,1%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D20A-46DC-B3E7-C0A53D3D2DA6}"/>
                </c:ext>
              </c:extLst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latin typeface="Noto Sans"/>
                    <a:cs typeface="Arial" pitchFamily="34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Лист1!$A$44:$A$49</c:f>
              <c:strCache>
                <c:ptCount val="6"/>
                <c:pt idx="0">
                  <c:v> Информационно-аналитическое обеспечение работы школы  и принятия управленческих решений;</c:v>
                </c:pt>
                <c:pt idx="1">
                  <c:v> Организация образовательной деятельности, ориентированной на получение требуемых образовательных результатов;</c:v>
                </c:pt>
                <c:pt idx="2">
                  <c:v> Развитие кадров</c:v>
                </c:pt>
                <c:pt idx="3">
                  <c:v>Контроль и мониторинг образовательных результатов в школе;</c:v>
                </c:pt>
                <c:pt idx="4">
                  <c:v>Материально-техническое обеспечение образовательной деятельности; </c:v>
                </c:pt>
                <c:pt idx="5">
                  <c:v>Анализ и использование возможностей социокультурной  среды ОО</c:v>
                </c:pt>
              </c:strCache>
            </c:strRef>
          </c:cat>
          <c:val>
            <c:numRef>
              <c:f>Лист1!$B$44:$B$49</c:f>
              <c:numCache>
                <c:formatCode>0.0</c:formatCode>
                <c:ptCount val="6"/>
                <c:pt idx="0">
                  <c:v>25</c:v>
                </c:pt>
                <c:pt idx="1">
                  <c:v>51.149425287356294</c:v>
                </c:pt>
                <c:pt idx="2">
                  <c:v>43.75</c:v>
                </c:pt>
                <c:pt idx="3">
                  <c:v>30.555555555555554</c:v>
                </c:pt>
                <c:pt idx="4">
                  <c:v>22.22222222222187</c:v>
                </c:pt>
                <c:pt idx="5">
                  <c:v>27.08333333333287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D20A-46DC-B3E7-C0A53D3D2DA6}"/>
            </c:ext>
          </c:extLst>
        </c:ser>
        <c:dLbls>
          <c:showVal val="1"/>
        </c:dLbls>
        <c:shape val="box"/>
        <c:axId val="34994816"/>
        <c:axId val="35066240"/>
        <c:axId val="0"/>
      </c:bar3DChart>
      <c:catAx>
        <c:axId val="34994816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 rot="-5400000" vert="horz"/>
          <a:lstStyle/>
          <a:p>
            <a:pPr>
              <a:defRPr sz="1400">
                <a:latin typeface="Noto Sans"/>
                <a:cs typeface="Arial" pitchFamily="34" charset="0"/>
              </a:defRPr>
            </a:pPr>
            <a:endParaRPr lang="ru-RU"/>
          </a:p>
        </c:txPr>
        <c:crossAx val="35066240"/>
        <c:crosses val="autoZero"/>
        <c:auto val="1"/>
        <c:lblAlgn val="ctr"/>
        <c:lblOffset val="100"/>
      </c:catAx>
      <c:valAx>
        <c:axId val="35066240"/>
        <c:scaling>
          <c:orientation val="minMax"/>
        </c:scaling>
        <c:delete val="1"/>
        <c:axPos val="l"/>
        <c:numFmt formatCode="0.0" sourceLinked="1"/>
        <c:majorTickMark val="none"/>
        <c:tickLblPos val="none"/>
        <c:crossAx val="3499481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100"/>
      </a:pPr>
      <a:endParaRPr lang="ru-RU"/>
    </a:p>
  </c:txPr>
  <c:externalData r:id="rId1"/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2-02T23:02:28.859" idx="1">
    <p:pos x="5520" y="1728"/>
    <p:text/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2-02T23:02:28.859" idx="2">
    <p:pos x="5520" y="1728"/>
    <p:text/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44C6542-E916-4C8A-82B6-C4925AA1A2A1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991FC9F-AB5B-4DB6-B144-4C7C503DAE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101B40A-6E32-443A-ADD4-2CD355F43063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106D6D1-144E-435D-B103-CCFC8807B7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Проблема качества образования в общеобразовательных школах впервые была поднята в </a:t>
            </a:r>
            <a:r>
              <a:rPr lang="ru-RU" b="1" smtClean="0"/>
              <a:t>Федеральной целевой программе развития образования на 2016 - 2020 годы</a:t>
            </a:r>
            <a:r>
              <a:rPr lang="ru-RU" smtClean="0"/>
              <a:t> (мероприятия 2.2. «Повышение качества образования в школах с низкими результатами обучения и в школах, функционирующих в неблагоприятных социальных условиях, путем реализации региональных проектов и распространение их результатов»). Сегодня эту тему поднимают , в основном, в рамках национального проекта «Современная школа».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Согласно федеральным рекомендациям по организации поддержки школ с низкими результатами эта работа базируется на использовании ресурса в виде школ-доноров. В полном объеме такая модель в нашем проекте состоялась только в Уренском муниципальном районе. Там школа №1 является действительно ресурсом для школ с низкими результатами, поддержка этих школ основана на двусторонних договорах между школами, в рамках этих договоров психолог школы № 1 оказывает тренинговую и консультативную помощь как педагогам, так детям сельских школ, в которых, к сожалению, по штатному расписанию нет должности психолога. Эти школы проводят совместные семинары, педагоги первой школы разрабатывали диагностические работы для организации мониторинга ликвидации предметных дефицитов обучающихся школ с низкими образовательными результатами.</a:t>
            </a:r>
          </a:p>
          <a:p>
            <a:pPr eaLnBrk="1" hangingPunct="1"/>
            <a:r>
              <a:rPr lang="ru-RU" smtClean="0"/>
              <a:t>На наш взгляд во многом успешность этой модели обусловлена большой заинтересованностью в результатах проекта управления образования в лице начальника Ирина Ивановны Спириной и ее зама Александра Аркадьевича Смирнова.</a:t>
            </a:r>
          </a:p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FFF7F0F-5808-4CD0-BB36-4866D73A1155}" type="slidenum">
              <a:rPr lang="ru-RU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МБОУ "Карпунихинская СОШ"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"Горевская СОШ"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"Уренская  СОШ № 1"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Афонинская СШ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СОШ с. Ближнее Борисово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Лицей № 7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средняя общеобразовательная школа № 76</a:t>
            </a:r>
          </a:p>
          <a:p>
            <a:pPr>
              <a:spcBef>
                <a:spcPct val="0"/>
              </a:spcBef>
            </a:pPr>
            <a:r>
              <a:rPr lang="ru-RU" smtClean="0"/>
              <a:t>МАОУ Лицей № 82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"Школа № 144"</a:t>
            </a:r>
          </a:p>
          <a:p>
            <a:pPr>
              <a:spcBef>
                <a:spcPct val="0"/>
              </a:spcBef>
            </a:pPr>
            <a:r>
              <a:rPr lang="ru-RU" smtClean="0"/>
              <a:t> </a:t>
            </a:r>
          </a:p>
          <a:p>
            <a:pPr>
              <a:spcBef>
                <a:spcPct val="0"/>
              </a:spcBef>
            </a:pPr>
            <a:r>
              <a:rPr lang="ru-RU" smtClean="0"/>
              <a:t>МАОУ Лицей №36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9506A5F-860F-47A3-A19B-86DBCE31CFE6}" type="slidenum">
              <a:rPr lang="ru-RU" sz="1200">
                <a:latin typeface="Calibri" pitchFamily="34" charset="0"/>
              </a:rPr>
              <a:pPr algn="r"/>
              <a:t>14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МБОУ "Карпунихинская СОШ"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"Горевская СОШ"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"Уренская  СОШ № 1"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Афонинская СШ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СОШ с. Ближнее Борисово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Лицей № 7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средняя общеобразовательная школа № 76</a:t>
            </a:r>
          </a:p>
          <a:p>
            <a:pPr>
              <a:spcBef>
                <a:spcPct val="0"/>
              </a:spcBef>
            </a:pPr>
            <a:r>
              <a:rPr lang="ru-RU" smtClean="0"/>
              <a:t>МАОУ Лицей № 82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"Школа № 144"</a:t>
            </a:r>
          </a:p>
          <a:p>
            <a:pPr>
              <a:spcBef>
                <a:spcPct val="0"/>
              </a:spcBef>
            </a:pPr>
            <a:r>
              <a:rPr lang="ru-RU" smtClean="0"/>
              <a:t> </a:t>
            </a:r>
          </a:p>
          <a:p>
            <a:pPr>
              <a:spcBef>
                <a:spcPct val="0"/>
              </a:spcBef>
            </a:pPr>
            <a:r>
              <a:rPr lang="ru-RU" smtClean="0"/>
              <a:t>МАОУ Лицей №36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A909B32-7369-42E5-9F91-640AE0EABDB8}" type="slidenum">
              <a:rPr lang="ru-RU" sz="1200">
                <a:latin typeface="Calibri" pitchFamily="34" charset="0"/>
              </a:rPr>
              <a:pPr algn="r"/>
              <a:t>15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МБОУ "Карпунихинская СОШ"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"Горевская СОШ"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"Уренская  СОШ № 1"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Афонинская СШ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СОШ с. Ближнее Борисово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Лицей № 7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средняя общеобразовательная школа № 76</a:t>
            </a:r>
          </a:p>
          <a:p>
            <a:pPr>
              <a:spcBef>
                <a:spcPct val="0"/>
              </a:spcBef>
            </a:pPr>
            <a:r>
              <a:rPr lang="ru-RU" smtClean="0"/>
              <a:t>МАОУ Лицей № 82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"Школа № 144"</a:t>
            </a:r>
          </a:p>
          <a:p>
            <a:pPr>
              <a:spcBef>
                <a:spcPct val="0"/>
              </a:spcBef>
            </a:pPr>
            <a:r>
              <a:rPr lang="ru-RU" smtClean="0"/>
              <a:t> </a:t>
            </a:r>
          </a:p>
          <a:p>
            <a:pPr>
              <a:spcBef>
                <a:spcPct val="0"/>
              </a:spcBef>
            </a:pPr>
            <a:r>
              <a:rPr lang="ru-RU" smtClean="0"/>
              <a:t>МАОУ Лицей №36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56A3960-4A30-4FA8-9D98-4BA8DA67D036}" type="slidenum">
              <a:rPr lang="ru-RU" sz="1200">
                <a:latin typeface="Calibri" pitchFamily="34" charset="0"/>
              </a:rPr>
              <a:pPr algn="r"/>
              <a:t>16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МБОУ "Карпунихинская СОШ"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"Горевская СОШ"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"Уренская  СОШ № 1"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Афонинская СШ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СОШ с. Ближнее Борисово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Лицей № 7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средняя общеобразовательная школа № 76</a:t>
            </a:r>
          </a:p>
          <a:p>
            <a:pPr>
              <a:spcBef>
                <a:spcPct val="0"/>
              </a:spcBef>
            </a:pPr>
            <a:r>
              <a:rPr lang="ru-RU" smtClean="0"/>
              <a:t>МАОУ Лицей № 82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"Школа № 144"</a:t>
            </a:r>
          </a:p>
          <a:p>
            <a:pPr>
              <a:spcBef>
                <a:spcPct val="0"/>
              </a:spcBef>
            </a:pPr>
            <a:r>
              <a:rPr lang="ru-RU" smtClean="0"/>
              <a:t> </a:t>
            </a:r>
          </a:p>
          <a:p>
            <a:pPr>
              <a:spcBef>
                <a:spcPct val="0"/>
              </a:spcBef>
            </a:pPr>
            <a:r>
              <a:rPr lang="ru-RU" smtClean="0"/>
              <a:t>МАОУ Лицей №36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6083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F1A094C-8C8B-4F96-97BF-6C16C367E4DC}" type="slidenum">
              <a:rPr lang="ru-RU" sz="1200">
                <a:latin typeface="Calibri" pitchFamily="34" charset="0"/>
              </a:rPr>
              <a:pPr algn="r"/>
              <a:t>17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МБОУ "Карпунихинская СОШ"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"Горевская СОШ"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"Уренская  СОШ № 1"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Афонинская СШ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СОШ с. Ближнее Борисово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Лицей № 7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средняя общеобразовательная школа № 76</a:t>
            </a:r>
          </a:p>
          <a:p>
            <a:pPr>
              <a:spcBef>
                <a:spcPct val="0"/>
              </a:spcBef>
            </a:pPr>
            <a:r>
              <a:rPr lang="ru-RU" smtClean="0"/>
              <a:t>МАОУ Лицей № 82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"Школа № 144"</a:t>
            </a:r>
          </a:p>
          <a:p>
            <a:pPr>
              <a:spcBef>
                <a:spcPct val="0"/>
              </a:spcBef>
            </a:pPr>
            <a:r>
              <a:rPr lang="ru-RU" smtClean="0"/>
              <a:t> </a:t>
            </a:r>
          </a:p>
          <a:p>
            <a:pPr>
              <a:spcBef>
                <a:spcPct val="0"/>
              </a:spcBef>
            </a:pPr>
            <a:r>
              <a:rPr lang="ru-RU" smtClean="0"/>
              <a:t>МАОУ Лицей №36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813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F66F478-4AF6-42E0-9184-196EFD5F6697}" type="slidenum">
              <a:rPr lang="ru-RU" sz="1200">
                <a:latin typeface="Calibri" pitchFamily="34" charset="0"/>
              </a:rPr>
              <a:pPr algn="r"/>
              <a:t>18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МБОУ "Карпунихинская СОШ"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"Горевская СОШ"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"Уренская  СОШ № 1"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Афонинская СШ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СОШ с. Ближнее Борисово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Лицей № 7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средняя общеобразовательная школа № 76</a:t>
            </a:r>
          </a:p>
          <a:p>
            <a:pPr>
              <a:spcBef>
                <a:spcPct val="0"/>
              </a:spcBef>
            </a:pPr>
            <a:r>
              <a:rPr lang="ru-RU" smtClean="0"/>
              <a:t>МАОУ Лицей № 82</a:t>
            </a:r>
          </a:p>
          <a:p>
            <a:pPr>
              <a:spcBef>
                <a:spcPct val="0"/>
              </a:spcBef>
            </a:pPr>
            <a:r>
              <a:rPr lang="ru-RU" smtClean="0"/>
              <a:t>МБОУ "Школа № 144"</a:t>
            </a:r>
          </a:p>
          <a:p>
            <a:pPr>
              <a:spcBef>
                <a:spcPct val="0"/>
              </a:spcBef>
            </a:pPr>
            <a:r>
              <a:rPr lang="ru-RU" smtClean="0"/>
              <a:t> </a:t>
            </a:r>
          </a:p>
          <a:p>
            <a:pPr>
              <a:spcBef>
                <a:spcPct val="0"/>
              </a:spcBef>
            </a:pPr>
            <a:r>
              <a:rPr lang="ru-RU" smtClean="0"/>
              <a:t>МАОУ Лицей №36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017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FB48FCC-46F9-4E0E-8AA0-54DF7A8FA488}" type="slidenum">
              <a:rPr lang="ru-RU" sz="1200">
                <a:latin typeface="Calibri" pitchFamily="34" charset="0"/>
              </a:rPr>
              <a:pPr algn="r"/>
              <a:t>19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325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595D969-BB58-4D41-8BBE-D04B5A251C80}" type="slidenum">
              <a:rPr lang="ru-RU" sz="1200">
                <a:latin typeface="Calibri" pitchFamily="34" charset="0"/>
              </a:rPr>
              <a:pPr algn="r"/>
              <a:t>21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В октябре –декабре 2018 года были проведены  совместные с кафедрой теории и практики управления образованием курсы повышения квалификации, в рамках которых проектные команды школ проектировали дорожные карты изменений в своих ОО на основе результатов диагностики. Как видно из предыдущего анализа изменения во всех этих школах  имеют общие направления. В дорожных картах четко определены ожидаемые результаты и индикаторы их достижения. И начиная с января этого года идет реализация изменений согласно дорожным картам.</a:t>
            </a:r>
          </a:p>
          <a:p>
            <a:pPr eaLnBrk="1" hangingPunct="1"/>
            <a:r>
              <a:rPr lang="ru-RU" smtClean="0"/>
              <a:t>На основании дорожных карт в муниципалитетах разработаны программы поддержки этих школ.</a:t>
            </a:r>
          </a:p>
        </p:txBody>
      </p:sp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0B039F4-7057-437E-8063-865D43034EDD}" type="slidenum">
              <a:rPr lang="ru-RU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25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В других районах данную модель реализовать не удалось, и функции наставников там были передана либо районным методическим объединениям, либо успешным педагогам из других школ. К сожалению наши  надежды на статусные школы (а в нашем проекте оказались 3 лицея) не оправдались. Возможно при внедрении данного опыта в других муниципалитетах надо опираться на ресурсы школ, равных по статусу школам с низкими результатами, но демонстрирующих в тех же условиях более высокие результаты.</a:t>
            </a:r>
          </a:p>
        </p:txBody>
      </p:sp>
      <p:sp>
        <p:nvSpPr>
          <p:cNvPr id="3993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C6DE571E-F121-4D36-BCBC-231CB6EE651D}" type="slidenum">
              <a:rPr lang="ru-RU" sz="1200">
                <a:latin typeface="+mn-lt"/>
              </a:rPr>
              <a:pPr algn="r">
                <a:defRPr/>
              </a:pPr>
              <a:t>26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</a:pPr>
            <a:endParaRPr lang="ru-RU" sz="1000" smtClean="0"/>
          </a:p>
        </p:txBody>
      </p:sp>
      <p:sp>
        <p:nvSpPr>
          <p:cNvPr id="1741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0CBD4ED8-5F6C-43AC-A469-2F4D917ACBDD}" type="slidenum">
              <a:rPr lang="ru-RU" sz="1200">
                <a:latin typeface="+mn-lt"/>
              </a:rPr>
              <a:pPr algn="r">
                <a:defRPr/>
              </a:pPr>
              <a:t>2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257C92B-B704-4C3C-AE91-FE334BE5A25C}" type="slidenum">
              <a:rPr lang="ru-RU" altLang="ru-RU" sz="1200"/>
              <a:pPr algn="r"/>
              <a:t>29</a:t>
            </a:fld>
            <a:endParaRPr lang="ru-RU" altLang="ru-RU" sz="1200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9FBA0DA-7A3E-4B27-8A50-DC7DAEB23B32}" type="slidenum">
              <a:rPr lang="ru-RU" altLang="ru-RU" sz="1200"/>
              <a:pPr algn="r"/>
              <a:t>30</a:t>
            </a:fld>
            <a:endParaRPr lang="ru-RU" altLang="ru-RU" sz="1200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71683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793678F-07E0-4AE7-867E-5149A3E1D2B4}" type="slidenum">
              <a:rPr lang="ru-RU" sz="1200">
                <a:latin typeface="Calibri" pitchFamily="34" charset="0"/>
              </a:rPr>
              <a:pPr algn="r"/>
              <a:t>34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Прошло чуть более года реализации проекта. Сегодня рано говорить об окончательных результатах, их покажут результаты ЕГЭ в 20ом году, но, на наш взгляд, мы достигли неплохих промежуточных результатов. Внедрить полученный опыт в другие школы можно при условии з</a:t>
            </a:r>
            <a:r>
              <a:rPr lang="ru-RU" smtClean="0">
                <a:latin typeface="Noto Sans"/>
              </a:rPr>
              <a:t>аинтересованности со стороны органов разного уровня, осуществляющих управление в области образования, что определяет заинтересованность школы-донора в этом взаимодействии (при отсутствии таковой возникает необходимость в создании  регионального сетевого сообщества), заинтересованность педагогического сообщества определяет необходимость нашей работы в этом направлении (мы предполагаем в следующем году подготовить методические рекомендации по организации методической работы в школах с низкими образовательными результатами и по особенностям организации образовательной деятельности в этих школах (здесь обращаюсь к Г.А.Игнатьевой с выражением надежды на заинтересованную помощь со стороны Вашей кафедры). Я  думаю, что эти три условия обеспечат мотивацию администраций и педагогов школ с низкими образовательными результатами, ну и в конечном счете обеспечат рост качества образования не только в этих школах, но и в регионе в целом.</a:t>
            </a:r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D4354F8-931F-4D13-AD91-D19871D71C41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Поэтому видится необходимость продолжить реализацию проекта в следующем году. Очень бы хотелось, чтобы эта проблематика нашла отражение в новой программу развития образования Нижегородской области, что стало бы основой для нашего участия в федеральных проекта с этой тематикой.</a:t>
            </a:r>
          </a:p>
          <a:p>
            <a:pPr eaLnBrk="1" hangingPunct="1"/>
            <a:r>
              <a:rPr lang="ru-RU" smtClean="0"/>
              <a:t>Ну и мы готовы запустить еще один цикл этой деятельности, если получим одобрение Ученого совета. </a:t>
            </a:r>
          </a:p>
        </p:txBody>
      </p:sp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0FBEF3E-EFAF-4A00-9163-52D20F1616B8}" type="slidenum">
              <a:rPr lang="ru-RU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36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Актуальность данного направления развития региональной системы образования подтверждается данными федеральных социологических исследований - </a:t>
            </a:r>
            <a:r>
              <a:rPr lang="ru-RU" smtClean="0">
                <a:solidFill>
                  <a:schemeClr val="bg1"/>
                </a:solidFill>
              </a:rPr>
              <a:t>87% школьников с низкими баллами ЕГЭ концентрируются в 18% школ, в которых практически нет ни одного ученика с высокими баллами ЕГЭ.</a:t>
            </a:r>
            <a:endParaRPr lang="ru-RU" smtClean="0"/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И данными наших исследований: в Нижегородской области школ с большим количеством обучающихся (более 500 чел.), демонстрирующих высокие результаты, больше на 38 %, чем подобных школ с низкими результатами.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Школ с количеством обучающихся от 100 до 500 чел., демонстрирующих низкие результаты, больше на 34 %., чем подобных школ с высокими результатами.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По средним арифметическим баллам за основные предметы 13 ОО попали в топ-50 школ с низкими результатами 3 года подряд, 14 ОО – 2 года подряд.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В число неуспешных школ больше попадают сельские малокомплектные школы, которые, как правило, не имеют необходимого потенциала (в первую очередь управленческого и педагогического потенциала для обеспечения высоких образовательных результатов. При этом выделяется группа школ, находящихся в тех же самых социальных контекстах, как и школы с низкими результатами, обучающиеся которых демонстрируют устойчиво высокие образовательные результаты. Таким образом, в одних и тех же социальных контекстах существуют различные по результатам и по качеству образования школы, поэтому логично предположить, что причины данного противоречия не внешние по отношению к ОО, а находятся внутри самих школ. </a:t>
            </a:r>
          </a:p>
          <a:p>
            <a:pPr eaLnBrk="1" hangingPunct="1">
              <a:lnSpc>
                <a:spcPct val="90000"/>
              </a:lnSpc>
            </a:pPr>
            <a:endParaRPr lang="ru-RU" sz="1000" b="1" smtClean="0">
              <a:solidFill>
                <a:srgbClr val="B02225"/>
              </a:solidFill>
              <a:latin typeface="Noto San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b="1" smtClean="0">
              <a:solidFill>
                <a:schemeClr val="bg1"/>
              </a:solidFill>
            </a:endParaRPr>
          </a:p>
        </p:txBody>
      </p:sp>
      <p:sp>
        <p:nvSpPr>
          <p:cNvPr id="21507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FB902689-2A6A-4137-BDBF-8D1127C28496}" type="slidenum">
              <a:rPr lang="ru-RU" sz="1200">
                <a:latin typeface="+mn-lt"/>
              </a:rPr>
              <a:pPr algn="r">
                <a:defRPr/>
              </a:pPr>
              <a:t>4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В мае 2018 года в Нижегородской области был запущен проект </a:t>
            </a:r>
            <a:r>
              <a:rPr lang="ru-RU" sz="1000" b="1" smtClean="0">
                <a:solidFill>
                  <a:srgbClr val="B02225"/>
                </a:solidFill>
                <a:latin typeface="Noto Sans"/>
              </a:rPr>
              <a:t>по формированию в  2018- 2019 г.г. практикоориентированной модели повышения качества образования в школах, имеющих стабильно низкие образовательные результаты.</a:t>
            </a:r>
          </a:p>
          <a:p>
            <a:pPr eaLnBrk="1" hangingPunct="1"/>
            <a:r>
              <a:rPr lang="ru-RU" smtClean="0"/>
              <a:t>Для участия в проекте были отобраны школы по следующим критериям (они шире, чем критерии отбора в ТОП-50):</a:t>
            </a:r>
          </a:p>
          <a:p>
            <a:pPr eaLnBrk="1" hangingPunct="1"/>
            <a:r>
              <a:rPr lang="ru-RU" smtClean="0"/>
              <a:t>Средний балл ЕГЭ по базовым предметам (русский язык, математика) входит в 10 самых низких по региону с попаданием не менее трех раз за последние три года 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Средний балл ЕГЭ по предметам по выбору входит в 10 самых низких по региону с попаданием не менее двух раз за последние три года и/или ниже среднего по региону не менее 5 раз за последние три года</a:t>
            </a:r>
            <a:r>
              <a:rPr lang="ru-RU" smtClean="0"/>
              <a:t> </a:t>
            </a:r>
          </a:p>
          <a:p>
            <a:pPr eaLnBrk="1" hangingPunct="1"/>
            <a:r>
              <a:rPr lang="ru-RU" smtClean="0"/>
              <a:t>Отсутствие призеров муниципального этапа всероссийской олимпиады школьников 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Менее 23 % учителей имеют высшую квалификационную категорию</a:t>
            </a:r>
            <a:r>
              <a:rPr lang="ru-RU" smtClean="0"/>
              <a:t>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В мае 2018 года в Нижегородской области был запущен проект </a:t>
            </a:r>
            <a:r>
              <a:rPr lang="ru-RU" sz="1000" b="1" smtClean="0">
                <a:solidFill>
                  <a:srgbClr val="B02225"/>
                </a:solidFill>
                <a:latin typeface="Noto Sans"/>
              </a:rPr>
              <a:t>по формированию в  2018- 2019 г.г. практикоориентированной модели повышения качества образования в школах, имеющих стабильно низкие образовательные результаты.</a:t>
            </a:r>
          </a:p>
          <a:p>
            <a:pPr eaLnBrk="1" hangingPunct="1"/>
            <a:r>
              <a:rPr lang="ru-RU" smtClean="0"/>
              <a:t>Для участия в проекте были отобраны школы по следующим критериям (они шире, чем критерии отбора в ТОП-50):</a:t>
            </a:r>
          </a:p>
          <a:p>
            <a:pPr eaLnBrk="1" hangingPunct="1"/>
            <a:r>
              <a:rPr lang="ru-RU" smtClean="0"/>
              <a:t>Средний балл ЕГЭ по базовым предметам (русский язык, математика) входит в 10 самых низких по региону с попаданием не менее трех раз за последние три года 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Средний балл ЕГЭ по предметам по выбору входит в 10 самых низких по региону с попаданием не менее двух раз за последние три года и/или ниже среднего по региону не менее 5 раз за последние три года</a:t>
            </a:r>
            <a:r>
              <a:rPr lang="ru-RU" smtClean="0"/>
              <a:t> </a:t>
            </a:r>
          </a:p>
          <a:p>
            <a:pPr eaLnBrk="1" hangingPunct="1"/>
            <a:r>
              <a:rPr lang="ru-RU" smtClean="0"/>
              <a:t>Отсутствие призеров муниципального этапа всероссийской олимпиады школьников 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Менее 23 % учителей имеют высшую квалификационную категорию</a:t>
            </a:r>
            <a:r>
              <a:rPr lang="ru-RU" smtClean="0"/>
              <a:t>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b="1" smtClean="0">
              <a:solidFill>
                <a:schemeClr val="bg1"/>
              </a:solidFill>
            </a:endParaRPr>
          </a:p>
        </p:txBody>
      </p:sp>
      <p:sp>
        <p:nvSpPr>
          <p:cNvPr id="21507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CF1CAFBD-41F8-4BCB-AC56-174CAAE71FBF}" type="slidenum">
              <a:rPr lang="ru-RU" sz="1200">
                <a:latin typeface="+mn-lt"/>
              </a:rPr>
              <a:pPr algn="r">
                <a:defRPr/>
              </a:pPr>
              <a:t>7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388A3E3-50E2-45C1-96B0-C9F21821AD56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Каждый участник проекта выполняет четко определенные функции, обозначенные на данном слайде. Забегая вперед, сразу скажу, что одна из школ с низкими результатами всячески (хотя и  не открыто) саботирует участие в данном проекте (директора школы за полтора года мы видели только на установочном семинаре в июне прошлого года, а на защиту дорожной карты изменений  был выставлен не представитель администрации, а учитель истории). Определение статусных школ в качестве школ–доноров тоже себя не совсем оправдало, хотя формально основные требования проекта ими выполнены были: подготовлены и проведены по 1 стажировке для школ с низкими результатами, подготовлены тексты диагностических работ, проведена экспертиза диагностического портфеля..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/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/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5AA4A-69D5-406F-A443-7242D5642059}" type="datetimeFigureOut">
              <a:rPr lang="en-GB"/>
              <a:pPr>
                <a:defRPr/>
              </a:pPr>
              <a:t>09/12/2019</a:t>
            </a:fld>
            <a:endParaRPr lang="en-GB"/>
          </a:p>
        </p:txBody>
      </p:sp>
      <p:sp>
        <p:nvSpPr>
          <p:cNvPr id="5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1F350-FD52-4934-A28D-8BEB3D1CE0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/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9A962-B54A-4287-A588-F9BBD04B73E0}" type="datetimeFigureOut">
              <a:rPr lang="en-GB"/>
              <a:pPr>
                <a:defRPr/>
              </a:pPr>
              <a:t>09/12/2019</a:t>
            </a:fld>
            <a:endParaRPr lang="en-GB"/>
          </a:p>
        </p:txBody>
      </p:sp>
      <p:sp>
        <p:nvSpPr>
          <p:cNvPr id="5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B1BAB-6C95-42B4-9794-30CB8D693B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/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/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B47F6-2D80-48B5-BAB9-504F55C615BB}" type="datetimeFigureOut">
              <a:rPr lang="en-GB"/>
              <a:pPr>
                <a:defRPr/>
              </a:pPr>
              <a:t>09/12/2019</a:t>
            </a:fld>
            <a:endParaRPr lang="en-GB"/>
          </a:p>
        </p:txBody>
      </p:sp>
      <p:sp>
        <p:nvSpPr>
          <p:cNvPr id="5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672B3-BABA-42F2-B5E2-AA2C7284AE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/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39B18-366A-472A-B6A9-92F09DD8E152}" type="datetimeFigureOut">
              <a:rPr lang="en-GB"/>
              <a:pPr>
                <a:defRPr/>
              </a:pPr>
              <a:t>09/12/2019</a:t>
            </a:fld>
            <a:endParaRPr lang="en-GB"/>
          </a:p>
        </p:txBody>
      </p:sp>
      <p:sp>
        <p:nvSpPr>
          <p:cNvPr id="5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DD4EC-6DB0-4874-9519-403FD4E4F5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/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987D4-507E-4727-88CD-569BD111CF18}" type="datetimeFigureOut">
              <a:rPr lang="en-GB"/>
              <a:pPr>
                <a:defRPr/>
              </a:pPr>
              <a:t>09/12/2019</a:t>
            </a:fld>
            <a:endParaRPr lang="en-GB"/>
          </a:p>
        </p:txBody>
      </p:sp>
      <p:sp>
        <p:nvSpPr>
          <p:cNvPr id="5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8CF36-166F-4D34-88A5-28F300FA18B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/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/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BB8AA-9F6B-41DC-84DB-79056D99BDF4}" type="datetimeFigureOut">
              <a:rPr lang="en-GB"/>
              <a:pPr>
                <a:defRPr/>
              </a:pPr>
              <a:t>09/12/2019</a:t>
            </a:fld>
            <a:endParaRPr lang="en-GB"/>
          </a:p>
        </p:txBody>
      </p:sp>
      <p:sp>
        <p:nvSpPr>
          <p:cNvPr id="6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11755-CCAC-4E99-8112-F6F07DEA78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/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/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/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/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F35C5-29C3-455F-88F1-FBA047CA9D91}" type="datetimeFigureOut">
              <a:rPr lang="en-GB"/>
              <a:pPr>
                <a:defRPr/>
              </a:pPr>
              <a:t>09/12/2019</a:t>
            </a:fld>
            <a:endParaRPr lang="en-GB"/>
          </a:p>
        </p:txBody>
      </p:sp>
      <p:sp>
        <p:nvSpPr>
          <p:cNvPr id="8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27593-FD95-4AE5-BAA7-9D389A0B51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CAA64-4F5F-409C-BFC3-A502C411BD43}" type="datetimeFigureOut">
              <a:rPr lang="en-GB"/>
              <a:pPr>
                <a:defRPr/>
              </a:pPr>
              <a:t>09/12/2019</a:t>
            </a:fld>
            <a:endParaRPr lang="en-GB"/>
          </a:p>
        </p:txBody>
      </p:sp>
      <p:sp>
        <p:nvSpPr>
          <p:cNvPr id="4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A753A-CF13-4043-B907-9B7E81FF77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93B74-1702-40ED-A2B5-64470F0B8C7F}" type="datetimeFigureOut">
              <a:rPr lang="en-GB"/>
              <a:pPr>
                <a:defRPr/>
              </a:pPr>
              <a:t>09/12/2019</a:t>
            </a:fld>
            <a:endParaRPr lang="en-GB"/>
          </a:p>
        </p:txBody>
      </p:sp>
      <p:sp>
        <p:nvSpPr>
          <p:cNvPr id="3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13964-FAEF-40AC-8DB1-72E01278BD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/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/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FAAFE-F229-4E88-A735-CEF5AC96DA41}" type="datetimeFigureOut">
              <a:rPr lang="en-GB"/>
              <a:pPr>
                <a:defRPr/>
              </a:pPr>
              <a:t>09/12/2019</a:t>
            </a:fld>
            <a:endParaRPr lang="en-GB"/>
          </a:p>
        </p:txBody>
      </p:sp>
      <p:sp>
        <p:nvSpPr>
          <p:cNvPr id="6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3ED39-3371-4F63-808C-E8CE91F832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/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>
            <a:extLst/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27837-1E71-4271-AE84-4E71FE816F5C}" type="datetimeFigureOut">
              <a:rPr lang="en-GB"/>
              <a:pPr>
                <a:defRPr/>
              </a:pPr>
              <a:t>09/12/2019</a:t>
            </a:fld>
            <a:endParaRPr lang="en-GB"/>
          </a:p>
        </p:txBody>
      </p:sp>
      <p:sp>
        <p:nvSpPr>
          <p:cNvPr id="6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6BED7-CE63-4530-BC4B-EE2BFF7DD7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>
            <a:extLst/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68FD389-AC1A-4E7B-8248-0158DD484A9F}" type="datetimeFigureOut">
              <a:rPr lang="en-GB"/>
              <a:pPr>
                <a:defRPr/>
              </a:pPr>
              <a:t>09/12/2019</a:t>
            </a:fld>
            <a:endParaRPr lang="en-GB"/>
          </a:p>
        </p:txBody>
      </p:sp>
      <p:sp>
        <p:nvSpPr>
          <p:cNvPr id="5" name="Footer Placeholder 4">
            <a:extLst/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/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C075793-ED0E-421F-87B5-C66EE568B1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chart" Target="../charts/char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chart" Target="../charts/char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chart" Target="../charts/char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chart" Target="../charts/char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ro.nnov.ru/?id=40944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050;&#1083;&#1072;&#1089;&#1089;&#1080;&#1092;&#1080;&#1082;&#1072;&#1094;&#1080;&#1103;%20&#1096;&#1082;&#1086;&#1083;2.doc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741363" y="631825"/>
            <a:ext cx="8021637" cy="4722813"/>
          </a:xfrm>
        </p:spPr>
        <p:txBody>
          <a:bodyPr/>
          <a:lstStyle/>
          <a:p>
            <a:pPr algn="ctr" eaLnBrk="1" hangingPunct="1"/>
            <a:r>
              <a:rPr lang="ru-RU" sz="3600" b="1" smtClean="0">
                <a:solidFill>
                  <a:srgbClr val="B02225"/>
                </a:solidFill>
                <a:latin typeface="Noto Sans"/>
              </a:rPr>
              <a:t/>
            </a:r>
            <a:br>
              <a:rPr lang="ru-RU" sz="3600" b="1" smtClean="0">
                <a:solidFill>
                  <a:srgbClr val="B02225"/>
                </a:solidFill>
                <a:latin typeface="Noto Sans"/>
              </a:rPr>
            </a:br>
            <a:r>
              <a:rPr lang="ru-RU" sz="3600" b="1" smtClean="0">
                <a:solidFill>
                  <a:srgbClr val="B02225"/>
                </a:solidFill>
                <a:latin typeface="Noto Sans"/>
              </a:rPr>
              <a:t>«Практико-ориентированная модель повышения качества общего образования в школах Нижегородской области: направления развития, механизмы, инструментарий»</a:t>
            </a:r>
          </a:p>
        </p:txBody>
      </p:sp>
      <p:sp>
        <p:nvSpPr>
          <p:cNvPr id="15362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557338" y="5399088"/>
            <a:ext cx="6742112" cy="968375"/>
          </a:xfrm>
        </p:spPr>
        <p:txBody>
          <a:bodyPr/>
          <a:lstStyle/>
          <a:p>
            <a:pPr marL="63500" indent="0" algn="ctr">
              <a:lnSpc>
                <a:spcPct val="70000"/>
              </a:lnSpc>
              <a:buFont typeface="Arial" charset="0"/>
              <a:buNone/>
            </a:pPr>
            <a:r>
              <a:rPr lang="ru-RU" sz="1600" b="1" i="1" smtClean="0">
                <a:latin typeface="Noto Sans"/>
              </a:rPr>
              <a:t>Плетенева Оксана Валериевна</a:t>
            </a:r>
            <a:r>
              <a:rPr lang="ru-RU" sz="1600" b="1" smtClean="0">
                <a:latin typeface="Noto Sans"/>
              </a:rPr>
              <a:t>, начальник отдела внутреннего аудита образовательных процессов</a:t>
            </a:r>
            <a:endParaRPr lang="ru-RU" sz="1600" b="1" i="1" smtClean="0">
              <a:latin typeface="Noto Sans"/>
            </a:endParaRPr>
          </a:p>
          <a:p>
            <a:pPr marL="63500" indent="0" algn="ctr">
              <a:lnSpc>
                <a:spcPct val="70000"/>
              </a:lnSpc>
              <a:buFont typeface="Arial" charset="0"/>
              <a:buNone/>
            </a:pPr>
            <a:r>
              <a:rPr lang="ru-RU" sz="1600" b="1" i="1" smtClean="0">
                <a:latin typeface="Noto Sans"/>
              </a:rPr>
              <a:t>Целикова Вера Владимировна</a:t>
            </a:r>
            <a:r>
              <a:rPr lang="ru-RU" sz="1600" b="1" smtClean="0">
                <a:latin typeface="Noto Sans"/>
              </a:rPr>
              <a:t>, главный специалист отдела внутреннего аудита образовательных процессов</a:t>
            </a:r>
            <a:endParaRPr lang="ru-RU" sz="1600" smtClean="0">
              <a:latin typeface="Noto Sans"/>
            </a:endParaRPr>
          </a:p>
        </p:txBody>
      </p:sp>
      <p:pic>
        <p:nvPicPr>
          <p:cNvPr id="15363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0"/>
            <a:ext cx="1654175" cy="13652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Freeform 13"/>
          <p:cNvSpPr>
            <a:spLocks/>
          </p:cNvSpPr>
          <p:nvPr/>
        </p:nvSpPr>
        <p:spPr bwMode="auto">
          <a:xfrm rot="-5400000">
            <a:off x="783431" y="123032"/>
            <a:ext cx="1069975" cy="2271712"/>
          </a:xfrm>
          <a:custGeom>
            <a:avLst/>
            <a:gdLst>
              <a:gd name="T0" fmla="*/ 2147483647 w 2085"/>
              <a:gd name="T1" fmla="*/ 0 h 1142"/>
              <a:gd name="T2" fmla="*/ 0 w 2085"/>
              <a:gd name="T3" fmla="*/ 0 h 1142"/>
              <a:gd name="T4" fmla="*/ 0 w 2085"/>
              <a:gd name="T5" fmla="*/ 2147483647 h 1142"/>
              <a:gd name="T6" fmla="*/ 2147483647 w 2085"/>
              <a:gd name="T7" fmla="*/ 2147483647 h 1142"/>
              <a:gd name="T8" fmla="*/ 2147483647 w 2085"/>
              <a:gd name="T9" fmla="*/ 2147483647 h 1142"/>
              <a:gd name="T10" fmla="*/ 2147483647 w 2085"/>
              <a:gd name="T11" fmla="*/ 2147483647 h 1142"/>
              <a:gd name="T12" fmla="*/ 2147483647 w 2085"/>
              <a:gd name="T13" fmla="*/ 2147483647 h 1142"/>
              <a:gd name="T14" fmla="*/ 2147483647 w 2085"/>
              <a:gd name="T15" fmla="*/ 0 h 114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085"/>
              <a:gd name="T25" fmla="*/ 0 h 1142"/>
              <a:gd name="T26" fmla="*/ 2085 w 2085"/>
              <a:gd name="T27" fmla="*/ 1142 h 114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085" h="1142">
                <a:moveTo>
                  <a:pt x="2085" y="0"/>
                </a:moveTo>
                <a:lnTo>
                  <a:pt x="0" y="0"/>
                </a:lnTo>
                <a:lnTo>
                  <a:pt x="0" y="798"/>
                </a:lnTo>
                <a:lnTo>
                  <a:pt x="1591" y="798"/>
                </a:lnTo>
                <a:lnTo>
                  <a:pt x="1763" y="1142"/>
                </a:lnTo>
                <a:lnTo>
                  <a:pt x="1935" y="798"/>
                </a:lnTo>
                <a:lnTo>
                  <a:pt x="2085" y="798"/>
                </a:lnTo>
                <a:lnTo>
                  <a:pt x="2085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eaVert"/>
          <a:lstStyle/>
          <a:p>
            <a:endParaRPr lang="ru-RU" sz="1300">
              <a:solidFill>
                <a:srgbClr val="282F39"/>
              </a:solidFill>
              <a:latin typeface="Calibri" pitchFamily="34" charset="0"/>
            </a:endParaRPr>
          </a:p>
        </p:txBody>
      </p:sp>
      <p:sp>
        <p:nvSpPr>
          <p:cNvPr id="33794" name="TextBox 41"/>
          <p:cNvSpPr txBox="1">
            <a:spLocks noChangeArrowheads="1"/>
          </p:cNvSpPr>
          <p:nvPr/>
        </p:nvSpPr>
        <p:spPr bwMode="auto">
          <a:xfrm>
            <a:off x="2373313" y="798513"/>
            <a:ext cx="1817687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>
                <a:latin typeface="Noto Sans"/>
                <a:cs typeface="Arial" charset="0"/>
              </a:rPr>
              <a:t> </a:t>
            </a:r>
          </a:p>
          <a:p>
            <a:pPr algn="ctr"/>
            <a:r>
              <a:rPr lang="ru-RU" sz="1300" b="1" i="1">
                <a:solidFill>
                  <a:schemeClr val="bg1"/>
                </a:solidFill>
                <a:latin typeface="Noto Sans"/>
                <a:cs typeface="Arial" charset="0"/>
              </a:rPr>
              <a:t>Подготовительный</a:t>
            </a:r>
            <a:r>
              <a:rPr lang="ru-RU" sz="1300" b="1" i="1">
                <a:latin typeface="Noto Sans"/>
                <a:cs typeface="Arial" charset="0"/>
              </a:rPr>
              <a:t> </a:t>
            </a:r>
            <a:r>
              <a:rPr lang="ru-RU" sz="1300" b="1" i="1">
                <a:solidFill>
                  <a:schemeClr val="bg1"/>
                </a:solidFill>
                <a:latin typeface="Noto Sans"/>
                <a:cs typeface="Arial" charset="0"/>
              </a:rPr>
              <a:t>этап</a:t>
            </a:r>
          </a:p>
        </p:txBody>
      </p:sp>
      <p:sp>
        <p:nvSpPr>
          <p:cNvPr id="12" name="TextBox 11">
            <a:extLst/>
          </p:cNvPr>
          <p:cNvSpPr txBox="1"/>
          <p:nvPr/>
        </p:nvSpPr>
        <p:spPr>
          <a:xfrm>
            <a:off x="0" y="0"/>
            <a:ext cx="89154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tabLst>
                <a:tab pos="809625" algn="l"/>
              </a:tabLst>
              <a:defRPr/>
            </a:pP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Noto Sans"/>
                <a:ea typeface="Noto Sans"/>
                <a:cs typeface="Noto Sans"/>
              </a:rPr>
              <a:t>Деятельностная модель поддержки школ с низкими образовательными результатами</a:t>
            </a:r>
            <a:endParaRPr lang="en-GB" sz="2000" b="1">
              <a:effectLst>
                <a:outerShdw blurRad="38100" dist="38100" dir="2700000" algn="tl">
                  <a:srgbClr val="C0C0C0"/>
                </a:outerShdw>
              </a:effectLst>
              <a:latin typeface="Noto Sans"/>
              <a:ea typeface="Noto Sans"/>
              <a:cs typeface="Noto Sans"/>
            </a:endParaRPr>
          </a:p>
        </p:txBody>
      </p:sp>
      <p:sp>
        <p:nvSpPr>
          <p:cNvPr id="33796" name="TextBox 41"/>
          <p:cNvSpPr txBox="1">
            <a:spLocks noChangeArrowheads="1"/>
          </p:cNvSpPr>
          <p:nvPr/>
        </p:nvSpPr>
        <p:spPr bwMode="auto">
          <a:xfrm>
            <a:off x="-1909763" y="2008188"/>
            <a:ext cx="16748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latin typeface="Noto Sans"/>
                <a:cs typeface="Arial" charset="0"/>
              </a:rPr>
              <a:t> </a:t>
            </a:r>
          </a:p>
        </p:txBody>
      </p:sp>
      <p:sp>
        <p:nvSpPr>
          <p:cNvPr id="33797" name="TextBox 41"/>
          <p:cNvSpPr txBox="1">
            <a:spLocks noChangeArrowheads="1"/>
          </p:cNvSpPr>
          <p:nvPr/>
        </p:nvSpPr>
        <p:spPr bwMode="auto">
          <a:xfrm>
            <a:off x="-1943100" y="3170238"/>
            <a:ext cx="16748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latin typeface="Noto Sans"/>
                <a:cs typeface="Arial" charset="0"/>
              </a:rPr>
              <a:t> </a:t>
            </a:r>
          </a:p>
        </p:txBody>
      </p:sp>
      <p:sp>
        <p:nvSpPr>
          <p:cNvPr id="33798" name="TextBox 41"/>
          <p:cNvSpPr txBox="1">
            <a:spLocks noChangeArrowheads="1"/>
          </p:cNvSpPr>
          <p:nvPr/>
        </p:nvSpPr>
        <p:spPr bwMode="auto">
          <a:xfrm>
            <a:off x="-1849438" y="4256088"/>
            <a:ext cx="16732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latin typeface="Noto Sans"/>
                <a:cs typeface="Arial" charset="0"/>
              </a:rPr>
              <a:t> </a:t>
            </a:r>
          </a:p>
        </p:txBody>
      </p:sp>
      <p:sp>
        <p:nvSpPr>
          <p:cNvPr id="33799" name="TextBox 41"/>
          <p:cNvSpPr txBox="1">
            <a:spLocks noChangeArrowheads="1"/>
          </p:cNvSpPr>
          <p:nvPr/>
        </p:nvSpPr>
        <p:spPr bwMode="auto">
          <a:xfrm>
            <a:off x="-2227263" y="5302250"/>
            <a:ext cx="16748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latin typeface="Noto Sans"/>
                <a:cs typeface="Arial" charset="0"/>
              </a:rPr>
              <a:t> </a:t>
            </a:r>
          </a:p>
        </p:txBody>
      </p:sp>
      <p:sp>
        <p:nvSpPr>
          <p:cNvPr id="33800" name="Freeform 13"/>
          <p:cNvSpPr>
            <a:spLocks/>
          </p:cNvSpPr>
          <p:nvPr/>
        </p:nvSpPr>
        <p:spPr bwMode="auto">
          <a:xfrm>
            <a:off x="2351088" y="741363"/>
            <a:ext cx="1779587" cy="1566862"/>
          </a:xfrm>
          <a:custGeom>
            <a:avLst/>
            <a:gdLst>
              <a:gd name="T0" fmla="*/ 2147483647 w 2085"/>
              <a:gd name="T1" fmla="*/ 0 h 1142"/>
              <a:gd name="T2" fmla="*/ 0 w 2085"/>
              <a:gd name="T3" fmla="*/ 0 h 1142"/>
              <a:gd name="T4" fmla="*/ 0 w 2085"/>
              <a:gd name="T5" fmla="*/ 2147483647 h 1142"/>
              <a:gd name="T6" fmla="*/ 2147483647 w 2085"/>
              <a:gd name="T7" fmla="*/ 2147483647 h 1142"/>
              <a:gd name="T8" fmla="*/ 2147483647 w 2085"/>
              <a:gd name="T9" fmla="*/ 2147483647 h 1142"/>
              <a:gd name="T10" fmla="*/ 2147483647 w 2085"/>
              <a:gd name="T11" fmla="*/ 2147483647 h 1142"/>
              <a:gd name="T12" fmla="*/ 2147483647 w 2085"/>
              <a:gd name="T13" fmla="*/ 2147483647 h 1142"/>
              <a:gd name="T14" fmla="*/ 2147483647 w 2085"/>
              <a:gd name="T15" fmla="*/ 0 h 114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085"/>
              <a:gd name="T25" fmla="*/ 0 h 1142"/>
              <a:gd name="T26" fmla="*/ 2085 w 2085"/>
              <a:gd name="T27" fmla="*/ 1142 h 114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085" h="1142">
                <a:moveTo>
                  <a:pt x="2085" y="0"/>
                </a:moveTo>
                <a:lnTo>
                  <a:pt x="0" y="0"/>
                </a:lnTo>
                <a:lnTo>
                  <a:pt x="0" y="798"/>
                </a:lnTo>
                <a:lnTo>
                  <a:pt x="1591" y="798"/>
                </a:lnTo>
                <a:lnTo>
                  <a:pt x="1763" y="1142"/>
                </a:lnTo>
                <a:lnTo>
                  <a:pt x="1935" y="798"/>
                </a:lnTo>
                <a:lnTo>
                  <a:pt x="2085" y="798"/>
                </a:lnTo>
                <a:lnTo>
                  <a:pt x="2085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300">
              <a:solidFill>
                <a:srgbClr val="282F39"/>
              </a:solidFill>
              <a:latin typeface="Calibri" pitchFamily="34" charset="0"/>
            </a:endParaRPr>
          </a:p>
        </p:txBody>
      </p:sp>
      <p:sp>
        <p:nvSpPr>
          <p:cNvPr id="33801" name="Freeform 13"/>
          <p:cNvSpPr>
            <a:spLocks/>
          </p:cNvSpPr>
          <p:nvPr/>
        </p:nvSpPr>
        <p:spPr bwMode="auto">
          <a:xfrm>
            <a:off x="4251325" y="749300"/>
            <a:ext cx="2286000" cy="1558925"/>
          </a:xfrm>
          <a:custGeom>
            <a:avLst/>
            <a:gdLst>
              <a:gd name="T0" fmla="*/ 2147483647 w 2085"/>
              <a:gd name="T1" fmla="*/ 0 h 1142"/>
              <a:gd name="T2" fmla="*/ 0 w 2085"/>
              <a:gd name="T3" fmla="*/ 0 h 1142"/>
              <a:gd name="T4" fmla="*/ 0 w 2085"/>
              <a:gd name="T5" fmla="*/ 2147483647 h 1142"/>
              <a:gd name="T6" fmla="*/ 2147483647 w 2085"/>
              <a:gd name="T7" fmla="*/ 2147483647 h 1142"/>
              <a:gd name="T8" fmla="*/ 2147483647 w 2085"/>
              <a:gd name="T9" fmla="*/ 2147483647 h 1142"/>
              <a:gd name="T10" fmla="*/ 2147483647 w 2085"/>
              <a:gd name="T11" fmla="*/ 2147483647 h 1142"/>
              <a:gd name="T12" fmla="*/ 2147483647 w 2085"/>
              <a:gd name="T13" fmla="*/ 2147483647 h 1142"/>
              <a:gd name="T14" fmla="*/ 2147483647 w 2085"/>
              <a:gd name="T15" fmla="*/ 0 h 114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085"/>
              <a:gd name="T25" fmla="*/ 0 h 1142"/>
              <a:gd name="T26" fmla="*/ 2085 w 2085"/>
              <a:gd name="T27" fmla="*/ 1142 h 114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085" h="1142">
                <a:moveTo>
                  <a:pt x="2085" y="0"/>
                </a:moveTo>
                <a:lnTo>
                  <a:pt x="0" y="0"/>
                </a:lnTo>
                <a:lnTo>
                  <a:pt x="0" y="798"/>
                </a:lnTo>
                <a:lnTo>
                  <a:pt x="1591" y="798"/>
                </a:lnTo>
                <a:lnTo>
                  <a:pt x="1763" y="1142"/>
                </a:lnTo>
                <a:lnTo>
                  <a:pt x="1935" y="798"/>
                </a:lnTo>
                <a:lnTo>
                  <a:pt x="2085" y="798"/>
                </a:lnTo>
                <a:lnTo>
                  <a:pt x="2085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300">
              <a:solidFill>
                <a:srgbClr val="282F39"/>
              </a:solidFill>
              <a:latin typeface="Calibri" pitchFamily="34" charset="0"/>
            </a:endParaRPr>
          </a:p>
        </p:txBody>
      </p:sp>
      <p:sp>
        <p:nvSpPr>
          <p:cNvPr id="33802" name="Freeform 13"/>
          <p:cNvSpPr>
            <a:spLocks/>
          </p:cNvSpPr>
          <p:nvPr/>
        </p:nvSpPr>
        <p:spPr bwMode="auto">
          <a:xfrm>
            <a:off x="6613525" y="741363"/>
            <a:ext cx="2303463" cy="1574800"/>
          </a:xfrm>
          <a:custGeom>
            <a:avLst/>
            <a:gdLst>
              <a:gd name="T0" fmla="*/ 2147483647 w 2085"/>
              <a:gd name="T1" fmla="*/ 0 h 1142"/>
              <a:gd name="T2" fmla="*/ 0 w 2085"/>
              <a:gd name="T3" fmla="*/ 0 h 1142"/>
              <a:gd name="T4" fmla="*/ 0 w 2085"/>
              <a:gd name="T5" fmla="*/ 2147483647 h 1142"/>
              <a:gd name="T6" fmla="*/ 2147483647 w 2085"/>
              <a:gd name="T7" fmla="*/ 2147483647 h 1142"/>
              <a:gd name="T8" fmla="*/ 2147483647 w 2085"/>
              <a:gd name="T9" fmla="*/ 2147483647 h 1142"/>
              <a:gd name="T10" fmla="*/ 2147483647 w 2085"/>
              <a:gd name="T11" fmla="*/ 2147483647 h 1142"/>
              <a:gd name="T12" fmla="*/ 2147483647 w 2085"/>
              <a:gd name="T13" fmla="*/ 2147483647 h 1142"/>
              <a:gd name="T14" fmla="*/ 2147483647 w 2085"/>
              <a:gd name="T15" fmla="*/ 0 h 114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085"/>
              <a:gd name="T25" fmla="*/ 0 h 1142"/>
              <a:gd name="T26" fmla="*/ 2085 w 2085"/>
              <a:gd name="T27" fmla="*/ 1142 h 114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085" h="1142">
                <a:moveTo>
                  <a:pt x="2085" y="0"/>
                </a:moveTo>
                <a:lnTo>
                  <a:pt x="0" y="0"/>
                </a:lnTo>
                <a:lnTo>
                  <a:pt x="0" y="798"/>
                </a:lnTo>
                <a:lnTo>
                  <a:pt x="1591" y="798"/>
                </a:lnTo>
                <a:lnTo>
                  <a:pt x="1763" y="1142"/>
                </a:lnTo>
                <a:lnTo>
                  <a:pt x="1935" y="798"/>
                </a:lnTo>
                <a:lnTo>
                  <a:pt x="2085" y="798"/>
                </a:lnTo>
                <a:lnTo>
                  <a:pt x="2085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300">
              <a:solidFill>
                <a:srgbClr val="282F39"/>
              </a:solidFill>
              <a:latin typeface="Calibri" pitchFamily="34" charset="0"/>
            </a:endParaRPr>
          </a:p>
        </p:txBody>
      </p:sp>
      <p:sp>
        <p:nvSpPr>
          <p:cNvPr id="33803" name="Freeform 14"/>
          <p:cNvSpPr>
            <a:spLocks/>
          </p:cNvSpPr>
          <p:nvPr/>
        </p:nvSpPr>
        <p:spPr bwMode="auto">
          <a:xfrm>
            <a:off x="2341563" y="1858963"/>
            <a:ext cx="1803400" cy="1581150"/>
          </a:xfrm>
          <a:custGeom>
            <a:avLst/>
            <a:gdLst>
              <a:gd name="T0" fmla="*/ 2147483647 w 2085"/>
              <a:gd name="T1" fmla="*/ 0 h 1146"/>
              <a:gd name="T2" fmla="*/ 2147483647 w 2085"/>
              <a:gd name="T3" fmla="*/ 2147483647 h 1146"/>
              <a:gd name="T4" fmla="*/ 2147483647 w 2085"/>
              <a:gd name="T5" fmla="*/ 0 h 1146"/>
              <a:gd name="T6" fmla="*/ 0 w 2085"/>
              <a:gd name="T7" fmla="*/ 0 h 1146"/>
              <a:gd name="T8" fmla="*/ 0 w 2085"/>
              <a:gd name="T9" fmla="*/ 2147483647 h 1146"/>
              <a:gd name="T10" fmla="*/ 2147483647 w 2085"/>
              <a:gd name="T11" fmla="*/ 2147483647 h 1146"/>
              <a:gd name="T12" fmla="*/ 2147483647 w 2085"/>
              <a:gd name="T13" fmla="*/ 2147483647 h 1146"/>
              <a:gd name="T14" fmla="*/ 2147483647 w 2085"/>
              <a:gd name="T15" fmla="*/ 2147483647 h 1146"/>
              <a:gd name="T16" fmla="*/ 2147483647 w 2085"/>
              <a:gd name="T17" fmla="*/ 2147483647 h 1146"/>
              <a:gd name="T18" fmla="*/ 2147483647 w 2085"/>
              <a:gd name="T19" fmla="*/ 0 h 1146"/>
              <a:gd name="T20" fmla="*/ 2147483647 w 2085"/>
              <a:gd name="T21" fmla="*/ 0 h 114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5"/>
              <a:gd name="T34" fmla="*/ 0 h 1146"/>
              <a:gd name="T35" fmla="*/ 2085 w 2085"/>
              <a:gd name="T36" fmla="*/ 1146 h 114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5" h="1146">
                <a:moveTo>
                  <a:pt x="1956" y="0"/>
                </a:moveTo>
                <a:lnTo>
                  <a:pt x="1763" y="385"/>
                </a:lnTo>
                <a:lnTo>
                  <a:pt x="1571" y="0"/>
                </a:lnTo>
                <a:lnTo>
                  <a:pt x="0" y="0"/>
                </a:lnTo>
                <a:lnTo>
                  <a:pt x="0" y="798"/>
                </a:lnTo>
                <a:lnTo>
                  <a:pt x="1590" y="798"/>
                </a:lnTo>
                <a:lnTo>
                  <a:pt x="1764" y="1146"/>
                </a:lnTo>
                <a:lnTo>
                  <a:pt x="1938" y="798"/>
                </a:lnTo>
                <a:lnTo>
                  <a:pt x="2085" y="798"/>
                </a:lnTo>
                <a:lnTo>
                  <a:pt x="2085" y="0"/>
                </a:lnTo>
                <a:lnTo>
                  <a:pt x="1956" y="0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300">
              <a:solidFill>
                <a:srgbClr val="282F39"/>
              </a:solidFill>
              <a:latin typeface="Calibri" pitchFamily="34" charset="0"/>
            </a:endParaRPr>
          </a:p>
        </p:txBody>
      </p:sp>
      <p:sp>
        <p:nvSpPr>
          <p:cNvPr id="33804" name="Freeform 14"/>
          <p:cNvSpPr>
            <a:spLocks/>
          </p:cNvSpPr>
          <p:nvPr/>
        </p:nvSpPr>
        <p:spPr bwMode="auto">
          <a:xfrm>
            <a:off x="4267200" y="1884363"/>
            <a:ext cx="2268538" cy="1584325"/>
          </a:xfrm>
          <a:custGeom>
            <a:avLst/>
            <a:gdLst>
              <a:gd name="T0" fmla="*/ 2147483647 w 2085"/>
              <a:gd name="T1" fmla="*/ 0 h 1146"/>
              <a:gd name="T2" fmla="*/ 2147483647 w 2085"/>
              <a:gd name="T3" fmla="*/ 2147483647 h 1146"/>
              <a:gd name="T4" fmla="*/ 2147483647 w 2085"/>
              <a:gd name="T5" fmla="*/ 0 h 1146"/>
              <a:gd name="T6" fmla="*/ 0 w 2085"/>
              <a:gd name="T7" fmla="*/ 0 h 1146"/>
              <a:gd name="T8" fmla="*/ 0 w 2085"/>
              <a:gd name="T9" fmla="*/ 2147483647 h 1146"/>
              <a:gd name="T10" fmla="*/ 2147483647 w 2085"/>
              <a:gd name="T11" fmla="*/ 2147483647 h 1146"/>
              <a:gd name="T12" fmla="*/ 2147483647 w 2085"/>
              <a:gd name="T13" fmla="*/ 2147483647 h 1146"/>
              <a:gd name="T14" fmla="*/ 2147483647 w 2085"/>
              <a:gd name="T15" fmla="*/ 2147483647 h 1146"/>
              <a:gd name="T16" fmla="*/ 2147483647 w 2085"/>
              <a:gd name="T17" fmla="*/ 2147483647 h 1146"/>
              <a:gd name="T18" fmla="*/ 2147483647 w 2085"/>
              <a:gd name="T19" fmla="*/ 0 h 1146"/>
              <a:gd name="T20" fmla="*/ 2147483647 w 2085"/>
              <a:gd name="T21" fmla="*/ 0 h 114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5"/>
              <a:gd name="T34" fmla="*/ 0 h 1146"/>
              <a:gd name="T35" fmla="*/ 2085 w 2085"/>
              <a:gd name="T36" fmla="*/ 1146 h 114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5" h="1146">
                <a:moveTo>
                  <a:pt x="1956" y="0"/>
                </a:moveTo>
                <a:lnTo>
                  <a:pt x="1763" y="385"/>
                </a:lnTo>
                <a:lnTo>
                  <a:pt x="1571" y="0"/>
                </a:lnTo>
                <a:lnTo>
                  <a:pt x="0" y="0"/>
                </a:lnTo>
                <a:lnTo>
                  <a:pt x="0" y="798"/>
                </a:lnTo>
                <a:lnTo>
                  <a:pt x="1590" y="798"/>
                </a:lnTo>
                <a:lnTo>
                  <a:pt x="1764" y="1146"/>
                </a:lnTo>
                <a:lnTo>
                  <a:pt x="1938" y="798"/>
                </a:lnTo>
                <a:lnTo>
                  <a:pt x="2085" y="798"/>
                </a:lnTo>
                <a:lnTo>
                  <a:pt x="2085" y="0"/>
                </a:lnTo>
                <a:lnTo>
                  <a:pt x="1956" y="0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300">
              <a:solidFill>
                <a:srgbClr val="282F39"/>
              </a:solidFill>
              <a:latin typeface="Calibri" pitchFamily="34" charset="0"/>
            </a:endParaRPr>
          </a:p>
        </p:txBody>
      </p:sp>
      <p:sp>
        <p:nvSpPr>
          <p:cNvPr id="33805" name="Freeform 14"/>
          <p:cNvSpPr>
            <a:spLocks/>
          </p:cNvSpPr>
          <p:nvPr/>
        </p:nvSpPr>
        <p:spPr bwMode="auto">
          <a:xfrm>
            <a:off x="6583363" y="1878013"/>
            <a:ext cx="2309812" cy="1490662"/>
          </a:xfrm>
          <a:custGeom>
            <a:avLst/>
            <a:gdLst>
              <a:gd name="T0" fmla="*/ 2147483647 w 2085"/>
              <a:gd name="T1" fmla="*/ 0 h 1146"/>
              <a:gd name="T2" fmla="*/ 2147483647 w 2085"/>
              <a:gd name="T3" fmla="*/ 2147483647 h 1146"/>
              <a:gd name="T4" fmla="*/ 2147483647 w 2085"/>
              <a:gd name="T5" fmla="*/ 0 h 1146"/>
              <a:gd name="T6" fmla="*/ 0 w 2085"/>
              <a:gd name="T7" fmla="*/ 0 h 1146"/>
              <a:gd name="T8" fmla="*/ 0 w 2085"/>
              <a:gd name="T9" fmla="*/ 2147483647 h 1146"/>
              <a:gd name="T10" fmla="*/ 2147483647 w 2085"/>
              <a:gd name="T11" fmla="*/ 2147483647 h 1146"/>
              <a:gd name="T12" fmla="*/ 2147483647 w 2085"/>
              <a:gd name="T13" fmla="*/ 2147483647 h 1146"/>
              <a:gd name="T14" fmla="*/ 2147483647 w 2085"/>
              <a:gd name="T15" fmla="*/ 2147483647 h 1146"/>
              <a:gd name="T16" fmla="*/ 2147483647 w 2085"/>
              <a:gd name="T17" fmla="*/ 2147483647 h 1146"/>
              <a:gd name="T18" fmla="*/ 2147483647 w 2085"/>
              <a:gd name="T19" fmla="*/ 0 h 1146"/>
              <a:gd name="T20" fmla="*/ 2147483647 w 2085"/>
              <a:gd name="T21" fmla="*/ 0 h 114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5"/>
              <a:gd name="T34" fmla="*/ 0 h 1146"/>
              <a:gd name="T35" fmla="*/ 2085 w 2085"/>
              <a:gd name="T36" fmla="*/ 1146 h 114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5" h="1146">
                <a:moveTo>
                  <a:pt x="1956" y="0"/>
                </a:moveTo>
                <a:lnTo>
                  <a:pt x="1763" y="385"/>
                </a:lnTo>
                <a:lnTo>
                  <a:pt x="1571" y="0"/>
                </a:lnTo>
                <a:lnTo>
                  <a:pt x="0" y="0"/>
                </a:lnTo>
                <a:lnTo>
                  <a:pt x="0" y="798"/>
                </a:lnTo>
                <a:lnTo>
                  <a:pt x="1590" y="798"/>
                </a:lnTo>
                <a:lnTo>
                  <a:pt x="1764" y="1146"/>
                </a:lnTo>
                <a:lnTo>
                  <a:pt x="1938" y="798"/>
                </a:lnTo>
                <a:lnTo>
                  <a:pt x="2085" y="798"/>
                </a:lnTo>
                <a:lnTo>
                  <a:pt x="2085" y="0"/>
                </a:lnTo>
                <a:lnTo>
                  <a:pt x="1956" y="0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300">
              <a:solidFill>
                <a:srgbClr val="282F39"/>
              </a:solidFill>
              <a:latin typeface="Calibri" pitchFamily="34" charset="0"/>
            </a:endParaRPr>
          </a:p>
        </p:txBody>
      </p:sp>
      <p:sp>
        <p:nvSpPr>
          <p:cNvPr id="33806" name="Freeform 14"/>
          <p:cNvSpPr>
            <a:spLocks/>
          </p:cNvSpPr>
          <p:nvPr/>
        </p:nvSpPr>
        <p:spPr bwMode="auto">
          <a:xfrm>
            <a:off x="2351088" y="3068638"/>
            <a:ext cx="1779587" cy="1438275"/>
          </a:xfrm>
          <a:custGeom>
            <a:avLst/>
            <a:gdLst>
              <a:gd name="T0" fmla="*/ 2147483647 w 2085"/>
              <a:gd name="T1" fmla="*/ 0 h 1146"/>
              <a:gd name="T2" fmla="*/ 2147483647 w 2085"/>
              <a:gd name="T3" fmla="*/ 2147483647 h 1146"/>
              <a:gd name="T4" fmla="*/ 2147483647 w 2085"/>
              <a:gd name="T5" fmla="*/ 0 h 1146"/>
              <a:gd name="T6" fmla="*/ 0 w 2085"/>
              <a:gd name="T7" fmla="*/ 0 h 1146"/>
              <a:gd name="T8" fmla="*/ 0 w 2085"/>
              <a:gd name="T9" fmla="*/ 2147483647 h 1146"/>
              <a:gd name="T10" fmla="*/ 2147483647 w 2085"/>
              <a:gd name="T11" fmla="*/ 2147483647 h 1146"/>
              <a:gd name="T12" fmla="*/ 2147483647 w 2085"/>
              <a:gd name="T13" fmla="*/ 2147483647 h 1146"/>
              <a:gd name="T14" fmla="*/ 2147483647 w 2085"/>
              <a:gd name="T15" fmla="*/ 2147483647 h 1146"/>
              <a:gd name="T16" fmla="*/ 2147483647 w 2085"/>
              <a:gd name="T17" fmla="*/ 2147483647 h 1146"/>
              <a:gd name="T18" fmla="*/ 2147483647 w 2085"/>
              <a:gd name="T19" fmla="*/ 0 h 1146"/>
              <a:gd name="T20" fmla="*/ 2147483647 w 2085"/>
              <a:gd name="T21" fmla="*/ 0 h 114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5"/>
              <a:gd name="T34" fmla="*/ 0 h 1146"/>
              <a:gd name="T35" fmla="*/ 2085 w 2085"/>
              <a:gd name="T36" fmla="*/ 1146 h 114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5" h="1146">
                <a:moveTo>
                  <a:pt x="1956" y="0"/>
                </a:moveTo>
                <a:lnTo>
                  <a:pt x="1763" y="385"/>
                </a:lnTo>
                <a:lnTo>
                  <a:pt x="1571" y="0"/>
                </a:lnTo>
                <a:lnTo>
                  <a:pt x="0" y="0"/>
                </a:lnTo>
                <a:lnTo>
                  <a:pt x="0" y="798"/>
                </a:lnTo>
                <a:lnTo>
                  <a:pt x="1590" y="798"/>
                </a:lnTo>
                <a:lnTo>
                  <a:pt x="1764" y="1146"/>
                </a:lnTo>
                <a:lnTo>
                  <a:pt x="1938" y="798"/>
                </a:lnTo>
                <a:lnTo>
                  <a:pt x="2085" y="798"/>
                </a:lnTo>
                <a:lnTo>
                  <a:pt x="2085" y="0"/>
                </a:lnTo>
                <a:lnTo>
                  <a:pt x="1956" y="0"/>
                </a:lnTo>
                <a:close/>
              </a:path>
            </a:pathLst>
          </a:custGeom>
          <a:solidFill>
            <a:srgbClr val="007A7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300">
              <a:solidFill>
                <a:srgbClr val="282F39"/>
              </a:solidFill>
              <a:latin typeface="Calibri" pitchFamily="34" charset="0"/>
            </a:endParaRPr>
          </a:p>
        </p:txBody>
      </p:sp>
      <p:sp>
        <p:nvSpPr>
          <p:cNvPr id="33807" name="Freeform 14"/>
          <p:cNvSpPr>
            <a:spLocks/>
          </p:cNvSpPr>
          <p:nvPr/>
        </p:nvSpPr>
        <p:spPr bwMode="auto">
          <a:xfrm>
            <a:off x="4175125" y="3046413"/>
            <a:ext cx="2332038" cy="1439862"/>
          </a:xfrm>
          <a:custGeom>
            <a:avLst/>
            <a:gdLst>
              <a:gd name="T0" fmla="*/ 2147483647 w 2085"/>
              <a:gd name="T1" fmla="*/ 0 h 1146"/>
              <a:gd name="T2" fmla="*/ 2147483647 w 2085"/>
              <a:gd name="T3" fmla="*/ 2147483647 h 1146"/>
              <a:gd name="T4" fmla="*/ 2147483647 w 2085"/>
              <a:gd name="T5" fmla="*/ 0 h 1146"/>
              <a:gd name="T6" fmla="*/ 0 w 2085"/>
              <a:gd name="T7" fmla="*/ 0 h 1146"/>
              <a:gd name="T8" fmla="*/ 0 w 2085"/>
              <a:gd name="T9" fmla="*/ 2147483647 h 1146"/>
              <a:gd name="T10" fmla="*/ 2147483647 w 2085"/>
              <a:gd name="T11" fmla="*/ 2147483647 h 1146"/>
              <a:gd name="T12" fmla="*/ 2147483647 w 2085"/>
              <a:gd name="T13" fmla="*/ 2147483647 h 1146"/>
              <a:gd name="T14" fmla="*/ 2147483647 w 2085"/>
              <a:gd name="T15" fmla="*/ 2147483647 h 1146"/>
              <a:gd name="T16" fmla="*/ 2147483647 w 2085"/>
              <a:gd name="T17" fmla="*/ 2147483647 h 1146"/>
              <a:gd name="T18" fmla="*/ 2147483647 w 2085"/>
              <a:gd name="T19" fmla="*/ 0 h 1146"/>
              <a:gd name="T20" fmla="*/ 2147483647 w 2085"/>
              <a:gd name="T21" fmla="*/ 0 h 114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5"/>
              <a:gd name="T34" fmla="*/ 0 h 1146"/>
              <a:gd name="T35" fmla="*/ 2085 w 2085"/>
              <a:gd name="T36" fmla="*/ 1146 h 114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5" h="1146">
                <a:moveTo>
                  <a:pt x="1956" y="0"/>
                </a:moveTo>
                <a:lnTo>
                  <a:pt x="1763" y="385"/>
                </a:lnTo>
                <a:lnTo>
                  <a:pt x="1571" y="0"/>
                </a:lnTo>
                <a:lnTo>
                  <a:pt x="0" y="0"/>
                </a:lnTo>
                <a:lnTo>
                  <a:pt x="0" y="798"/>
                </a:lnTo>
                <a:lnTo>
                  <a:pt x="1590" y="798"/>
                </a:lnTo>
                <a:lnTo>
                  <a:pt x="1764" y="1146"/>
                </a:lnTo>
                <a:lnTo>
                  <a:pt x="1938" y="798"/>
                </a:lnTo>
                <a:lnTo>
                  <a:pt x="2085" y="798"/>
                </a:lnTo>
                <a:lnTo>
                  <a:pt x="2085" y="0"/>
                </a:lnTo>
                <a:lnTo>
                  <a:pt x="1956" y="0"/>
                </a:lnTo>
                <a:close/>
              </a:path>
            </a:pathLst>
          </a:custGeom>
          <a:solidFill>
            <a:srgbClr val="007A7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300">
              <a:solidFill>
                <a:srgbClr val="282F39"/>
              </a:solidFill>
              <a:latin typeface="Calibri" pitchFamily="34" charset="0"/>
            </a:endParaRPr>
          </a:p>
        </p:txBody>
      </p:sp>
      <p:sp>
        <p:nvSpPr>
          <p:cNvPr id="33808" name="Freeform 14"/>
          <p:cNvSpPr>
            <a:spLocks/>
          </p:cNvSpPr>
          <p:nvPr/>
        </p:nvSpPr>
        <p:spPr bwMode="auto">
          <a:xfrm>
            <a:off x="6532563" y="2967038"/>
            <a:ext cx="2359025" cy="1560512"/>
          </a:xfrm>
          <a:custGeom>
            <a:avLst/>
            <a:gdLst>
              <a:gd name="T0" fmla="*/ 2147483647 w 2085"/>
              <a:gd name="T1" fmla="*/ 0 h 1146"/>
              <a:gd name="T2" fmla="*/ 2147483647 w 2085"/>
              <a:gd name="T3" fmla="*/ 2147483647 h 1146"/>
              <a:gd name="T4" fmla="*/ 2147483647 w 2085"/>
              <a:gd name="T5" fmla="*/ 0 h 1146"/>
              <a:gd name="T6" fmla="*/ 0 w 2085"/>
              <a:gd name="T7" fmla="*/ 0 h 1146"/>
              <a:gd name="T8" fmla="*/ 0 w 2085"/>
              <a:gd name="T9" fmla="*/ 2147483647 h 1146"/>
              <a:gd name="T10" fmla="*/ 2147483647 w 2085"/>
              <a:gd name="T11" fmla="*/ 2147483647 h 1146"/>
              <a:gd name="T12" fmla="*/ 2147483647 w 2085"/>
              <a:gd name="T13" fmla="*/ 2147483647 h 1146"/>
              <a:gd name="T14" fmla="*/ 2147483647 w 2085"/>
              <a:gd name="T15" fmla="*/ 2147483647 h 1146"/>
              <a:gd name="T16" fmla="*/ 2147483647 w 2085"/>
              <a:gd name="T17" fmla="*/ 2147483647 h 1146"/>
              <a:gd name="T18" fmla="*/ 2147483647 w 2085"/>
              <a:gd name="T19" fmla="*/ 0 h 1146"/>
              <a:gd name="T20" fmla="*/ 2147483647 w 2085"/>
              <a:gd name="T21" fmla="*/ 0 h 114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5"/>
              <a:gd name="T34" fmla="*/ 0 h 1146"/>
              <a:gd name="T35" fmla="*/ 2085 w 2085"/>
              <a:gd name="T36" fmla="*/ 1146 h 114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5" h="1146">
                <a:moveTo>
                  <a:pt x="1956" y="0"/>
                </a:moveTo>
                <a:lnTo>
                  <a:pt x="1763" y="385"/>
                </a:lnTo>
                <a:lnTo>
                  <a:pt x="1571" y="0"/>
                </a:lnTo>
                <a:lnTo>
                  <a:pt x="0" y="0"/>
                </a:lnTo>
                <a:lnTo>
                  <a:pt x="0" y="798"/>
                </a:lnTo>
                <a:lnTo>
                  <a:pt x="1590" y="798"/>
                </a:lnTo>
                <a:lnTo>
                  <a:pt x="1764" y="1146"/>
                </a:lnTo>
                <a:lnTo>
                  <a:pt x="1938" y="798"/>
                </a:lnTo>
                <a:lnTo>
                  <a:pt x="2085" y="798"/>
                </a:lnTo>
                <a:lnTo>
                  <a:pt x="2085" y="0"/>
                </a:lnTo>
                <a:lnTo>
                  <a:pt x="1956" y="0"/>
                </a:lnTo>
                <a:close/>
              </a:path>
            </a:pathLst>
          </a:custGeom>
          <a:solidFill>
            <a:srgbClr val="007A7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300">
              <a:solidFill>
                <a:srgbClr val="282F39"/>
              </a:solidFill>
              <a:latin typeface="Calibri" pitchFamily="34" charset="0"/>
            </a:endParaRPr>
          </a:p>
        </p:txBody>
      </p:sp>
      <p:sp>
        <p:nvSpPr>
          <p:cNvPr id="33809" name="Freeform 14"/>
          <p:cNvSpPr>
            <a:spLocks/>
          </p:cNvSpPr>
          <p:nvPr/>
        </p:nvSpPr>
        <p:spPr bwMode="auto">
          <a:xfrm>
            <a:off x="2355850" y="4098925"/>
            <a:ext cx="1758950" cy="1768475"/>
          </a:xfrm>
          <a:custGeom>
            <a:avLst/>
            <a:gdLst>
              <a:gd name="T0" fmla="*/ 2147483647 w 2085"/>
              <a:gd name="T1" fmla="*/ 0 h 1146"/>
              <a:gd name="T2" fmla="*/ 2147483647 w 2085"/>
              <a:gd name="T3" fmla="*/ 2147483647 h 1146"/>
              <a:gd name="T4" fmla="*/ 2147483647 w 2085"/>
              <a:gd name="T5" fmla="*/ 0 h 1146"/>
              <a:gd name="T6" fmla="*/ 0 w 2085"/>
              <a:gd name="T7" fmla="*/ 0 h 1146"/>
              <a:gd name="T8" fmla="*/ 0 w 2085"/>
              <a:gd name="T9" fmla="*/ 2147483647 h 1146"/>
              <a:gd name="T10" fmla="*/ 2147483647 w 2085"/>
              <a:gd name="T11" fmla="*/ 2147483647 h 1146"/>
              <a:gd name="T12" fmla="*/ 2147483647 w 2085"/>
              <a:gd name="T13" fmla="*/ 2147483647 h 1146"/>
              <a:gd name="T14" fmla="*/ 2147483647 w 2085"/>
              <a:gd name="T15" fmla="*/ 2147483647 h 1146"/>
              <a:gd name="T16" fmla="*/ 2147483647 w 2085"/>
              <a:gd name="T17" fmla="*/ 2147483647 h 1146"/>
              <a:gd name="T18" fmla="*/ 2147483647 w 2085"/>
              <a:gd name="T19" fmla="*/ 0 h 1146"/>
              <a:gd name="T20" fmla="*/ 2147483647 w 2085"/>
              <a:gd name="T21" fmla="*/ 0 h 114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5"/>
              <a:gd name="T34" fmla="*/ 0 h 1146"/>
              <a:gd name="T35" fmla="*/ 2085 w 2085"/>
              <a:gd name="T36" fmla="*/ 1146 h 114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5" h="1146">
                <a:moveTo>
                  <a:pt x="1956" y="0"/>
                </a:moveTo>
                <a:lnTo>
                  <a:pt x="1763" y="385"/>
                </a:lnTo>
                <a:lnTo>
                  <a:pt x="1571" y="0"/>
                </a:lnTo>
                <a:lnTo>
                  <a:pt x="0" y="0"/>
                </a:lnTo>
                <a:lnTo>
                  <a:pt x="0" y="798"/>
                </a:lnTo>
                <a:lnTo>
                  <a:pt x="1590" y="798"/>
                </a:lnTo>
                <a:lnTo>
                  <a:pt x="1764" y="1146"/>
                </a:lnTo>
                <a:lnTo>
                  <a:pt x="1938" y="798"/>
                </a:lnTo>
                <a:lnTo>
                  <a:pt x="2085" y="798"/>
                </a:lnTo>
                <a:lnTo>
                  <a:pt x="2085" y="0"/>
                </a:lnTo>
                <a:lnTo>
                  <a:pt x="1956" y="0"/>
                </a:lnTo>
                <a:close/>
              </a:path>
            </a:pathLst>
          </a:custGeom>
          <a:solidFill>
            <a:srgbClr val="9FAAB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300">
              <a:solidFill>
                <a:srgbClr val="282F39"/>
              </a:solidFill>
              <a:latin typeface="Calibri" pitchFamily="34" charset="0"/>
            </a:endParaRPr>
          </a:p>
        </p:txBody>
      </p:sp>
      <p:sp>
        <p:nvSpPr>
          <p:cNvPr id="33810" name="Freeform 14"/>
          <p:cNvSpPr>
            <a:spLocks/>
          </p:cNvSpPr>
          <p:nvPr/>
        </p:nvSpPr>
        <p:spPr bwMode="auto">
          <a:xfrm>
            <a:off x="4195763" y="4076700"/>
            <a:ext cx="2265362" cy="1836738"/>
          </a:xfrm>
          <a:custGeom>
            <a:avLst/>
            <a:gdLst>
              <a:gd name="T0" fmla="*/ 2147483647 w 2085"/>
              <a:gd name="T1" fmla="*/ 0 h 1146"/>
              <a:gd name="T2" fmla="*/ 2147483647 w 2085"/>
              <a:gd name="T3" fmla="*/ 2147483647 h 1146"/>
              <a:gd name="T4" fmla="*/ 2147483647 w 2085"/>
              <a:gd name="T5" fmla="*/ 0 h 1146"/>
              <a:gd name="T6" fmla="*/ 0 w 2085"/>
              <a:gd name="T7" fmla="*/ 0 h 1146"/>
              <a:gd name="T8" fmla="*/ 0 w 2085"/>
              <a:gd name="T9" fmla="*/ 2147483647 h 1146"/>
              <a:gd name="T10" fmla="*/ 2147483647 w 2085"/>
              <a:gd name="T11" fmla="*/ 2147483647 h 1146"/>
              <a:gd name="T12" fmla="*/ 2147483647 w 2085"/>
              <a:gd name="T13" fmla="*/ 2147483647 h 1146"/>
              <a:gd name="T14" fmla="*/ 2147483647 w 2085"/>
              <a:gd name="T15" fmla="*/ 2147483647 h 1146"/>
              <a:gd name="T16" fmla="*/ 2147483647 w 2085"/>
              <a:gd name="T17" fmla="*/ 2147483647 h 1146"/>
              <a:gd name="T18" fmla="*/ 2147483647 w 2085"/>
              <a:gd name="T19" fmla="*/ 0 h 1146"/>
              <a:gd name="T20" fmla="*/ 2147483647 w 2085"/>
              <a:gd name="T21" fmla="*/ 0 h 114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5"/>
              <a:gd name="T34" fmla="*/ 0 h 1146"/>
              <a:gd name="T35" fmla="*/ 2085 w 2085"/>
              <a:gd name="T36" fmla="*/ 1146 h 114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5" h="1146">
                <a:moveTo>
                  <a:pt x="1956" y="0"/>
                </a:moveTo>
                <a:lnTo>
                  <a:pt x="1763" y="385"/>
                </a:lnTo>
                <a:lnTo>
                  <a:pt x="1571" y="0"/>
                </a:lnTo>
                <a:lnTo>
                  <a:pt x="0" y="0"/>
                </a:lnTo>
                <a:lnTo>
                  <a:pt x="0" y="798"/>
                </a:lnTo>
                <a:lnTo>
                  <a:pt x="1590" y="798"/>
                </a:lnTo>
                <a:lnTo>
                  <a:pt x="1764" y="1146"/>
                </a:lnTo>
                <a:lnTo>
                  <a:pt x="1938" y="798"/>
                </a:lnTo>
                <a:lnTo>
                  <a:pt x="2085" y="798"/>
                </a:lnTo>
                <a:lnTo>
                  <a:pt x="2085" y="0"/>
                </a:lnTo>
                <a:lnTo>
                  <a:pt x="1956" y="0"/>
                </a:lnTo>
                <a:close/>
              </a:path>
            </a:pathLst>
          </a:custGeom>
          <a:solidFill>
            <a:srgbClr val="9FAAB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300">
              <a:solidFill>
                <a:srgbClr val="282F39"/>
              </a:solidFill>
              <a:latin typeface="Calibri" pitchFamily="34" charset="0"/>
            </a:endParaRPr>
          </a:p>
        </p:txBody>
      </p:sp>
      <p:sp>
        <p:nvSpPr>
          <p:cNvPr id="33811" name="Freeform 14"/>
          <p:cNvSpPr>
            <a:spLocks/>
          </p:cNvSpPr>
          <p:nvPr/>
        </p:nvSpPr>
        <p:spPr bwMode="auto">
          <a:xfrm>
            <a:off x="6523038" y="4095750"/>
            <a:ext cx="2393950" cy="1720850"/>
          </a:xfrm>
          <a:custGeom>
            <a:avLst/>
            <a:gdLst>
              <a:gd name="T0" fmla="*/ 2147483647 w 2085"/>
              <a:gd name="T1" fmla="*/ 0 h 1146"/>
              <a:gd name="T2" fmla="*/ 2147483647 w 2085"/>
              <a:gd name="T3" fmla="*/ 2147483647 h 1146"/>
              <a:gd name="T4" fmla="*/ 2147483647 w 2085"/>
              <a:gd name="T5" fmla="*/ 0 h 1146"/>
              <a:gd name="T6" fmla="*/ 0 w 2085"/>
              <a:gd name="T7" fmla="*/ 0 h 1146"/>
              <a:gd name="T8" fmla="*/ 0 w 2085"/>
              <a:gd name="T9" fmla="*/ 2147483647 h 1146"/>
              <a:gd name="T10" fmla="*/ 2147483647 w 2085"/>
              <a:gd name="T11" fmla="*/ 2147483647 h 1146"/>
              <a:gd name="T12" fmla="*/ 2147483647 w 2085"/>
              <a:gd name="T13" fmla="*/ 2147483647 h 1146"/>
              <a:gd name="T14" fmla="*/ 2147483647 w 2085"/>
              <a:gd name="T15" fmla="*/ 2147483647 h 1146"/>
              <a:gd name="T16" fmla="*/ 2147483647 w 2085"/>
              <a:gd name="T17" fmla="*/ 2147483647 h 1146"/>
              <a:gd name="T18" fmla="*/ 2147483647 w 2085"/>
              <a:gd name="T19" fmla="*/ 0 h 1146"/>
              <a:gd name="T20" fmla="*/ 2147483647 w 2085"/>
              <a:gd name="T21" fmla="*/ 0 h 114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5"/>
              <a:gd name="T34" fmla="*/ 0 h 1146"/>
              <a:gd name="T35" fmla="*/ 2085 w 2085"/>
              <a:gd name="T36" fmla="*/ 1146 h 114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5" h="1146">
                <a:moveTo>
                  <a:pt x="1956" y="0"/>
                </a:moveTo>
                <a:lnTo>
                  <a:pt x="1763" y="385"/>
                </a:lnTo>
                <a:lnTo>
                  <a:pt x="1571" y="0"/>
                </a:lnTo>
                <a:lnTo>
                  <a:pt x="0" y="0"/>
                </a:lnTo>
                <a:lnTo>
                  <a:pt x="0" y="798"/>
                </a:lnTo>
                <a:lnTo>
                  <a:pt x="1590" y="798"/>
                </a:lnTo>
                <a:lnTo>
                  <a:pt x="1764" y="1146"/>
                </a:lnTo>
                <a:lnTo>
                  <a:pt x="1938" y="798"/>
                </a:lnTo>
                <a:lnTo>
                  <a:pt x="2085" y="798"/>
                </a:lnTo>
                <a:lnTo>
                  <a:pt x="2085" y="0"/>
                </a:lnTo>
                <a:lnTo>
                  <a:pt x="1956" y="0"/>
                </a:lnTo>
                <a:close/>
              </a:path>
            </a:pathLst>
          </a:custGeom>
          <a:solidFill>
            <a:srgbClr val="9FAAB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300">
              <a:solidFill>
                <a:srgbClr val="282F39"/>
              </a:solidFill>
              <a:latin typeface="Calibri" pitchFamily="34" charset="0"/>
            </a:endParaRPr>
          </a:p>
        </p:txBody>
      </p:sp>
      <p:sp>
        <p:nvSpPr>
          <p:cNvPr id="33812" name="Freeform 15"/>
          <p:cNvSpPr>
            <a:spLocks/>
          </p:cNvSpPr>
          <p:nvPr/>
        </p:nvSpPr>
        <p:spPr bwMode="auto">
          <a:xfrm>
            <a:off x="2344738" y="5434013"/>
            <a:ext cx="1770062" cy="1235075"/>
          </a:xfrm>
          <a:custGeom>
            <a:avLst/>
            <a:gdLst>
              <a:gd name="T0" fmla="*/ 2147483647 w 2085"/>
              <a:gd name="T1" fmla="*/ 0 h 798"/>
              <a:gd name="T2" fmla="*/ 2147483647 w 2085"/>
              <a:gd name="T3" fmla="*/ 2147483647 h 798"/>
              <a:gd name="T4" fmla="*/ 2147483647 w 2085"/>
              <a:gd name="T5" fmla="*/ 0 h 798"/>
              <a:gd name="T6" fmla="*/ 0 w 2085"/>
              <a:gd name="T7" fmla="*/ 0 h 798"/>
              <a:gd name="T8" fmla="*/ 0 w 2085"/>
              <a:gd name="T9" fmla="*/ 2147483647 h 798"/>
              <a:gd name="T10" fmla="*/ 2147483647 w 2085"/>
              <a:gd name="T11" fmla="*/ 2147483647 h 798"/>
              <a:gd name="T12" fmla="*/ 2147483647 w 2085"/>
              <a:gd name="T13" fmla="*/ 0 h 798"/>
              <a:gd name="T14" fmla="*/ 2147483647 w 2085"/>
              <a:gd name="T15" fmla="*/ 0 h 79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085"/>
              <a:gd name="T25" fmla="*/ 0 h 798"/>
              <a:gd name="T26" fmla="*/ 2085 w 2085"/>
              <a:gd name="T27" fmla="*/ 798 h 79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085" h="798">
                <a:moveTo>
                  <a:pt x="1955" y="0"/>
                </a:moveTo>
                <a:lnTo>
                  <a:pt x="1763" y="385"/>
                </a:lnTo>
                <a:lnTo>
                  <a:pt x="1570" y="0"/>
                </a:lnTo>
                <a:lnTo>
                  <a:pt x="0" y="0"/>
                </a:lnTo>
                <a:lnTo>
                  <a:pt x="0" y="798"/>
                </a:lnTo>
                <a:lnTo>
                  <a:pt x="2085" y="798"/>
                </a:lnTo>
                <a:lnTo>
                  <a:pt x="2085" y="0"/>
                </a:lnTo>
                <a:lnTo>
                  <a:pt x="1955" y="0"/>
                </a:lnTo>
                <a:close/>
              </a:path>
            </a:pathLst>
          </a:custGeom>
          <a:solidFill>
            <a:srgbClr val="CB1B4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300">
              <a:solidFill>
                <a:srgbClr val="282F39"/>
              </a:solidFill>
              <a:latin typeface="Calibri" pitchFamily="34" charset="0"/>
            </a:endParaRPr>
          </a:p>
        </p:txBody>
      </p:sp>
      <p:sp>
        <p:nvSpPr>
          <p:cNvPr id="33813" name="Freeform 15"/>
          <p:cNvSpPr>
            <a:spLocks/>
          </p:cNvSpPr>
          <p:nvPr/>
        </p:nvSpPr>
        <p:spPr bwMode="auto">
          <a:xfrm>
            <a:off x="4156075" y="5403850"/>
            <a:ext cx="2316163" cy="1235075"/>
          </a:xfrm>
          <a:custGeom>
            <a:avLst/>
            <a:gdLst>
              <a:gd name="T0" fmla="*/ 2147483647 w 2085"/>
              <a:gd name="T1" fmla="*/ 0 h 798"/>
              <a:gd name="T2" fmla="*/ 2147483647 w 2085"/>
              <a:gd name="T3" fmla="*/ 2147483647 h 798"/>
              <a:gd name="T4" fmla="*/ 2147483647 w 2085"/>
              <a:gd name="T5" fmla="*/ 0 h 798"/>
              <a:gd name="T6" fmla="*/ 0 w 2085"/>
              <a:gd name="T7" fmla="*/ 0 h 798"/>
              <a:gd name="T8" fmla="*/ 0 w 2085"/>
              <a:gd name="T9" fmla="*/ 2147483647 h 798"/>
              <a:gd name="T10" fmla="*/ 2147483647 w 2085"/>
              <a:gd name="T11" fmla="*/ 2147483647 h 798"/>
              <a:gd name="T12" fmla="*/ 2147483647 w 2085"/>
              <a:gd name="T13" fmla="*/ 0 h 798"/>
              <a:gd name="T14" fmla="*/ 2147483647 w 2085"/>
              <a:gd name="T15" fmla="*/ 0 h 79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085"/>
              <a:gd name="T25" fmla="*/ 0 h 798"/>
              <a:gd name="T26" fmla="*/ 2085 w 2085"/>
              <a:gd name="T27" fmla="*/ 798 h 79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085" h="798">
                <a:moveTo>
                  <a:pt x="1955" y="0"/>
                </a:moveTo>
                <a:lnTo>
                  <a:pt x="1763" y="385"/>
                </a:lnTo>
                <a:lnTo>
                  <a:pt x="1570" y="0"/>
                </a:lnTo>
                <a:lnTo>
                  <a:pt x="0" y="0"/>
                </a:lnTo>
                <a:lnTo>
                  <a:pt x="0" y="798"/>
                </a:lnTo>
                <a:lnTo>
                  <a:pt x="2085" y="798"/>
                </a:lnTo>
                <a:lnTo>
                  <a:pt x="2085" y="0"/>
                </a:lnTo>
                <a:lnTo>
                  <a:pt x="1955" y="0"/>
                </a:lnTo>
                <a:close/>
              </a:path>
            </a:pathLst>
          </a:custGeom>
          <a:solidFill>
            <a:srgbClr val="CB1B4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300">
              <a:solidFill>
                <a:srgbClr val="282F39"/>
              </a:solidFill>
              <a:latin typeface="Calibri" pitchFamily="34" charset="0"/>
            </a:endParaRPr>
          </a:p>
        </p:txBody>
      </p:sp>
      <p:sp>
        <p:nvSpPr>
          <p:cNvPr id="33814" name="Freeform 15"/>
          <p:cNvSpPr>
            <a:spLocks/>
          </p:cNvSpPr>
          <p:nvPr/>
        </p:nvSpPr>
        <p:spPr bwMode="auto">
          <a:xfrm>
            <a:off x="6551613" y="5411788"/>
            <a:ext cx="2349500" cy="1236662"/>
          </a:xfrm>
          <a:custGeom>
            <a:avLst/>
            <a:gdLst>
              <a:gd name="T0" fmla="*/ 2147483647 w 2085"/>
              <a:gd name="T1" fmla="*/ 0 h 798"/>
              <a:gd name="T2" fmla="*/ 2147483647 w 2085"/>
              <a:gd name="T3" fmla="*/ 2147483647 h 798"/>
              <a:gd name="T4" fmla="*/ 2147483647 w 2085"/>
              <a:gd name="T5" fmla="*/ 0 h 798"/>
              <a:gd name="T6" fmla="*/ 0 w 2085"/>
              <a:gd name="T7" fmla="*/ 0 h 798"/>
              <a:gd name="T8" fmla="*/ 0 w 2085"/>
              <a:gd name="T9" fmla="*/ 2147483647 h 798"/>
              <a:gd name="T10" fmla="*/ 2147483647 w 2085"/>
              <a:gd name="T11" fmla="*/ 2147483647 h 798"/>
              <a:gd name="T12" fmla="*/ 2147483647 w 2085"/>
              <a:gd name="T13" fmla="*/ 0 h 798"/>
              <a:gd name="T14" fmla="*/ 2147483647 w 2085"/>
              <a:gd name="T15" fmla="*/ 0 h 79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085"/>
              <a:gd name="T25" fmla="*/ 0 h 798"/>
              <a:gd name="T26" fmla="*/ 2085 w 2085"/>
              <a:gd name="T27" fmla="*/ 798 h 79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085" h="798">
                <a:moveTo>
                  <a:pt x="1955" y="0"/>
                </a:moveTo>
                <a:lnTo>
                  <a:pt x="1763" y="385"/>
                </a:lnTo>
                <a:lnTo>
                  <a:pt x="1570" y="0"/>
                </a:lnTo>
                <a:lnTo>
                  <a:pt x="0" y="0"/>
                </a:lnTo>
                <a:lnTo>
                  <a:pt x="0" y="798"/>
                </a:lnTo>
                <a:lnTo>
                  <a:pt x="2085" y="798"/>
                </a:lnTo>
                <a:lnTo>
                  <a:pt x="2085" y="0"/>
                </a:lnTo>
                <a:lnTo>
                  <a:pt x="1955" y="0"/>
                </a:lnTo>
                <a:close/>
              </a:path>
            </a:pathLst>
          </a:custGeom>
          <a:solidFill>
            <a:srgbClr val="CB1B4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300">
              <a:solidFill>
                <a:srgbClr val="282F39"/>
              </a:solidFill>
              <a:latin typeface="Calibri" pitchFamily="34" charset="0"/>
            </a:endParaRPr>
          </a:p>
        </p:txBody>
      </p:sp>
      <p:sp>
        <p:nvSpPr>
          <p:cNvPr id="33815" name="TextBox 41"/>
          <p:cNvSpPr txBox="1">
            <a:spLocks noChangeArrowheads="1"/>
          </p:cNvSpPr>
          <p:nvPr/>
        </p:nvSpPr>
        <p:spPr bwMode="auto">
          <a:xfrm>
            <a:off x="244475" y="804863"/>
            <a:ext cx="1570038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>
                <a:latin typeface="Noto Sans"/>
                <a:cs typeface="Arial" charset="0"/>
              </a:rPr>
              <a:t> </a:t>
            </a:r>
          </a:p>
          <a:p>
            <a:pPr algn="ctr"/>
            <a:r>
              <a:rPr lang="ru-RU" sz="1300" b="1" i="1">
                <a:latin typeface="Noto Sans"/>
                <a:cs typeface="Arial" charset="0"/>
              </a:rPr>
              <a:t>Подготовительный этап</a:t>
            </a:r>
          </a:p>
        </p:txBody>
      </p:sp>
      <p:sp>
        <p:nvSpPr>
          <p:cNvPr id="33816" name="TextBox 41"/>
          <p:cNvSpPr txBox="1">
            <a:spLocks noChangeArrowheads="1"/>
          </p:cNvSpPr>
          <p:nvPr/>
        </p:nvSpPr>
        <p:spPr bwMode="auto">
          <a:xfrm>
            <a:off x="4276725" y="873125"/>
            <a:ext cx="19780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>
                <a:latin typeface="Noto Sans"/>
                <a:cs typeface="Arial" charset="0"/>
              </a:rPr>
              <a:t> </a:t>
            </a:r>
            <a:r>
              <a:rPr lang="ru-RU" sz="1300" b="1" i="1">
                <a:latin typeface="Noto Sans"/>
                <a:cs typeface="Arial" charset="0"/>
              </a:rPr>
              <a:t>Разработка карты компетентностей учителя и опросников</a:t>
            </a:r>
          </a:p>
        </p:txBody>
      </p:sp>
      <p:sp>
        <p:nvSpPr>
          <p:cNvPr id="33817" name="TextBox 41"/>
          <p:cNvSpPr txBox="1">
            <a:spLocks noChangeArrowheads="1"/>
          </p:cNvSpPr>
          <p:nvPr/>
        </p:nvSpPr>
        <p:spPr bwMode="auto">
          <a:xfrm>
            <a:off x="6618288" y="681038"/>
            <a:ext cx="2343150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>
                <a:latin typeface="Noto Sans"/>
                <a:cs typeface="Arial" charset="0"/>
              </a:rPr>
              <a:t> </a:t>
            </a:r>
          </a:p>
          <a:p>
            <a:pPr algn="ctr"/>
            <a:r>
              <a:rPr lang="ru-RU" sz="1300" b="1" i="1">
                <a:latin typeface="Noto Sans"/>
                <a:cs typeface="Arial" charset="0"/>
              </a:rPr>
              <a:t>Подбор методик диагностики и приемов когнитивного развития обучающихся</a:t>
            </a:r>
          </a:p>
        </p:txBody>
      </p:sp>
      <p:sp>
        <p:nvSpPr>
          <p:cNvPr id="33818" name="TextBox 41"/>
          <p:cNvSpPr txBox="1">
            <a:spLocks noChangeArrowheads="1"/>
          </p:cNvSpPr>
          <p:nvPr/>
        </p:nvSpPr>
        <p:spPr bwMode="auto">
          <a:xfrm>
            <a:off x="2347913" y="935038"/>
            <a:ext cx="1858962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 i="1">
                <a:latin typeface="Noto Sans"/>
                <a:cs typeface="Arial" charset="0"/>
              </a:rPr>
              <a:t>Разработка диагностического портфеля</a:t>
            </a:r>
          </a:p>
        </p:txBody>
      </p:sp>
      <p:sp>
        <p:nvSpPr>
          <p:cNvPr id="33819" name="TextBox 41"/>
          <p:cNvSpPr txBox="1">
            <a:spLocks noChangeArrowheads="1"/>
          </p:cNvSpPr>
          <p:nvPr/>
        </p:nvSpPr>
        <p:spPr bwMode="auto">
          <a:xfrm>
            <a:off x="2282825" y="5529263"/>
            <a:ext cx="175895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>
                <a:latin typeface="Noto Sans"/>
                <a:cs typeface="Arial" charset="0"/>
              </a:rPr>
              <a:t> </a:t>
            </a:r>
          </a:p>
          <a:p>
            <a:pPr algn="ctr"/>
            <a:r>
              <a:rPr lang="ru-RU" sz="1300" b="1" i="1">
                <a:solidFill>
                  <a:schemeClr val="bg1"/>
                </a:solidFill>
                <a:latin typeface="Noto Sans"/>
                <a:cs typeface="Arial" charset="0"/>
              </a:rPr>
              <a:t>Мониторинг результативности ДК, МП</a:t>
            </a:r>
          </a:p>
        </p:txBody>
      </p:sp>
      <p:sp>
        <p:nvSpPr>
          <p:cNvPr id="33820" name="TextBox 41"/>
          <p:cNvSpPr txBox="1">
            <a:spLocks noChangeArrowheads="1"/>
          </p:cNvSpPr>
          <p:nvPr/>
        </p:nvSpPr>
        <p:spPr bwMode="auto">
          <a:xfrm>
            <a:off x="4129088" y="5457825"/>
            <a:ext cx="2157412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300" b="1">
              <a:latin typeface="Noto Sans"/>
              <a:cs typeface="Arial" charset="0"/>
            </a:endParaRPr>
          </a:p>
          <a:p>
            <a:pPr algn="ctr"/>
            <a:r>
              <a:rPr lang="ru-RU" sz="1300" b="1" i="1">
                <a:solidFill>
                  <a:schemeClr val="bg1"/>
                </a:solidFill>
                <a:latin typeface="Noto Sans"/>
                <a:cs typeface="Arial" charset="0"/>
              </a:rPr>
              <a:t>Мониторинг результативности программ (проектов) МР</a:t>
            </a:r>
          </a:p>
        </p:txBody>
      </p:sp>
      <p:sp>
        <p:nvSpPr>
          <p:cNvPr id="33821" name="TextBox 41"/>
          <p:cNvSpPr txBox="1">
            <a:spLocks noChangeArrowheads="1"/>
          </p:cNvSpPr>
          <p:nvPr/>
        </p:nvSpPr>
        <p:spPr bwMode="auto">
          <a:xfrm>
            <a:off x="6491288" y="5657850"/>
            <a:ext cx="2136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 i="1">
                <a:solidFill>
                  <a:schemeClr val="bg1"/>
                </a:solidFill>
                <a:latin typeface="Noto Sans"/>
                <a:cs typeface="Arial" charset="0"/>
              </a:rPr>
              <a:t>Мониторинг </a:t>
            </a:r>
          </a:p>
          <a:p>
            <a:pPr algn="ctr"/>
            <a:r>
              <a:rPr lang="ru-RU" sz="1300" b="1" i="1">
                <a:solidFill>
                  <a:schemeClr val="bg1"/>
                </a:solidFill>
                <a:latin typeface="Noto Sans"/>
                <a:cs typeface="Arial" charset="0"/>
              </a:rPr>
              <a:t>образовательных результатов</a:t>
            </a:r>
          </a:p>
        </p:txBody>
      </p:sp>
      <p:sp>
        <p:nvSpPr>
          <p:cNvPr id="33822" name="TextBox 41"/>
          <p:cNvSpPr txBox="1">
            <a:spLocks noChangeArrowheads="1"/>
          </p:cNvSpPr>
          <p:nvPr/>
        </p:nvSpPr>
        <p:spPr bwMode="auto">
          <a:xfrm>
            <a:off x="2238375" y="4437063"/>
            <a:ext cx="175895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>
                <a:latin typeface="Noto Sans"/>
                <a:cs typeface="Arial" charset="0"/>
              </a:rPr>
              <a:t> </a:t>
            </a:r>
            <a:r>
              <a:rPr lang="ru-RU" sz="1300" b="1" i="1">
                <a:latin typeface="Noto Sans"/>
                <a:cs typeface="Arial" charset="0"/>
              </a:rPr>
              <a:t>Реализация дорожных карт и программ</a:t>
            </a:r>
          </a:p>
        </p:txBody>
      </p:sp>
      <p:sp>
        <p:nvSpPr>
          <p:cNvPr id="33823" name="TextBox 41"/>
          <p:cNvSpPr txBox="1">
            <a:spLocks noChangeArrowheads="1"/>
          </p:cNvSpPr>
          <p:nvPr/>
        </p:nvSpPr>
        <p:spPr bwMode="auto">
          <a:xfrm>
            <a:off x="4114800" y="4092575"/>
            <a:ext cx="197485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 i="1">
                <a:latin typeface="Noto Sans"/>
                <a:cs typeface="Arial" charset="0"/>
              </a:rPr>
              <a:t>Реализация программ (проектов) методической работы в ОО</a:t>
            </a:r>
          </a:p>
          <a:p>
            <a:pPr algn="ctr"/>
            <a:endParaRPr lang="ru-RU" sz="1300" b="1" i="1">
              <a:latin typeface="Noto Sans"/>
              <a:cs typeface="Arial" charset="0"/>
            </a:endParaRPr>
          </a:p>
        </p:txBody>
      </p:sp>
      <p:sp>
        <p:nvSpPr>
          <p:cNvPr id="33824" name="TextBox 41"/>
          <p:cNvSpPr txBox="1">
            <a:spLocks noChangeArrowheads="1"/>
          </p:cNvSpPr>
          <p:nvPr/>
        </p:nvSpPr>
        <p:spPr bwMode="auto">
          <a:xfrm>
            <a:off x="6267450" y="4198938"/>
            <a:ext cx="2432050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>
                <a:latin typeface="Noto Sans"/>
                <a:cs typeface="Arial" charset="0"/>
              </a:rPr>
              <a:t> </a:t>
            </a:r>
            <a:r>
              <a:rPr lang="ru-RU" sz="1300" b="1" i="1">
                <a:latin typeface="Noto Sans"/>
                <a:cs typeface="Arial" charset="0"/>
              </a:rPr>
              <a:t> Реализация </a:t>
            </a:r>
          </a:p>
          <a:p>
            <a:pPr algn="ctr"/>
            <a:r>
              <a:rPr lang="ru-RU" sz="1300" b="1" i="1">
                <a:latin typeface="Noto Sans"/>
                <a:cs typeface="Arial" charset="0"/>
              </a:rPr>
              <a:t>программ учебных и внеурочных курсов, учебных занятий, </a:t>
            </a:r>
          </a:p>
          <a:p>
            <a:pPr algn="ctr"/>
            <a:r>
              <a:rPr lang="ru-RU" sz="1300" b="1" i="1">
                <a:latin typeface="Noto Sans"/>
                <a:cs typeface="Arial" charset="0"/>
              </a:rPr>
              <a:t>ИОТ обучающихся </a:t>
            </a:r>
          </a:p>
        </p:txBody>
      </p:sp>
      <p:sp>
        <p:nvSpPr>
          <p:cNvPr id="33825" name="TextBox 41"/>
          <p:cNvSpPr txBox="1">
            <a:spLocks noChangeArrowheads="1"/>
          </p:cNvSpPr>
          <p:nvPr/>
        </p:nvSpPr>
        <p:spPr bwMode="auto">
          <a:xfrm>
            <a:off x="2336800" y="1843088"/>
            <a:ext cx="1758950" cy="109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>
                <a:latin typeface="Noto Sans"/>
                <a:cs typeface="Arial" charset="0"/>
              </a:rPr>
              <a:t> </a:t>
            </a:r>
          </a:p>
          <a:p>
            <a:pPr algn="ctr"/>
            <a:r>
              <a:rPr lang="ru-RU" sz="1300" b="1" i="1">
                <a:latin typeface="Noto Sans"/>
                <a:cs typeface="Arial" charset="0"/>
              </a:rPr>
              <a:t>Проведение диагностики причин низких</a:t>
            </a:r>
            <a:r>
              <a:rPr lang="ru-RU" sz="1300" b="1" i="1">
                <a:solidFill>
                  <a:schemeClr val="bg1"/>
                </a:solidFill>
                <a:latin typeface="Noto Sans"/>
                <a:cs typeface="Arial" charset="0"/>
              </a:rPr>
              <a:t> </a:t>
            </a:r>
            <a:r>
              <a:rPr lang="ru-RU" sz="1300" b="1" i="1">
                <a:latin typeface="Noto Sans"/>
                <a:cs typeface="Arial" charset="0"/>
              </a:rPr>
              <a:t>результатов</a:t>
            </a:r>
          </a:p>
        </p:txBody>
      </p:sp>
      <p:sp>
        <p:nvSpPr>
          <p:cNvPr id="33826" name="TextBox 41"/>
          <p:cNvSpPr txBox="1">
            <a:spLocks noChangeArrowheads="1"/>
          </p:cNvSpPr>
          <p:nvPr/>
        </p:nvSpPr>
        <p:spPr bwMode="auto">
          <a:xfrm>
            <a:off x="3998913" y="2938463"/>
            <a:ext cx="2374900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>
                <a:latin typeface="Noto Sans"/>
                <a:cs typeface="Arial" charset="0"/>
              </a:rPr>
              <a:t> </a:t>
            </a:r>
          </a:p>
          <a:p>
            <a:pPr algn="ctr"/>
            <a:r>
              <a:rPr lang="ru-RU" sz="1300" b="1" i="1">
                <a:solidFill>
                  <a:schemeClr val="bg1"/>
                </a:solidFill>
                <a:latin typeface="Noto Sans"/>
                <a:cs typeface="Arial" charset="0"/>
              </a:rPr>
              <a:t>Проектирование </a:t>
            </a:r>
          </a:p>
          <a:p>
            <a:pPr algn="ctr"/>
            <a:r>
              <a:rPr lang="ru-RU" sz="1300" b="1" i="1">
                <a:solidFill>
                  <a:schemeClr val="bg1"/>
                </a:solidFill>
                <a:latin typeface="Noto Sans"/>
                <a:cs typeface="Arial" charset="0"/>
              </a:rPr>
              <a:t>программ (проектов) методической работы в ОО</a:t>
            </a:r>
          </a:p>
        </p:txBody>
      </p:sp>
      <p:sp>
        <p:nvSpPr>
          <p:cNvPr id="33827" name="TextBox 41"/>
          <p:cNvSpPr txBox="1">
            <a:spLocks noChangeArrowheads="1"/>
          </p:cNvSpPr>
          <p:nvPr/>
        </p:nvSpPr>
        <p:spPr bwMode="auto">
          <a:xfrm>
            <a:off x="6308725" y="2774950"/>
            <a:ext cx="2576513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>
                <a:latin typeface="Noto Sans"/>
                <a:cs typeface="Arial" charset="0"/>
              </a:rPr>
              <a:t> </a:t>
            </a:r>
          </a:p>
          <a:p>
            <a:pPr algn="ctr"/>
            <a:r>
              <a:rPr lang="ru-RU" sz="1300" b="1" i="1">
                <a:solidFill>
                  <a:schemeClr val="bg1"/>
                </a:solidFill>
                <a:latin typeface="Noto Sans"/>
                <a:cs typeface="Arial" charset="0"/>
              </a:rPr>
              <a:t>Проектирование </a:t>
            </a:r>
          </a:p>
          <a:p>
            <a:pPr algn="ctr"/>
            <a:r>
              <a:rPr lang="ru-RU" sz="1300" b="1" i="1">
                <a:solidFill>
                  <a:schemeClr val="bg1"/>
                </a:solidFill>
                <a:latin typeface="Noto Sans"/>
                <a:cs typeface="Arial" charset="0"/>
              </a:rPr>
              <a:t>программ учебных и внеурочных курсов, учебных занятий, ИОТ обучающихся</a:t>
            </a:r>
          </a:p>
        </p:txBody>
      </p:sp>
      <p:sp>
        <p:nvSpPr>
          <p:cNvPr id="33828" name="TextBox 41"/>
          <p:cNvSpPr txBox="1">
            <a:spLocks noChangeArrowheads="1"/>
          </p:cNvSpPr>
          <p:nvPr/>
        </p:nvSpPr>
        <p:spPr bwMode="auto">
          <a:xfrm>
            <a:off x="2281238" y="3086100"/>
            <a:ext cx="176847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300" b="1">
              <a:latin typeface="Noto Sans"/>
              <a:cs typeface="Arial" charset="0"/>
            </a:endParaRPr>
          </a:p>
          <a:p>
            <a:pPr algn="ctr"/>
            <a:r>
              <a:rPr lang="ru-RU" sz="1300" b="1" i="1">
                <a:solidFill>
                  <a:schemeClr val="bg1"/>
                </a:solidFill>
                <a:latin typeface="Noto Sans"/>
                <a:cs typeface="Arial" charset="0"/>
              </a:rPr>
              <a:t>Проектирование изменений в ОО и МОС</a:t>
            </a:r>
          </a:p>
        </p:txBody>
      </p:sp>
      <p:sp>
        <p:nvSpPr>
          <p:cNvPr id="33829" name="TextBox 41"/>
          <p:cNvSpPr txBox="1">
            <a:spLocks noChangeArrowheads="1"/>
          </p:cNvSpPr>
          <p:nvPr/>
        </p:nvSpPr>
        <p:spPr bwMode="auto">
          <a:xfrm>
            <a:off x="6472238" y="1982788"/>
            <a:ext cx="22574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 i="1">
                <a:latin typeface="Noto Sans"/>
                <a:cs typeface="Arial" charset="0"/>
              </a:rPr>
              <a:t>Определение уровней интеллектуального развития </a:t>
            </a:r>
          </a:p>
          <a:p>
            <a:pPr algn="ctr"/>
            <a:r>
              <a:rPr lang="ru-RU" sz="1300" b="1" i="1">
                <a:latin typeface="Noto Sans"/>
                <a:cs typeface="Arial" charset="0"/>
              </a:rPr>
              <a:t>обучающихся</a:t>
            </a:r>
          </a:p>
        </p:txBody>
      </p:sp>
      <p:sp>
        <p:nvSpPr>
          <p:cNvPr id="33830" name="TextBox 41"/>
          <p:cNvSpPr txBox="1">
            <a:spLocks noChangeArrowheads="1"/>
          </p:cNvSpPr>
          <p:nvPr/>
        </p:nvSpPr>
        <p:spPr bwMode="auto">
          <a:xfrm>
            <a:off x="4038600" y="1787525"/>
            <a:ext cx="2392363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>
                <a:latin typeface="Noto Sans"/>
                <a:cs typeface="Arial" charset="0"/>
              </a:rPr>
              <a:t> </a:t>
            </a:r>
          </a:p>
          <a:p>
            <a:pPr algn="ctr"/>
            <a:r>
              <a:rPr lang="ru-RU" sz="1300" b="1" i="1">
                <a:latin typeface="Noto Sans"/>
                <a:cs typeface="Arial" charset="0"/>
              </a:rPr>
              <a:t>Диагностика </a:t>
            </a:r>
          </a:p>
          <a:p>
            <a:pPr algn="ctr"/>
            <a:r>
              <a:rPr lang="ru-RU" sz="1300" b="1" i="1">
                <a:latin typeface="Noto Sans"/>
                <a:cs typeface="Arial" charset="0"/>
              </a:rPr>
              <a:t>уровня методической компетентности</a:t>
            </a:r>
            <a:r>
              <a:rPr lang="ru-RU" sz="1300" b="1" i="1">
                <a:solidFill>
                  <a:schemeClr val="bg1"/>
                </a:solidFill>
                <a:latin typeface="Noto Sans"/>
                <a:cs typeface="Arial" charset="0"/>
              </a:rPr>
              <a:t>  </a:t>
            </a:r>
            <a:r>
              <a:rPr lang="ru-RU" sz="1300" b="1" i="1">
                <a:latin typeface="Noto Sans"/>
                <a:cs typeface="Arial" charset="0"/>
              </a:rPr>
              <a:t>учителей</a:t>
            </a:r>
          </a:p>
        </p:txBody>
      </p:sp>
      <p:sp>
        <p:nvSpPr>
          <p:cNvPr id="33831" name="Freeform 13"/>
          <p:cNvSpPr>
            <a:spLocks/>
          </p:cNvSpPr>
          <p:nvPr/>
        </p:nvSpPr>
        <p:spPr bwMode="auto">
          <a:xfrm rot="-5400000">
            <a:off x="791369" y="1318419"/>
            <a:ext cx="1069975" cy="2255837"/>
          </a:xfrm>
          <a:custGeom>
            <a:avLst/>
            <a:gdLst>
              <a:gd name="T0" fmla="*/ 2147483647 w 2085"/>
              <a:gd name="T1" fmla="*/ 0 h 1142"/>
              <a:gd name="T2" fmla="*/ 0 w 2085"/>
              <a:gd name="T3" fmla="*/ 0 h 1142"/>
              <a:gd name="T4" fmla="*/ 0 w 2085"/>
              <a:gd name="T5" fmla="*/ 2147483647 h 1142"/>
              <a:gd name="T6" fmla="*/ 2147483647 w 2085"/>
              <a:gd name="T7" fmla="*/ 2147483647 h 1142"/>
              <a:gd name="T8" fmla="*/ 2147483647 w 2085"/>
              <a:gd name="T9" fmla="*/ 2147483647 h 1142"/>
              <a:gd name="T10" fmla="*/ 2147483647 w 2085"/>
              <a:gd name="T11" fmla="*/ 2147483647 h 1142"/>
              <a:gd name="T12" fmla="*/ 2147483647 w 2085"/>
              <a:gd name="T13" fmla="*/ 2147483647 h 1142"/>
              <a:gd name="T14" fmla="*/ 2147483647 w 2085"/>
              <a:gd name="T15" fmla="*/ 0 h 114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085"/>
              <a:gd name="T25" fmla="*/ 0 h 1142"/>
              <a:gd name="T26" fmla="*/ 2085 w 2085"/>
              <a:gd name="T27" fmla="*/ 1142 h 114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085" h="1142">
                <a:moveTo>
                  <a:pt x="2085" y="0"/>
                </a:moveTo>
                <a:lnTo>
                  <a:pt x="0" y="0"/>
                </a:lnTo>
                <a:lnTo>
                  <a:pt x="0" y="798"/>
                </a:lnTo>
                <a:lnTo>
                  <a:pt x="1591" y="798"/>
                </a:lnTo>
                <a:lnTo>
                  <a:pt x="1763" y="1142"/>
                </a:lnTo>
                <a:lnTo>
                  <a:pt x="1935" y="798"/>
                </a:lnTo>
                <a:lnTo>
                  <a:pt x="2085" y="798"/>
                </a:lnTo>
                <a:lnTo>
                  <a:pt x="2085" y="0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vert="eaVert"/>
          <a:lstStyle/>
          <a:p>
            <a:endParaRPr lang="ru-RU" sz="1300">
              <a:solidFill>
                <a:srgbClr val="282F39"/>
              </a:solidFill>
              <a:latin typeface="Calibri" pitchFamily="34" charset="0"/>
            </a:endParaRPr>
          </a:p>
        </p:txBody>
      </p:sp>
      <p:sp>
        <p:nvSpPr>
          <p:cNvPr id="33832" name="Freeform 13"/>
          <p:cNvSpPr>
            <a:spLocks/>
          </p:cNvSpPr>
          <p:nvPr/>
        </p:nvSpPr>
        <p:spPr bwMode="auto">
          <a:xfrm rot="-5400000">
            <a:off x="783431" y="2437607"/>
            <a:ext cx="1069975" cy="2271712"/>
          </a:xfrm>
          <a:custGeom>
            <a:avLst/>
            <a:gdLst>
              <a:gd name="T0" fmla="*/ 2147483647 w 2085"/>
              <a:gd name="T1" fmla="*/ 0 h 1142"/>
              <a:gd name="T2" fmla="*/ 0 w 2085"/>
              <a:gd name="T3" fmla="*/ 0 h 1142"/>
              <a:gd name="T4" fmla="*/ 0 w 2085"/>
              <a:gd name="T5" fmla="*/ 2147483647 h 1142"/>
              <a:gd name="T6" fmla="*/ 2147483647 w 2085"/>
              <a:gd name="T7" fmla="*/ 2147483647 h 1142"/>
              <a:gd name="T8" fmla="*/ 2147483647 w 2085"/>
              <a:gd name="T9" fmla="*/ 2147483647 h 1142"/>
              <a:gd name="T10" fmla="*/ 2147483647 w 2085"/>
              <a:gd name="T11" fmla="*/ 2147483647 h 1142"/>
              <a:gd name="T12" fmla="*/ 2147483647 w 2085"/>
              <a:gd name="T13" fmla="*/ 2147483647 h 1142"/>
              <a:gd name="T14" fmla="*/ 2147483647 w 2085"/>
              <a:gd name="T15" fmla="*/ 0 h 114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085"/>
              <a:gd name="T25" fmla="*/ 0 h 1142"/>
              <a:gd name="T26" fmla="*/ 2085 w 2085"/>
              <a:gd name="T27" fmla="*/ 1142 h 114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085" h="1142">
                <a:moveTo>
                  <a:pt x="2085" y="0"/>
                </a:moveTo>
                <a:lnTo>
                  <a:pt x="0" y="0"/>
                </a:lnTo>
                <a:lnTo>
                  <a:pt x="0" y="798"/>
                </a:lnTo>
                <a:lnTo>
                  <a:pt x="1591" y="798"/>
                </a:lnTo>
                <a:lnTo>
                  <a:pt x="1763" y="1142"/>
                </a:lnTo>
                <a:lnTo>
                  <a:pt x="1935" y="798"/>
                </a:lnTo>
                <a:lnTo>
                  <a:pt x="2085" y="798"/>
                </a:lnTo>
                <a:lnTo>
                  <a:pt x="2085" y="0"/>
                </a:lnTo>
                <a:close/>
              </a:path>
            </a:pathLst>
          </a:custGeom>
          <a:solidFill>
            <a:srgbClr val="007A7D"/>
          </a:solidFill>
          <a:ln w="9525">
            <a:noFill/>
            <a:miter lim="800000"/>
            <a:headEnd/>
            <a:tailEnd/>
          </a:ln>
        </p:spPr>
        <p:txBody>
          <a:bodyPr vert="eaVert"/>
          <a:lstStyle/>
          <a:p>
            <a:endParaRPr lang="ru-RU" sz="1300">
              <a:solidFill>
                <a:srgbClr val="282F39"/>
              </a:solidFill>
              <a:latin typeface="Calibri" pitchFamily="34" charset="0"/>
            </a:endParaRPr>
          </a:p>
        </p:txBody>
      </p:sp>
      <p:sp>
        <p:nvSpPr>
          <p:cNvPr id="33833" name="Freeform 13"/>
          <p:cNvSpPr>
            <a:spLocks/>
          </p:cNvSpPr>
          <p:nvPr/>
        </p:nvSpPr>
        <p:spPr bwMode="auto">
          <a:xfrm rot="-5400000">
            <a:off x="783431" y="3653632"/>
            <a:ext cx="1069975" cy="2271712"/>
          </a:xfrm>
          <a:custGeom>
            <a:avLst/>
            <a:gdLst>
              <a:gd name="T0" fmla="*/ 2147483647 w 2085"/>
              <a:gd name="T1" fmla="*/ 0 h 1142"/>
              <a:gd name="T2" fmla="*/ 0 w 2085"/>
              <a:gd name="T3" fmla="*/ 0 h 1142"/>
              <a:gd name="T4" fmla="*/ 0 w 2085"/>
              <a:gd name="T5" fmla="*/ 2147483647 h 1142"/>
              <a:gd name="T6" fmla="*/ 2147483647 w 2085"/>
              <a:gd name="T7" fmla="*/ 2147483647 h 1142"/>
              <a:gd name="T8" fmla="*/ 2147483647 w 2085"/>
              <a:gd name="T9" fmla="*/ 2147483647 h 1142"/>
              <a:gd name="T10" fmla="*/ 2147483647 w 2085"/>
              <a:gd name="T11" fmla="*/ 2147483647 h 1142"/>
              <a:gd name="T12" fmla="*/ 2147483647 w 2085"/>
              <a:gd name="T13" fmla="*/ 2147483647 h 1142"/>
              <a:gd name="T14" fmla="*/ 2147483647 w 2085"/>
              <a:gd name="T15" fmla="*/ 0 h 114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085"/>
              <a:gd name="T25" fmla="*/ 0 h 1142"/>
              <a:gd name="T26" fmla="*/ 2085 w 2085"/>
              <a:gd name="T27" fmla="*/ 1142 h 114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085" h="1142">
                <a:moveTo>
                  <a:pt x="2085" y="0"/>
                </a:moveTo>
                <a:lnTo>
                  <a:pt x="0" y="0"/>
                </a:lnTo>
                <a:lnTo>
                  <a:pt x="0" y="798"/>
                </a:lnTo>
                <a:lnTo>
                  <a:pt x="1591" y="798"/>
                </a:lnTo>
                <a:lnTo>
                  <a:pt x="1763" y="1142"/>
                </a:lnTo>
                <a:lnTo>
                  <a:pt x="1935" y="798"/>
                </a:lnTo>
                <a:lnTo>
                  <a:pt x="2085" y="798"/>
                </a:lnTo>
                <a:lnTo>
                  <a:pt x="2085" y="0"/>
                </a:lnTo>
                <a:close/>
              </a:path>
            </a:pathLst>
          </a:custGeom>
          <a:solidFill>
            <a:srgbClr val="9FAABB"/>
          </a:solidFill>
          <a:ln w="9525">
            <a:noFill/>
            <a:miter lim="800000"/>
            <a:headEnd/>
            <a:tailEnd/>
          </a:ln>
        </p:spPr>
        <p:txBody>
          <a:bodyPr vert="eaVert"/>
          <a:lstStyle/>
          <a:p>
            <a:endParaRPr lang="ru-RU" sz="1300">
              <a:latin typeface="Calibri" pitchFamily="34" charset="0"/>
            </a:endParaRPr>
          </a:p>
        </p:txBody>
      </p:sp>
      <p:sp>
        <p:nvSpPr>
          <p:cNvPr id="33834" name="Freeform 13"/>
          <p:cNvSpPr>
            <a:spLocks/>
          </p:cNvSpPr>
          <p:nvPr/>
        </p:nvSpPr>
        <p:spPr bwMode="auto">
          <a:xfrm rot="-5400000">
            <a:off x="749300" y="4964113"/>
            <a:ext cx="1138238" cy="2271712"/>
          </a:xfrm>
          <a:custGeom>
            <a:avLst/>
            <a:gdLst>
              <a:gd name="T0" fmla="*/ 2147483647 w 2085"/>
              <a:gd name="T1" fmla="*/ 0 h 1142"/>
              <a:gd name="T2" fmla="*/ 0 w 2085"/>
              <a:gd name="T3" fmla="*/ 0 h 1142"/>
              <a:gd name="T4" fmla="*/ 0 w 2085"/>
              <a:gd name="T5" fmla="*/ 2147483647 h 1142"/>
              <a:gd name="T6" fmla="*/ 2147483647 w 2085"/>
              <a:gd name="T7" fmla="*/ 2147483647 h 1142"/>
              <a:gd name="T8" fmla="*/ 2147483647 w 2085"/>
              <a:gd name="T9" fmla="*/ 2147483647 h 1142"/>
              <a:gd name="T10" fmla="*/ 2147483647 w 2085"/>
              <a:gd name="T11" fmla="*/ 2147483647 h 1142"/>
              <a:gd name="T12" fmla="*/ 2147483647 w 2085"/>
              <a:gd name="T13" fmla="*/ 2147483647 h 1142"/>
              <a:gd name="T14" fmla="*/ 2147483647 w 2085"/>
              <a:gd name="T15" fmla="*/ 0 h 114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085"/>
              <a:gd name="T25" fmla="*/ 0 h 1142"/>
              <a:gd name="T26" fmla="*/ 2085 w 2085"/>
              <a:gd name="T27" fmla="*/ 1142 h 114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085" h="1142">
                <a:moveTo>
                  <a:pt x="2085" y="0"/>
                </a:moveTo>
                <a:lnTo>
                  <a:pt x="0" y="0"/>
                </a:lnTo>
                <a:lnTo>
                  <a:pt x="0" y="798"/>
                </a:lnTo>
                <a:lnTo>
                  <a:pt x="1591" y="798"/>
                </a:lnTo>
                <a:lnTo>
                  <a:pt x="1763" y="1142"/>
                </a:lnTo>
                <a:lnTo>
                  <a:pt x="1935" y="798"/>
                </a:lnTo>
                <a:lnTo>
                  <a:pt x="2085" y="798"/>
                </a:lnTo>
                <a:lnTo>
                  <a:pt x="2085" y="0"/>
                </a:lnTo>
                <a:close/>
              </a:path>
            </a:pathLst>
          </a:custGeom>
          <a:solidFill>
            <a:srgbClr val="CB1B4A"/>
          </a:solidFill>
          <a:ln w="9525">
            <a:noFill/>
            <a:miter lim="800000"/>
            <a:headEnd/>
            <a:tailEnd/>
          </a:ln>
        </p:spPr>
        <p:txBody>
          <a:bodyPr vert="eaVert"/>
          <a:lstStyle/>
          <a:p>
            <a:endParaRPr lang="ru-RU" sz="1300">
              <a:solidFill>
                <a:srgbClr val="282F39"/>
              </a:solidFill>
              <a:latin typeface="Calibri" pitchFamily="34" charset="0"/>
            </a:endParaRPr>
          </a:p>
        </p:txBody>
      </p:sp>
      <p:sp>
        <p:nvSpPr>
          <p:cNvPr id="33835" name="TextBox 41"/>
          <p:cNvSpPr txBox="1">
            <a:spLocks noChangeArrowheads="1"/>
          </p:cNvSpPr>
          <p:nvPr/>
        </p:nvSpPr>
        <p:spPr bwMode="auto">
          <a:xfrm>
            <a:off x="244475" y="2006600"/>
            <a:ext cx="1570038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>
                <a:latin typeface="Noto Sans"/>
                <a:cs typeface="Arial" charset="0"/>
              </a:rPr>
              <a:t> </a:t>
            </a:r>
          </a:p>
          <a:p>
            <a:pPr algn="ctr"/>
            <a:r>
              <a:rPr lang="ru-RU" sz="1300" b="1" i="1">
                <a:latin typeface="Noto Sans"/>
                <a:cs typeface="Arial" charset="0"/>
              </a:rPr>
              <a:t>Диагностический этап</a:t>
            </a:r>
          </a:p>
        </p:txBody>
      </p:sp>
      <p:sp>
        <p:nvSpPr>
          <p:cNvPr id="33836" name="TextBox 41"/>
          <p:cNvSpPr txBox="1">
            <a:spLocks noChangeArrowheads="1"/>
          </p:cNvSpPr>
          <p:nvPr/>
        </p:nvSpPr>
        <p:spPr bwMode="auto">
          <a:xfrm>
            <a:off x="244475" y="3138488"/>
            <a:ext cx="14160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 i="1">
                <a:solidFill>
                  <a:schemeClr val="bg1"/>
                </a:solidFill>
                <a:latin typeface="Noto Sans"/>
                <a:cs typeface="Arial" charset="0"/>
              </a:rPr>
              <a:t>Проектировочный этап</a:t>
            </a:r>
          </a:p>
        </p:txBody>
      </p:sp>
      <p:sp>
        <p:nvSpPr>
          <p:cNvPr id="33837" name="TextBox 41"/>
          <p:cNvSpPr txBox="1">
            <a:spLocks noChangeArrowheads="1"/>
          </p:cNvSpPr>
          <p:nvPr/>
        </p:nvSpPr>
        <p:spPr bwMode="auto">
          <a:xfrm>
            <a:off x="244475" y="4319588"/>
            <a:ext cx="1570038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>
                <a:latin typeface="Noto Sans"/>
                <a:cs typeface="Arial" charset="0"/>
              </a:rPr>
              <a:t> </a:t>
            </a:r>
          </a:p>
          <a:p>
            <a:pPr algn="ctr"/>
            <a:r>
              <a:rPr lang="ru-RU" sz="1300" b="1" i="1">
                <a:latin typeface="Noto Sans"/>
                <a:cs typeface="Arial" charset="0"/>
              </a:rPr>
              <a:t>Деятельностный этап</a:t>
            </a:r>
          </a:p>
        </p:txBody>
      </p:sp>
      <p:sp>
        <p:nvSpPr>
          <p:cNvPr id="33838" name="TextBox 41"/>
          <p:cNvSpPr txBox="1">
            <a:spLocks noChangeArrowheads="1"/>
          </p:cNvSpPr>
          <p:nvPr/>
        </p:nvSpPr>
        <p:spPr bwMode="auto">
          <a:xfrm>
            <a:off x="198438" y="5581650"/>
            <a:ext cx="1612900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>
                <a:latin typeface="Noto Sans"/>
                <a:cs typeface="Arial" charset="0"/>
              </a:rPr>
              <a:t> </a:t>
            </a:r>
          </a:p>
          <a:p>
            <a:pPr algn="ctr"/>
            <a:r>
              <a:rPr lang="ru-RU" sz="1300" b="1" i="1">
                <a:solidFill>
                  <a:schemeClr val="bg1"/>
                </a:solidFill>
                <a:latin typeface="Noto Sans"/>
                <a:cs typeface="Arial" charset="0"/>
              </a:rPr>
              <a:t>Аналитический </a:t>
            </a:r>
          </a:p>
          <a:p>
            <a:pPr algn="ctr"/>
            <a:r>
              <a:rPr lang="ru-RU" sz="1300" b="1" i="1">
                <a:solidFill>
                  <a:schemeClr val="bg1"/>
                </a:solidFill>
                <a:latin typeface="Noto Sans"/>
                <a:cs typeface="Arial" charset="0"/>
              </a:rPr>
              <a:t>этап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4">
            <a:extLst>
              <a:ext uri="{FF2B5EF4-FFF2-40B4-BE49-F238E27FC236}"/>
            </a:extLst>
          </p:cNvPr>
          <p:cNvGrpSpPr/>
          <p:nvPr/>
        </p:nvGrpSpPr>
        <p:grpSpPr>
          <a:xfrm rot="3697113">
            <a:off x="3292318" y="-1374493"/>
            <a:ext cx="1510541" cy="8589042"/>
            <a:chOff x="2043326" y="-2554029"/>
            <a:chExt cx="1673012" cy="9233541"/>
          </a:xfrm>
          <a:solidFill>
            <a:schemeClr val="accent1"/>
          </a:solidFill>
        </p:grpSpPr>
        <p:grpSp>
          <p:nvGrpSpPr>
            <p:cNvPr id="6" name="Group 13">
              <a:extLst>
                <a:ext uri="{FF2B5EF4-FFF2-40B4-BE49-F238E27FC236}"/>
              </a:extLst>
            </p:cNvPr>
            <p:cNvGrpSpPr/>
            <p:nvPr/>
          </p:nvGrpSpPr>
          <p:grpSpPr>
            <a:xfrm rot="21344680">
              <a:off x="2043326" y="4847797"/>
              <a:ext cx="703343" cy="1831715"/>
              <a:chOff x="2043326" y="4456372"/>
              <a:chExt cx="703343" cy="1831715"/>
            </a:xfrm>
            <a:grpFill/>
          </p:grpSpPr>
          <p:sp>
            <p:nvSpPr>
              <p:cNvPr id="22" name="Freeform 5">
                <a:extLst>
                  <a:ext uri="{FF2B5EF4-FFF2-40B4-BE49-F238E27FC236}"/>
                </a:extLst>
              </p:cNvPr>
              <p:cNvSpPr>
                <a:spLocks/>
              </p:cNvSpPr>
              <p:nvPr/>
            </p:nvSpPr>
            <p:spPr bwMode="auto">
              <a:xfrm>
                <a:off x="2043326" y="4456372"/>
                <a:ext cx="703343" cy="1161411"/>
              </a:xfrm>
              <a:custGeom>
                <a:avLst/>
                <a:gdLst>
                  <a:gd name="T0" fmla="*/ 4 w 1176"/>
                  <a:gd name="T1" fmla="*/ 1085 h 1953"/>
                  <a:gd name="T2" fmla="*/ 55 w 1176"/>
                  <a:gd name="T3" fmla="*/ 707 h 1953"/>
                  <a:gd name="T4" fmla="*/ 196 w 1176"/>
                  <a:gd name="T5" fmla="*/ 349 h 1953"/>
                  <a:gd name="T6" fmla="*/ 434 w 1176"/>
                  <a:gd name="T7" fmla="*/ 79 h 1953"/>
                  <a:gd name="T8" fmla="*/ 713 w 1176"/>
                  <a:gd name="T9" fmla="*/ 23 h 1953"/>
                  <a:gd name="T10" fmla="*/ 888 w 1176"/>
                  <a:gd name="T11" fmla="*/ 136 h 1953"/>
                  <a:gd name="T12" fmla="*/ 1070 w 1176"/>
                  <a:gd name="T13" fmla="*/ 467 h 1953"/>
                  <a:gd name="T14" fmla="*/ 1172 w 1176"/>
                  <a:gd name="T15" fmla="*/ 994 h 1953"/>
                  <a:gd name="T16" fmla="*/ 1132 w 1176"/>
                  <a:gd name="T17" fmla="*/ 1287 h 1953"/>
                  <a:gd name="T18" fmla="*/ 1025 w 1176"/>
                  <a:gd name="T19" fmla="*/ 1580 h 1953"/>
                  <a:gd name="T20" fmla="*/ 967 w 1176"/>
                  <a:gd name="T21" fmla="*/ 1842 h 1953"/>
                  <a:gd name="T22" fmla="*/ 944 w 1176"/>
                  <a:gd name="T23" fmla="*/ 1864 h 1953"/>
                  <a:gd name="T24" fmla="*/ 700 w 1176"/>
                  <a:gd name="T25" fmla="*/ 1893 h 1953"/>
                  <a:gd name="T26" fmla="*/ 282 w 1176"/>
                  <a:gd name="T27" fmla="*/ 1947 h 1953"/>
                  <a:gd name="T28" fmla="*/ 216 w 1176"/>
                  <a:gd name="T29" fmla="*/ 1907 h 1953"/>
                  <a:gd name="T30" fmla="*/ 119 w 1176"/>
                  <a:gd name="T31" fmla="*/ 1666 h 1953"/>
                  <a:gd name="T32" fmla="*/ 4 w 1176"/>
                  <a:gd name="T33" fmla="*/ 1085 h 1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6" h="1953">
                    <a:moveTo>
                      <a:pt x="4" y="1085"/>
                    </a:moveTo>
                    <a:cubicBezTo>
                      <a:pt x="3" y="957"/>
                      <a:pt x="24" y="832"/>
                      <a:pt x="55" y="707"/>
                    </a:cubicBezTo>
                    <a:cubicBezTo>
                      <a:pt x="85" y="581"/>
                      <a:pt x="132" y="462"/>
                      <a:pt x="196" y="349"/>
                    </a:cubicBezTo>
                    <a:cubicBezTo>
                      <a:pt x="256" y="244"/>
                      <a:pt x="331" y="149"/>
                      <a:pt x="434" y="79"/>
                    </a:cubicBezTo>
                    <a:cubicBezTo>
                      <a:pt x="518" y="21"/>
                      <a:pt x="613" y="0"/>
                      <a:pt x="713" y="23"/>
                    </a:cubicBezTo>
                    <a:cubicBezTo>
                      <a:pt x="782" y="39"/>
                      <a:pt x="840" y="82"/>
                      <a:pt x="888" y="136"/>
                    </a:cubicBezTo>
                    <a:cubicBezTo>
                      <a:pt x="975" y="232"/>
                      <a:pt x="1029" y="347"/>
                      <a:pt x="1070" y="467"/>
                    </a:cubicBezTo>
                    <a:cubicBezTo>
                      <a:pt x="1129" y="637"/>
                      <a:pt x="1166" y="813"/>
                      <a:pt x="1172" y="994"/>
                    </a:cubicBezTo>
                    <a:cubicBezTo>
                      <a:pt x="1176" y="1094"/>
                      <a:pt x="1165" y="1192"/>
                      <a:pt x="1132" y="1287"/>
                    </a:cubicBezTo>
                    <a:cubicBezTo>
                      <a:pt x="1098" y="1385"/>
                      <a:pt x="1059" y="1482"/>
                      <a:pt x="1025" y="1580"/>
                    </a:cubicBezTo>
                    <a:cubicBezTo>
                      <a:pt x="996" y="1665"/>
                      <a:pt x="964" y="1750"/>
                      <a:pt x="967" y="1842"/>
                    </a:cubicBezTo>
                    <a:cubicBezTo>
                      <a:pt x="968" y="1859"/>
                      <a:pt x="959" y="1863"/>
                      <a:pt x="944" y="1864"/>
                    </a:cubicBezTo>
                    <a:cubicBezTo>
                      <a:pt x="862" y="1873"/>
                      <a:pt x="781" y="1883"/>
                      <a:pt x="700" y="1893"/>
                    </a:cubicBezTo>
                    <a:cubicBezTo>
                      <a:pt x="560" y="1911"/>
                      <a:pt x="421" y="1929"/>
                      <a:pt x="282" y="1947"/>
                    </a:cubicBezTo>
                    <a:cubicBezTo>
                      <a:pt x="235" y="1953"/>
                      <a:pt x="235" y="1953"/>
                      <a:pt x="216" y="1907"/>
                    </a:cubicBezTo>
                    <a:cubicBezTo>
                      <a:pt x="183" y="1827"/>
                      <a:pt x="145" y="1748"/>
                      <a:pt x="119" y="1666"/>
                    </a:cubicBezTo>
                    <a:cubicBezTo>
                      <a:pt x="57" y="1477"/>
                      <a:pt x="0" y="1287"/>
                      <a:pt x="4" y="10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rgbClr val="282F39"/>
                  </a:solidFill>
                  <a:latin typeface="Calibri" panose="020F0502020204030204"/>
                </a:endParaRPr>
              </a:p>
            </p:txBody>
          </p:sp>
          <p:sp>
            <p:nvSpPr>
              <p:cNvPr id="23" name="Freeform 6">
                <a:extLst>
                  <a:ext uri="{FF2B5EF4-FFF2-40B4-BE49-F238E27FC236}"/>
                </a:extLst>
              </p:cNvPr>
              <p:cNvSpPr>
                <a:spLocks/>
              </p:cNvSpPr>
              <p:nvPr/>
            </p:nvSpPr>
            <p:spPr bwMode="auto">
              <a:xfrm>
                <a:off x="2222210" y="5700645"/>
                <a:ext cx="491933" cy="587442"/>
              </a:xfrm>
              <a:custGeom>
                <a:avLst/>
                <a:gdLst>
                  <a:gd name="T0" fmla="*/ 821 w 821"/>
                  <a:gd name="T1" fmla="*/ 562 h 987"/>
                  <a:gd name="T2" fmla="*/ 773 w 821"/>
                  <a:gd name="T3" fmla="*/ 795 h 987"/>
                  <a:gd name="T4" fmla="*/ 658 w 821"/>
                  <a:gd name="T5" fmla="*/ 915 h 987"/>
                  <a:gd name="T6" fmla="*/ 334 w 821"/>
                  <a:gd name="T7" fmla="*/ 964 h 987"/>
                  <a:gd name="T8" fmla="*/ 186 w 821"/>
                  <a:gd name="T9" fmla="*/ 879 h 987"/>
                  <a:gd name="T10" fmla="*/ 50 w 821"/>
                  <a:gd name="T11" fmla="*/ 574 h 987"/>
                  <a:gd name="T12" fmla="*/ 2 w 821"/>
                  <a:gd name="T13" fmla="*/ 138 h 987"/>
                  <a:gd name="T14" fmla="*/ 26 w 821"/>
                  <a:gd name="T15" fmla="*/ 102 h 987"/>
                  <a:gd name="T16" fmla="*/ 163 w 821"/>
                  <a:gd name="T17" fmla="*/ 81 h 987"/>
                  <a:gd name="T18" fmla="*/ 400 w 821"/>
                  <a:gd name="T19" fmla="*/ 43 h 987"/>
                  <a:gd name="T20" fmla="*/ 485 w 821"/>
                  <a:gd name="T21" fmla="*/ 33 h 987"/>
                  <a:gd name="T22" fmla="*/ 678 w 821"/>
                  <a:gd name="T23" fmla="*/ 3 h 987"/>
                  <a:gd name="T24" fmla="*/ 713 w 821"/>
                  <a:gd name="T25" fmla="*/ 25 h 987"/>
                  <a:gd name="T26" fmla="*/ 776 w 821"/>
                  <a:gd name="T27" fmla="*/ 264 h 987"/>
                  <a:gd name="T28" fmla="*/ 819 w 821"/>
                  <a:gd name="T29" fmla="*/ 515 h 987"/>
                  <a:gd name="T30" fmla="*/ 821 w 821"/>
                  <a:gd name="T31" fmla="*/ 562 h 9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21" h="987">
                    <a:moveTo>
                      <a:pt x="821" y="562"/>
                    </a:moveTo>
                    <a:cubicBezTo>
                      <a:pt x="820" y="647"/>
                      <a:pt x="810" y="724"/>
                      <a:pt x="773" y="795"/>
                    </a:cubicBezTo>
                    <a:cubicBezTo>
                      <a:pt x="746" y="845"/>
                      <a:pt x="708" y="887"/>
                      <a:pt x="658" y="915"/>
                    </a:cubicBezTo>
                    <a:cubicBezTo>
                      <a:pt x="556" y="970"/>
                      <a:pt x="448" y="987"/>
                      <a:pt x="334" y="964"/>
                    </a:cubicBezTo>
                    <a:cubicBezTo>
                      <a:pt x="276" y="952"/>
                      <a:pt x="226" y="923"/>
                      <a:pt x="186" y="879"/>
                    </a:cubicBezTo>
                    <a:cubicBezTo>
                      <a:pt x="106" y="793"/>
                      <a:pt x="74" y="686"/>
                      <a:pt x="50" y="574"/>
                    </a:cubicBezTo>
                    <a:cubicBezTo>
                      <a:pt x="19" y="430"/>
                      <a:pt x="19" y="283"/>
                      <a:pt x="2" y="138"/>
                    </a:cubicBezTo>
                    <a:cubicBezTo>
                      <a:pt x="0" y="117"/>
                      <a:pt x="5" y="105"/>
                      <a:pt x="26" y="102"/>
                    </a:cubicBezTo>
                    <a:cubicBezTo>
                      <a:pt x="72" y="95"/>
                      <a:pt x="118" y="89"/>
                      <a:pt x="163" y="81"/>
                    </a:cubicBezTo>
                    <a:cubicBezTo>
                      <a:pt x="242" y="69"/>
                      <a:pt x="321" y="56"/>
                      <a:pt x="400" y="43"/>
                    </a:cubicBezTo>
                    <a:cubicBezTo>
                      <a:pt x="428" y="39"/>
                      <a:pt x="457" y="37"/>
                      <a:pt x="485" y="33"/>
                    </a:cubicBezTo>
                    <a:cubicBezTo>
                      <a:pt x="550" y="23"/>
                      <a:pt x="614" y="13"/>
                      <a:pt x="678" y="3"/>
                    </a:cubicBezTo>
                    <a:cubicBezTo>
                      <a:pt x="697" y="0"/>
                      <a:pt x="708" y="5"/>
                      <a:pt x="713" y="25"/>
                    </a:cubicBezTo>
                    <a:cubicBezTo>
                      <a:pt x="734" y="105"/>
                      <a:pt x="758" y="184"/>
                      <a:pt x="776" y="264"/>
                    </a:cubicBezTo>
                    <a:cubicBezTo>
                      <a:pt x="794" y="347"/>
                      <a:pt x="805" y="431"/>
                      <a:pt x="819" y="515"/>
                    </a:cubicBezTo>
                    <a:cubicBezTo>
                      <a:pt x="821" y="532"/>
                      <a:pt x="821" y="550"/>
                      <a:pt x="821" y="5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rgbClr val="282F39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7" name="Group 12">
              <a:extLst>
                <a:ext uri="{FF2B5EF4-FFF2-40B4-BE49-F238E27FC236}"/>
              </a:extLst>
            </p:cNvPr>
            <p:cNvGrpSpPr/>
            <p:nvPr/>
          </p:nvGrpSpPr>
          <p:grpSpPr>
            <a:xfrm rot="219926">
              <a:off x="3012995" y="3461538"/>
              <a:ext cx="703343" cy="1831715"/>
              <a:chOff x="3097662" y="4456372"/>
              <a:chExt cx="703343" cy="1831715"/>
            </a:xfrm>
            <a:grpFill/>
          </p:grpSpPr>
          <p:sp>
            <p:nvSpPr>
              <p:cNvPr id="20" name="Freeform 7">
                <a:extLst>
                  <a:ext uri="{FF2B5EF4-FFF2-40B4-BE49-F238E27FC236}"/>
                </a:extLst>
              </p:cNvPr>
              <p:cNvSpPr>
                <a:spLocks/>
              </p:cNvSpPr>
              <p:nvPr/>
            </p:nvSpPr>
            <p:spPr bwMode="auto">
              <a:xfrm>
                <a:off x="3097662" y="4456372"/>
                <a:ext cx="703343" cy="1161411"/>
              </a:xfrm>
              <a:custGeom>
                <a:avLst/>
                <a:gdLst>
                  <a:gd name="T0" fmla="*/ 1172 w 1176"/>
                  <a:gd name="T1" fmla="*/ 1085 h 1953"/>
                  <a:gd name="T2" fmla="*/ 1122 w 1176"/>
                  <a:gd name="T3" fmla="*/ 707 h 1953"/>
                  <a:gd name="T4" fmla="*/ 980 w 1176"/>
                  <a:gd name="T5" fmla="*/ 349 h 1953"/>
                  <a:gd name="T6" fmla="*/ 743 w 1176"/>
                  <a:gd name="T7" fmla="*/ 79 h 1953"/>
                  <a:gd name="T8" fmla="*/ 464 w 1176"/>
                  <a:gd name="T9" fmla="*/ 23 h 1953"/>
                  <a:gd name="T10" fmla="*/ 288 w 1176"/>
                  <a:gd name="T11" fmla="*/ 136 h 1953"/>
                  <a:gd name="T12" fmla="*/ 106 w 1176"/>
                  <a:gd name="T13" fmla="*/ 467 h 1953"/>
                  <a:gd name="T14" fmla="*/ 4 w 1176"/>
                  <a:gd name="T15" fmla="*/ 994 h 1953"/>
                  <a:gd name="T16" fmla="*/ 44 w 1176"/>
                  <a:gd name="T17" fmla="*/ 1287 h 1953"/>
                  <a:gd name="T18" fmla="*/ 151 w 1176"/>
                  <a:gd name="T19" fmla="*/ 1580 h 1953"/>
                  <a:gd name="T20" fmla="*/ 209 w 1176"/>
                  <a:gd name="T21" fmla="*/ 1842 h 1953"/>
                  <a:gd name="T22" fmla="*/ 232 w 1176"/>
                  <a:gd name="T23" fmla="*/ 1864 h 1953"/>
                  <a:gd name="T24" fmla="*/ 477 w 1176"/>
                  <a:gd name="T25" fmla="*/ 1893 h 1953"/>
                  <a:gd name="T26" fmla="*/ 894 w 1176"/>
                  <a:gd name="T27" fmla="*/ 1947 h 1953"/>
                  <a:gd name="T28" fmla="*/ 961 w 1176"/>
                  <a:gd name="T29" fmla="*/ 1907 h 1953"/>
                  <a:gd name="T30" fmla="*/ 1058 w 1176"/>
                  <a:gd name="T31" fmla="*/ 1666 h 1953"/>
                  <a:gd name="T32" fmla="*/ 1172 w 1176"/>
                  <a:gd name="T33" fmla="*/ 1085 h 1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6" h="1953">
                    <a:moveTo>
                      <a:pt x="1172" y="1085"/>
                    </a:moveTo>
                    <a:cubicBezTo>
                      <a:pt x="1173" y="957"/>
                      <a:pt x="1152" y="832"/>
                      <a:pt x="1122" y="707"/>
                    </a:cubicBezTo>
                    <a:cubicBezTo>
                      <a:pt x="1091" y="581"/>
                      <a:pt x="1044" y="462"/>
                      <a:pt x="980" y="349"/>
                    </a:cubicBezTo>
                    <a:cubicBezTo>
                      <a:pt x="920" y="244"/>
                      <a:pt x="845" y="149"/>
                      <a:pt x="743" y="79"/>
                    </a:cubicBezTo>
                    <a:cubicBezTo>
                      <a:pt x="658" y="21"/>
                      <a:pt x="563" y="0"/>
                      <a:pt x="464" y="23"/>
                    </a:cubicBezTo>
                    <a:cubicBezTo>
                      <a:pt x="394" y="39"/>
                      <a:pt x="337" y="82"/>
                      <a:pt x="288" y="136"/>
                    </a:cubicBezTo>
                    <a:cubicBezTo>
                      <a:pt x="201" y="232"/>
                      <a:pt x="147" y="347"/>
                      <a:pt x="106" y="467"/>
                    </a:cubicBezTo>
                    <a:cubicBezTo>
                      <a:pt x="47" y="637"/>
                      <a:pt x="11" y="813"/>
                      <a:pt x="4" y="994"/>
                    </a:cubicBezTo>
                    <a:cubicBezTo>
                      <a:pt x="0" y="1094"/>
                      <a:pt x="11" y="1192"/>
                      <a:pt x="44" y="1287"/>
                    </a:cubicBezTo>
                    <a:cubicBezTo>
                      <a:pt x="78" y="1385"/>
                      <a:pt x="117" y="1482"/>
                      <a:pt x="151" y="1580"/>
                    </a:cubicBezTo>
                    <a:cubicBezTo>
                      <a:pt x="181" y="1665"/>
                      <a:pt x="213" y="1750"/>
                      <a:pt x="209" y="1842"/>
                    </a:cubicBezTo>
                    <a:cubicBezTo>
                      <a:pt x="209" y="1859"/>
                      <a:pt x="217" y="1863"/>
                      <a:pt x="232" y="1864"/>
                    </a:cubicBezTo>
                    <a:cubicBezTo>
                      <a:pt x="314" y="1873"/>
                      <a:pt x="395" y="1883"/>
                      <a:pt x="477" y="1893"/>
                    </a:cubicBezTo>
                    <a:cubicBezTo>
                      <a:pt x="616" y="1911"/>
                      <a:pt x="755" y="1929"/>
                      <a:pt x="894" y="1947"/>
                    </a:cubicBezTo>
                    <a:cubicBezTo>
                      <a:pt x="942" y="1953"/>
                      <a:pt x="942" y="1953"/>
                      <a:pt x="961" y="1907"/>
                    </a:cubicBezTo>
                    <a:cubicBezTo>
                      <a:pt x="993" y="1827"/>
                      <a:pt x="1031" y="1748"/>
                      <a:pt x="1058" y="1666"/>
                    </a:cubicBezTo>
                    <a:cubicBezTo>
                      <a:pt x="1119" y="1477"/>
                      <a:pt x="1176" y="1287"/>
                      <a:pt x="1172" y="10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rgbClr val="282F39"/>
                  </a:solidFill>
                  <a:latin typeface="Calibri" panose="020F0502020204030204"/>
                </a:endParaRPr>
              </a:p>
            </p:txBody>
          </p:sp>
          <p:sp>
            <p:nvSpPr>
              <p:cNvPr id="21" name="Freeform 8">
                <a:extLst>
                  <a:ext uri="{FF2B5EF4-FFF2-40B4-BE49-F238E27FC236}"/>
                </a:extLst>
              </p:cNvPr>
              <p:cNvSpPr>
                <a:spLocks/>
              </p:cNvSpPr>
              <p:nvPr/>
            </p:nvSpPr>
            <p:spPr bwMode="auto">
              <a:xfrm>
                <a:off x="3130187" y="5700645"/>
                <a:ext cx="491933" cy="587442"/>
              </a:xfrm>
              <a:custGeom>
                <a:avLst/>
                <a:gdLst>
                  <a:gd name="T0" fmla="*/ 0 w 821"/>
                  <a:gd name="T1" fmla="*/ 562 h 987"/>
                  <a:gd name="T2" fmla="*/ 49 w 821"/>
                  <a:gd name="T3" fmla="*/ 795 h 987"/>
                  <a:gd name="T4" fmla="*/ 164 w 821"/>
                  <a:gd name="T5" fmla="*/ 915 h 987"/>
                  <a:gd name="T6" fmla="*/ 487 w 821"/>
                  <a:gd name="T7" fmla="*/ 964 h 987"/>
                  <a:gd name="T8" fmla="*/ 635 w 821"/>
                  <a:gd name="T9" fmla="*/ 879 h 987"/>
                  <a:gd name="T10" fmla="*/ 771 w 821"/>
                  <a:gd name="T11" fmla="*/ 574 h 987"/>
                  <a:gd name="T12" fmla="*/ 819 w 821"/>
                  <a:gd name="T13" fmla="*/ 138 h 987"/>
                  <a:gd name="T14" fmla="*/ 795 w 821"/>
                  <a:gd name="T15" fmla="*/ 102 h 987"/>
                  <a:gd name="T16" fmla="*/ 658 w 821"/>
                  <a:gd name="T17" fmla="*/ 81 h 987"/>
                  <a:gd name="T18" fmla="*/ 421 w 821"/>
                  <a:gd name="T19" fmla="*/ 43 h 987"/>
                  <a:gd name="T20" fmla="*/ 336 w 821"/>
                  <a:gd name="T21" fmla="*/ 33 h 987"/>
                  <a:gd name="T22" fmla="*/ 143 w 821"/>
                  <a:gd name="T23" fmla="*/ 3 h 987"/>
                  <a:gd name="T24" fmla="*/ 108 w 821"/>
                  <a:gd name="T25" fmla="*/ 25 h 987"/>
                  <a:gd name="T26" fmla="*/ 45 w 821"/>
                  <a:gd name="T27" fmla="*/ 264 h 987"/>
                  <a:gd name="T28" fmla="*/ 3 w 821"/>
                  <a:gd name="T29" fmla="*/ 515 h 987"/>
                  <a:gd name="T30" fmla="*/ 0 w 821"/>
                  <a:gd name="T31" fmla="*/ 562 h 9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21" h="987">
                    <a:moveTo>
                      <a:pt x="0" y="562"/>
                    </a:moveTo>
                    <a:cubicBezTo>
                      <a:pt x="2" y="647"/>
                      <a:pt x="11" y="724"/>
                      <a:pt x="49" y="795"/>
                    </a:cubicBezTo>
                    <a:cubicBezTo>
                      <a:pt x="75" y="845"/>
                      <a:pt x="113" y="887"/>
                      <a:pt x="164" y="915"/>
                    </a:cubicBezTo>
                    <a:cubicBezTo>
                      <a:pt x="265" y="970"/>
                      <a:pt x="374" y="987"/>
                      <a:pt x="487" y="964"/>
                    </a:cubicBezTo>
                    <a:cubicBezTo>
                      <a:pt x="545" y="952"/>
                      <a:pt x="595" y="923"/>
                      <a:pt x="635" y="879"/>
                    </a:cubicBezTo>
                    <a:cubicBezTo>
                      <a:pt x="715" y="793"/>
                      <a:pt x="747" y="686"/>
                      <a:pt x="771" y="574"/>
                    </a:cubicBezTo>
                    <a:cubicBezTo>
                      <a:pt x="802" y="430"/>
                      <a:pt x="802" y="283"/>
                      <a:pt x="819" y="138"/>
                    </a:cubicBezTo>
                    <a:cubicBezTo>
                      <a:pt x="821" y="117"/>
                      <a:pt x="816" y="105"/>
                      <a:pt x="795" y="102"/>
                    </a:cubicBezTo>
                    <a:cubicBezTo>
                      <a:pt x="750" y="95"/>
                      <a:pt x="704" y="89"/>
                      <a:pt x="658" y="81"/>
                    </a:cubicBezTo>
                    <a:cubicBezTo>
                      <a:pt x="579" y="69"/>
                      <a:pt x="500" y="56"/>
                      <a:pt x="421" y="43"/>
                    </a:cubicBezTo>
                    <a:cubicBezTo>
                      <a:pt x="393" y="39"/>
                      <a:pt x="364" y="37"/>
                      <a:pt x="336" y="33"/>
                    </a:cubicBezTo>
                    <a:cubicBezTo>
                      <a:pt x="272" y="23"/>
                      <a:pt x="207" y="13"/>
                      <a:pt x="143" y="3"/>
                    </a:cubicBezTo>
                    <a:cubicBezTo>
                      <a:pt x="124" y="0"/>
                      <a:pt x="113" y="5"/>
                      <a:pt x="108" y="25"/>
                    </a:cubicBezTo>
                    <a:cubicBezTo>
                      <a:pt x="88" y="105"/>
                      <a:pt x="63" y="184"/>
                      <a:pt x="45" y="264"/>
                    </a:cubicBezTo>
                    <a:cubicBezTo>
                      <a:pt x="28" y="347"/>
                      <a:pt x="16" y="431"/>
                      <a:pt x="3" y="515"/>
                    </a:cubicBezTo>
                    <a:cubicBezTo>
                      <a:pt x="0" y="532"/>
                      <a:pt x="0" y="550"/>
                      <a:pt x="0" y="5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rgbClr val="282F39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8" name="Group 16">
              <a:extLst>
                <a:ext uri="{FF2B5EF4-FFF2-40B4-BE49-F238E27FC236}"/>
              </a:extLst>
            </p:cNvPr>
            <p:cNvGrpSpPr/>
            <p:nvPr/>
          </p:nvGrpSpPr>
          <p:grpSpPr>
            <a:xfrm rot="21344680">
              <a:off x="2043326" y="1899439"/>
              <a:ext cx="703343" cy="1831715"/>
              <a:chOff x="2043326" y="4456372"/>
              <a:chExt cx="703343" cy="1831715"/>
            </a:xfrm>
            <a:grpFill/>
          </p:grpSpPr>
          <p:sp>
            <p:nvSpPr>
              <p:cNvPr id="18" name="Freeform 5">
                <a:extLst>
                  <a:ext uri="{FF2B5EF4-FFF2-40B4-BE49-F238E27FC236}"/>
                </a:extLst>
              </p:cNvPr>
              <p:cNvSpPr>
                <a:spLocks/>
              </p:cNvSpPr>
              <p:nvPr/>
            </p:nvSpPr>
            <p:spPr bwMode="auto">
              <a:xfrm>
                <a:off x="2043326" y="4456372"/>
                <a:ext cx="703343" cy="1161411"/>
              </a:xfrm>
              <a:custGeom>
                <a:avLst/>
                <a:gdLst>
                  <a:gd name="T0" fmla="*/ 4 w 1176"/>
                  <a:gd name="T1" fmla="*/ 1085 h 1953"/>
                  <a:gd name="T2" fmla="*/ 55 w 1176"/>
                  <a:gd name="T3" fmla="*/ 707 h 1953"/>
                  <a:gd name="T4" fmla="*/ 196 w 1176"/>
                  <a:gd name="T5" fmla="*/ 349 h 1953"/>
                  <a:gd name="T6" fmla="*/ 434 w 1176"/>
                  <a:gd name="T7" fmla="*/ 79 h 1953"/>
                  <a:gd name="T8" fmla="*/ 713 w 1176"/>
                  <a:gd name="T9" fmla="*/ 23 h 1953"/>
                  <a:gd name="T10" fmla="*/ 888 w 1176"/>
                  <a:gd name="T11" fmla="*/ 136 h 1953"/>
                  <a:gd name="T12" fmla="*/ 1070 w 1176"/>
                  <a:gd name="T13" fmla="*/ 467 h 1953"/>
                  <a:gd name="T14" fmla="*/ 1172 w 1176"/>
                  <a:gd name="T15" fmla="*/ 994 h 1953"/>
                  <a:gd name="T16" fmla="*/ 1132 w 1176"/>
                  <a:gd name="T17" fmla="*/ 1287 h 1953"/>
                  <a:gd name="T18" fmla="*/ 1025 w 1176"/>
                  <a:gd name="T19" fmla="*/ 1580 h 1953"/>
                  <a:gd name="T20" fmla="*/ 967 w 1176"/>
                  <a:gd name="T21" fmla="*/ 1842 h 1953"/>
                  <a:gd name="T22" fmla="*/ 944 w 1176"/>
                  <a:gd name="T23" fmla="*/ 1864 h 1953"/>
                  <a:gd name="T24" fmla="*/ 700 w 1176"/>
                  <a:gd name="T25" fmla="*/ 1893 h 1953"/>
                  <a:gd name="T26" fmla="*/ 282 w 1176"/>
                  <a:gd name="T27" fmla="*/ 1947 h 1953"/>
                  <a:gd name="T28" fmla="*/ 216 w 1176"/>
                  <a:gd name="T29" fmla="*/ 1907 h 1953"/>
                  <a:gd name="T30" fmla="*/ 119 w 1176"/>
                  <a:gd name="T31" fmla="*/ 1666 h 1953"/>
                  <a:gd name="T32" fmla="*/ 4 w 1176"/>
                  <a:gd name="T33" fmla="*/ 1085 h 1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6" h="1953">
                    <a:moveTo>
                      <a:pt x="4" y="1085"/>
                    </a:moveTo>
                    <a:cubicBezTo>
                      <a:pt x="3" y="957"/>
                      <a:pt x="24" y="832"/>
                      <a:pt x="55" y="707"/>
                    </a:cubicBezTo>
                    <a:cubicBezTo>
                      <a:pt x="85" y="581"/>
                      <a:pt x="132" y="462"/>
                      <a:pt x="196" y="349"/>
                    </a:cubicBezTo>
                    <a:cubicBezTo>
                      <a:pt x="256" y="244"/>
                      <a:pt x="331" y="149"/>
                      <a:pt x="434" y="79"/>
                    </a:cubicBezTo>
                    <a:cubicBezTo>
                      <a:pt x="518" y="21"/>
                      <a:pt x="613" y="0"/>
                      <a:pt x="713" y="23"/>
                    </a:cubicBezTo>
                    <a:cubicBezTo>
                      <a:pt x="782" y="39"/>
                      <a:pt x="840" y="82"/>
                      <a:pt x="888" y="136"/>
                    </a:cubicBezTo>
                    <a:cubicBezTo>
                      <a:pt x="975" y="232"/>
                      <a:pt x="1029" y="347"/>
                      <a:pt x="1070" y="467"/>
                    </a:cubicBezTo>
                    <a:cubicBezTo>
                      <a:pt x="1129" y="637"/>
                      <a:pt x="1166" y="813"/>
                      <a:pt x="1172" y="994"/>
                    </a:cubicBezTo>
                    <a:cubicBezTo>
                      <a:pt x="1176" y="1094"/>
                      <a:pt x="1165" y="1192"/>
                      <a:pt x="1132" y="1287"/>
                    </a:cubicBezTo>
                    <a:cubicBezTo>
                      <a:pt x="1098" y="1385"/>
                      <a:pt x="1059" y="1482"/>
                      <a:pt x="1025" y="1580"/>
                    </a:cubicBezTo>
                    <a:cubicBezTo>
                      <a:pt x="996" y="1665"/>
                      <a:pt x="964" y="1750"/>
                      <a:pt x="967" y="1842"/>
                    </a:cubicBezTo>
                    <a:cubicBezTo>
                      <a:pt x="968" y="1859"/>
                      <a:pt x="959" y="1863"/>
                      <a:pt x="944" y="1864"/>
                    </a:cubicBezTo>
                    <a:cubicBezTo>
                      <a:pt x="862" y="1873"/>
                      <a:pt x="781" y="1883"/>
                      <a:pt x="700" y="1893"/>
                    </a:cubicBezTo>
                    <a:cubicBezTo>
                      <a:pt x="560" y="1911"/>
                      <a:pt x="421" y="1929"/>
                      <a:pt x="282" y="1947"/>
                    </a:cubicBezTo>
                    <a:cubicBezTo>
                      <a:pt x="235" y="1953"/>
                      <a:pt x="235" y="1953"/>
                      <a:pt x="216" y="1907"/>
                    </a:cubicBezTo>
                    <a:cubicBezTo>
                      <a:pt x="183" y="1827"/>
                      <a:pt x="145" y="1748"/>
                      <a:pt x="119" y="1666"/>
                    </a:cubicBezTo>
                    <a:cubicBezTo>
                      <a:pt x="57" y="1477"/>
                      <a:pt x="0" y="1287"/>
                      <a:pt x="4" y="10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rgbClr val="282F39"/>
                  </a:solidFill>
                  <a:latin typeface="Calibri" panose="020F0502020204030204"/>
                </a:endParaRPr>
              </a:p>
            </p:txBody>
          </p:sp>
          <p:sp>
            <p:nvSpPr>
              <p:cNvPr id="19" name="Freeform 6">
                <a:extLst>
                  <a:ext uri="{FF2B5EF4-FFF2-40B4-BE49-F238E27FC236}"/>
                </a:extLst>
              </p:cNvPr>
              <p:cNvSpPr>
                <a:spLocks/>
              </p:cNvSpPr>
              <p:nvPr/>
            </p:nvSpPr>
            <p:spPr bwMode="auto">
              <a:xfrm>
                <a:off x="2222210" y="5700645"/>
                <a:ext cx="491933" cy="587442"/>
              </a:xfrm>
              <a:custGeom>
                <a:avLst/>
                <a:gdLst>
                  <a:gd name="T0" fmla="*/ 821 w 821"/>
                  <a:gd name="T1" fmla="*/ 562 h 987"/>
                  <a:gd name="T2" fmla="*/ 773 w 821"/>
                  <a:gd name="T3" fmla="*/ 795 h 987"/>
                  <a:gd name="T4" fmla="*/ 658 w 821"/>
                  <a:gd name="T5" fmla="*/ 915 h 987"/>
                  <a:gd name="T6" fmla="*/ 334 w 821"/>
                  <a:gd name="T7" fmla="*/ 964 h 987"/>
                  <a:gd name="T8" fmla="*/ 186 w 821"/>
                  <a:gd name="T9" fmla="*/ 879 h 987"/>
                  <a:gd name="T10" fmla="*/ 50 w 821"/>
                  <a:gd name="T11" fmla="*/ 574 h 987"/>
                  <a:gd name="T12" fmla="*/ 2 w 821"/>
                  <a:gd name="T13" fmla="*/ 138 h 987"/>
                  <a:gd name="T14" fmla="*/ 26 w 821"/>
                  <a:gd name="T15" fmla="*/ 102 h 987"/>
                  <a:gd name="T16" fmla="*/ 163 w 821"/>
                  <a:gd name="T17" fmla="*/ 81 h 987"/>
                  <a:gd name="T18" fmla="*/ 400 w 821"/>
                  <a:gd name="T19" fmla="*/ 43 h 987"/>
                  <a:gd name="T20" fmla="*/ 485 w 821"/>
                  <a:gd name="T21" fmla="*/ 33 h 987"/>
                  <a:gd name="T22" fmla="*/ 678 w 821"/>
                  <a:gd name="T23" fmla="*/ 3 h 987"/>
                  <a:gd name="T24" fmla="*/ 713 w 821"/>
                  <a:gd name="T25" fmla="*/ 25 h 987"/>
                  <a:gd name="T26" fmla="*/ 776 w 821"/>
                  <a:gd name="T27" fmla="*/ 264 h 987"/>
                  <a:gd name="T28" fmla="*/ 819 w 821"/>
                  <a:gd name="T29" fmla="*/ 515 h 987"/>
                  <a:gd name="T30" fmla="*/ 821 w 821"/>
                  <a:gd name="T31" fmla="*/ 562 h 9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21" h="987">
                    <a:moveTo>
                      <a:pt x="821" y="562"/>
                    </a:moveTo>
                    <a:cubicBezTo>
                      <a:pt x="820" y="647"/>
                      <a:pt x="810" y="724"/>
                      <a:pt x="773" y="795"/>
                    </a:cubicBezTo>
                    <a:cubicBezTo>
                      <a:pt x="746" y="845"/>
                      <a:pt x="708" y="887"/>
                      <a:pt x="658" y="915"/>
                    </a:cubicBezTo>
                    <a:cubicBezTo>
                      <a:pt x="556" y="970"/>
                      <a:pt x="448" y="987"/>
                      <a:pt x="334" y="964"/>
                    </a:cubicBezTo>
                    <a:cubicBezTo>
                      <a:pt x="276" y="952"/>
                      <a:pt x="226" y="923"/>
                      <a:pt x="186" y="879"/>
                    </a:cubicBezTo>
                    <a:cubicBezTo>
                      <a:pt x="106" y="793"/>
                      <a:pt x="74" y="686"/>
                      <a:pt x="50" y="574"/>
                    </a:cubicBezTo>
                    <a:cubicBezTo>
                      <a:pt x="19" y="430"/>
                      <a:pt x="19" y="283"/>
                      <a:pt x="2" y="138"/>
                    </a:cubicBezTo>
                    <a:cubicBezTo>
                      <a:pt x="0" y="117"/>
                      <a:pt x="5" y="105"/>
                      <a:pt x="26" y="102"/>
                    </a:cubicBezTo>
                    <a:cubicBezTo>
                      <a:pt x="72" y="95"/>
                      <a:pt x="118" y="89"/>
                      <a:pt x="163" y="81"/>
                    </a:cubicBezTo>
                    <a:cubicBezTo>
                      <a:pt x="242" y="69"/>
                      <a:pt x="321" y="56"/>
                      <a:pt x="400" y="43"/>
                    </a:cubicBezTo>
                    <a:cubicBezTo>
                      <a:pt x="428" y="39"/>
                      <a:pt x="457" y="37"/>
                      <a:pt x="485" y="33"/>
                    </a:cubicBezTo>
                    <a:cubicBezTo>
                      <a:pt x="550" y="23"/>
                      <a:pt x="614" y="13"/>
                      <a:pt x="678" y="3"/>
                    </a:cubicBezTo>
                    <a:cubicBezTo>
                      <a:pt x="697" y="0"/>
                      <a:pt x="708" y="5"/>
                      <a:pt x="713" y="25"/>
                    </a:cubicBezTo>
                    <a:cubicBezTo>
                      <a:pt x="734" y="105"/>
                      <a:pt x="758" y="184"/>
                      <a:pt x="776" y="264"/>
                    </a:cubicBezTo>
                    <a:cubicBezTo>
                      <a:pt x="794" y="347"/>
                      <a:pt x="805" y="431"/>
                      <a:pt x="819" y="515"/>
                    </a:cubicBezTo>
                    <a:cubicBezTo>
                      <a:pt x="821" y="532"/>
                      <a:pt x="821" y="550"/>
                      <a:pt x="821" y="5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rgbClr val="282F39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9" name="Group 19">
              <a:extLst>
                <a:ext uri="{FF2B5EF4-FFF2-40B4-BE49-F238E27FC236}"/>
              </a:extLst>
            </p:cNvPr>
            <p:cNvGrpSpPr/>
            <p:nvPr/>
          </p:nvGrpSpPr>
          <p:grpSpPr>
            <a:xfrm rot="219926">
              <a:off x="3012995" y="498205"/>
              <a:ext cx="703343" cy="1831715"/>
              <a:chOff x="3097662" y="4456372"/>
              <a:chExt cx="703343" cy="1831715"/>
            </a:xfrm>
            <a:grpFill/>
          </p:grpSpPr>
          <p:sp>
            <p:nvSpPr>
              <p:cNvPr id="16" name="Freeform 7">
                <a:extLst>
                  <a:ext uri="{FF2B5EF4-FFF2-40B4-BE49-F238E27FC236}"/>
                </a:extLst>
              </p:cNvPr>
              <p:cNvSpPr>
                <a:spLocks/>
              </p:cNvSpPr>
              <p:nvPr/>
            </p:nvSpPr>
            <p:spPr bwMode="auto">
              <a:xfrm>
                <a:off x="3097662" y="4456372"/>
                <a:ext cx="703343" cy="1161411"/>
              </a:xfrm>
              <a:custGeom>
                <a:avLst/>
                <a:gdLst>
                  <a:gd name="T0" fmla="*/ 1172 w 1176"/>
                  <a:gd name="T1" fmla="*/ 1085 h 1953"/>
                  <a:gd name="T2" fmla="*/ 1122 w 1176"/>
                  <a:gd name="T3" fmla="*/ 707 h 1953"/>
                  <a:gd name="T4" fmla="*/ 980 w 1176"/>
                  <a:gd name="T5" fmla="*/ 349 h 1953"/>
                  <a:gd name="T6" fmla="*/ 743 w 1176"/>
                  <a:gd name="T7" fmla="*/ 79 h 1953"/>
                  <a:gd name="T8" fmla="*/ 464 w 1176"/>
                  <a:gd name="T9" fmla="*/ 23 h 1953"/>
                  <a:gd name="T10" fmla="*/ 288 w 1176"/>
                  <a:gd name="T11" fmla="*/ 136 h 1953"/>
                  <a:gd name="T12" fmla="*/ 106 w 1176"/>
                  <a:gd name="T13" fmla="*/ 467 h 1953"/>
                  <a:gd name="T14" fmla="*/ 4 w 1176"/>
                  <a:gd name="T15" fmla="*/ 994 h 1953"/>
                  <a:gd name="T16" fmla="*/ 44 w 1176"/>
                  <a:gd name="T17" fmla="*/ 1287 h 1953"/>
                  <a:gd name="T18" fmla="*/ 151 w 1176"/>
                  <a:gd name="T19" fmla="*/ 1580 h 1953"/>
                  <a:gd name="T20" fmla="*/ 209 w 1176"/>
                  <a:gd name="T21" fmla="*/ 1842 h 1953"/>
                  <a:gd name="T22" fmla="*/ 232 w 1176"/>
                  <a:gd name="T23" fmla="*/ 1864 h 1953"/>
                  <a:gd name="T24" fmla="*/ 477 w 1176"/>
                  <a:gd name="T25" fmla="*/ 1893 h 1953"/>
                  <a:gd name="T26" fmla="*/ 894 w 1176"/>
                  <a:gd name="T27" fmla="*/ 1947 h 1953"/>
                  <a:gd name="T28" fmla="*/ 961 w 1176"/>
                  <a:gd name="T29" fmla="*/ 1907 h 1953"/>
                  <a:gd name="T30" fmla="*/ 1058 w 1176"/>
                  <a:gd name="T31" fmla="*/ 1666 h 1953"/>
                  <a:gd name="T32" fmla="*/ 1172 w 1176"/>
                  <a:gd name="T33" fmla="*/ 1085 h 1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6" h="1953">
                    <a:moveTo>
                      <a:pt x="1172" y="1085"/>
                    </a:moveTo>
                    <a:cubicBezTo>
                      <a:pt x="1173" y="957"/>
                      <a:pt x="1152" y="832"/>
                      <a:pt x="1122" y="707"/>
                    </a:cubicBezTo>
                    <a:cubicBezTo>
                      <a:pt x="1091" y="581"/>
                      <a:pt x="1044" y="462"/>
                      <a:pt x="980" y="349"/>
                    </a:cubicBezTo>
                    <a:cubicBezTo>
                      <a:pt x="920" y="244"/>
                      <a:pt x="845" y="149"/>
                      <a:pt x="743" y="79"/>
                    </a:cubicBezTo>
                    <a:cubicBezTo>
                      <a:pt x="658" y="21"/>
                      <a:pt x="563" y="0"/>
                      <a:pt x="464" y="23"/>
                    </a:cubicBezTo>
                    <a:cubicBezTo>
                      <a:pt x="394" y="39"/>
                      <a:pt x="337" y="82"/>
                      <a:pt x="288" y="136"/>
                    </a:cubicBezTo>
                    <a:cubicBezTo>
                      <a:pt x="201" y="232"/>
                      <a:pt x="147" y="347"/>
                      <a:pt x="106" y="467"/>
                    </a:cubicBezTo>
                    <a:cubicBezTo>
                      <a:pt x="47" y="637"/>
                      <a:pt x="11" y="813"/>
                      <a:pt x="4" y="994"/>
                    </a:cubicBezTo>
                    <a:cubicBezTo>
                      <a:pt x="0" y="1094"/>
                      <a:pt x="11" y="1192"/>
                      <a:pt x="44" y="1287"/>
                    </a:cubicBezTo>
                    <a:cubicBezTo>
                      <a:pt x="78" y="1385"/>
                      <a:pt x="117" y="1482"/>
                      <a:pt x="151" y="1580"/>
                    </a:cubicBezTo>
                    <a:cubicBezTo>
                      <a:pt x="181" y="1665"/>
                      <a:pt x="213" y="1750"/>
                      <a:pt x="209" y="1842"/>
                    </a:cubicBezTo>
                    <a:cubicBezTo>
                      <a:pt x="209" y="1859"/>
                      <a:pt x="217" y="1863"/>
                      <a:pt x="232" y="1864"/>
                    </a:cubicBezTo>
                    <a:cubicBezTo>
                      <a:pt x="314" y="1873"/>
                      <a:pt x="395" y="1883"/>
                      <a:pt x="477" y="1893"/>
                    </a:cubicBezTo>
                    <a:cubicBezTo>
                      <a:pt x="616" y="1911"/>
                      <a:pt x="755" y="1929"/>
                      <a:pt x="894" y="1947"/>
                    </a:cubicBezTo>
                    <a:cubicBezTo>
                      <a:pt x="942" y="1953"/>
                      <a:pt x="942" y="1953"/>
                      <a:pt x="961" y="1907"/>
                    </a:cubicBezTo>
                    <a:cubicBezTo>
                      <a:pt x="993" y="1827"/>
                      <a:pt x="1031" y="1748"/>
                      <a:pt x="1058" y="1666"/>
                    </a:cubicBezTo>
                    <a:cubicBezTo>
                      <a:pt x="1119" y="1477"/>
                      <a:pt x="1176" y="1287"/>
                      <a:pt x="1172" y="10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rgbClr val="282F39"/>
                  </a:solidFill>
                  <a:latin typeface="Calibri" panose="020F0502020204030204"/>
                </a:endParaRPr>
              </a:p>
            </p:txBody>
          </p:sp>
          <p:sp>
            <p:nvSpPr>
              <p:cNvPr id="17" name="Freeform 8">
                <a:extLst>
                  <a:ext uri="{FF2B5EF4-FFF2-40B4-BE49-F238E27FC236}"/>
                </a:extLst>
              </p:cNvPr>
              <p:cNvSpPr>
                <a:spLocks/>
              </p:cNvSpPr>
              <p:nvPr/>
            </p:nvSpPr>
            <p:spPr bwMode="auto">
              <a:xfrm>
                <a:off x="3130187" y="5700645"/>
                <a:ext cx="491933" cy="587442"/>
              </a:xfrm>
              <a:custGeom>
                <a:avLst/>
                <a:gdLst>
                  <a:gd name="T0" fmla="*/ 0 w 821"/>
                  <a:gd name="T1" fmla="*/ 562 h 987"/>
                  <a:gd name="T2" fmla="*/ 49 w 821"/>
                  <a:gd name="T3" fmla="*/ 795 h 987"/>
                  <a:gd name="T4" fmla="*/ 164 w 821"/>
                  <a:gd name="T5" fmla="*/ 915 h 987"/>
                  <a:gd name="T6" fmla="*/ 487 w 821"/>
                  <a:gd name="T7" fmla="*/ 964 h 987"/>
                  <a:gd name="T8" fmla="*/ 635 w 821"/>
                  <a:gd name="T9" fmla="*/ 879 h 987"/>
                  <a:gd name="T10" fmla="*/ 771 w 821"/>
                  <a:gd name="T11" fmla="*/ 574 h 987"/>
                  <a:gd name="T12" fmla="*/ 819 w 821"/>
                  <a:gd name="T13" fmla="*/ 138 h 987"/>
                  <a:gd name="T14" fmla="*/ 795 w 821"/>
                  <a:gd name="T15" fmla="*/ 102 h 987"/>
                  <a:gd name="T16" fmla="*/ 658 w 821"/>
                  <a:gd name="T17" fmla="*/ 81 h 987"/>
                  <a:gd name="T18" fmla="*/ 421 w 821"/>
                  <a:gd name="T19" fmla="*/ 43 h 987"/>
                  <a:gd name="T20" fmla="*/ 336 w 821"/>
                  <a:gd name="T21" fmla="*/ 33 h 987"/>
                  <a:gd name="T22" fmla="*/ 143 w 821"/>
                  <a:gd name="T23" fmla="*/ 3 h 987"/>
                  <a:gd name="T24" fmla="*/ 108 w 821"/>
                  <a:gd name="T25" fmla="*/ 25 h 987"/>
                  <a:gd name="T26" fmla="*/ 45 w 821"/>
                  <a:gd name="T27" fmla="*/ 264 h 987"/>
                  <a:gd name="T28" fmla="*/ 3 w 821"/>
                  <a:gd name="T29" fmla="*/ 515 h 987"/>
                  <a:gd name="T30" fmla="*/ 0 w 821"/>
                  <a:gd name="T31" fmla="*/ 562 h 9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21" h="987">
                    <a:moveTo>
                      <a:pt x="0" y="562"/>
                    </a:moveTo>
                    <a:cubicBezTo>
                      <a:pt x="2" y="647"/>
                      <a:pt x="11" y="724"/>
                      <a:pt x="49" y="795"/>
                    </a:cubicBezTo>
                    <a:cubicBezTo>
                      <a:pt x="75" y="845"/>
                      <a:pt x="113" y="887"/>
                      <a:pt x="164" y="915"/>
                    </a:cubicBezTo>
                    <a:cubicBezTo>
                      <a:pt x="265" y="970"/>
                      <a:pt x="374" y="987"/>
                      <a:pt x="487" y="964"/>
                    </a:cubicBezTo>
                    <a:cubicBezTo>
                      <a:pt x="545" y="952"/>
                      <a:pt x="595" y="923"/>
                      <a:pt x="635" y="879"/>
                    </a:cubicBezTo>
                    <a:cubicBezTo>
                      <a:pt x="715" y="793"/>
                      <a:pt x="747" y="686"/>
                      <a:pt x="771" y="574"/>
                    </a:cubicBezTo>
                    <a:cubicBezTo>
                      <a:pt x="802" y="430"/>
                      <a:pt x="802" y="283"/>
                      <a:pt x="819" y="138"/>
                    </a:cubicBezTo>
                    <a:cubicBezTo>
                      <a:pt x="821" y="117"/>
                      <a:pt x="816" y="105"/>
                      <a:pt x="795" y="102"/>
                    </a:cubicBezTo>
                    <a:cubicBezTo>
                      <a:pt x="750" y="95"/>
                      <a:pt x="704" y="89"/>
                      <a:pt x="658" y="81"/>
                    </a:cubicBezTo>
                    <a:cubicBezTo>
                      <a:pt x="579" y="69"/>
                      <a:pt x="500" y="56"/>
                      <a:pt x="421" y="43"/>
                    </a:cubicBezTo>
                    <a:cubicBezTo>
                      <a:pt x="393" y="39"/>
                      <a:pt x="364" y="37"/>
                      <a:pt x="336" y="33"/>
                    </a:cubicBezTo>
                    <a:cubicBezTo>
                      <a:pt x="272" y="23"/>
                      <a:pt x="207" y="13"/>
                      <a:pt x="143" y="3"/>
                    </a:cubicBezTo>
                    <a:cubicBezTo>
                      <a:pt x="124" y="0"/>
                      <a:pt x="113" y="5"/>
                      <a:pt x="108" y="25"/>
                    </a:cubicBezTo>
                    <a:cubicBezTo>
                      <a:pt x="88" y="105"/>
                      <a:pt x="63" y="184"/>
                      <a:pt x="45" y="264"/>
                    </a:cubicBezTo>
                    <a:cubicBezTo>
                      <a:pt x="28" y="347"/>
                      <a:pt x="16" y="431"/>
                      <a:pt x="3" y="515"/>
                    </a:cubicBezTo>
                    <a:cubicBezTo>
                      <a:pt x="0" y="532"/>
                      <a:pt x="0" y="550"/>
                      <a:pt x="0" y="5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rgbClr val="282F39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10" name="Group 22">
              <a:extLst>
                <a:ext uri="{FF2B5EF4-FFF2-40B4-BE49-F238E27FC236}"/>
              </a:extLst>
            </p:cNvPr>
            <p:cNvGrpSpPr/>
            <p:nvPr/>
          </p:nvGrpSpPr>
          <p:grpSpPr>
            <a:xfrm rot="21344680">
              <a:off x="2043326" y="-1087338"/>
              <a:ext cx="703343" cy="1831715"/>
              <a:chOff x="2043326" y="4456372"/>
              <a:chExt cx="703343" cy="1831715"/>
            </a:xfrm>
            <a:grpFill/>
          </p:grpSpPr>
          <p:sp>
            <p:nvSpPr>
              <p:cNvPr id="14" name="Freeform 5">
                <a:extLst>
                  <a:ext uri="{FF2B5EF4-FFF2-40B4-BE49-F238E27FC236}"/>
                </a:extLst>
              </p:cNvPr>
              <p:cNvSpPr>
                <a:spLocks/>
              </p:cNvSpPr>
              <p:nvPr/>
            </p:nvSpPr>
            <p:spPr bwMode="auto">
              <a:xfrm>
                <a:off x="2043326" y="4456372"/>
                <a:ext cx="703343" cy="1161411"/>
              </a:xfrm>
              <a:custGeom>
                <a:avLst/>
                <a:gdLst>
                  <a:gd name="T0" fmla="*/ 4 w 1176"/>
                  <a:gd name="T1" fmla="*/ 1085 h 1953"/>
                  <a:gd name="T2" fmla="*/ 55 w 1176"/>
                  <a:gd name="T3" fmla="*/ 707 h 1953"/>
                  <a:gd name="T4" fmla="*/ 196 w 1176"/>
                  <a:gd name="T5" fmla="*/ 349 h 1953"/>
                  <a:gd name="T6" fmla="*/ 434 w 1176"/>
                  <a:gd name="T7" fmla="*/ 79 h 1953"/>
                  <a:gd name="T8" fmla="*/ 713 w 1176"/>
                  <a:gd name="T9" fmla="*/ 23 h 1953"/>
                  <a:gd name="T10" fmla="*/ 888 w 1176"/>
                  <a:gd name="T11" fmla="*/ 136 h 1953"/>
                  <a:gd name="T12" fmla="*/ 1070 w 1176"/>
                  <a:gd name="T13" fmla="*/ 467 h 1953"/>
                  <a:gd name="T14" fmla="*/ 1172 w 1176"/>
                  <a:gd name="T15" fmla="*/ 994 h 1953"/>
                  <a:gd name="T16" fmla="*/ 1132 w 1176"/>
                  <a:gd name="T17" fmla="*/ 1287 h 1953"/>
                  <a:gd name="T18" fmla="*/ 1025 w 1176"/>
                  <a:gd name="T19" fmla="*/ 1580 h 1953"/>
                  <a:gd name="T20" fmla="*/ 967 w 1176"/>
                  <a:gd name="T21" fmla="*/ 1842 h 1953"/>
                  <a:gd name="T22" fmla="*/ 944 w 1176"/>
                  <a:gd name="T23" fmla="*/ 1864 h 1953"/>
                  <a:gd name="T24" fmla="*/ 700 w 1176"/>
                  <a:gd name="T25" fmla="*/ 1893 h 1953"/>
                  <a:gd name="T26" fmla="*/ 282 w 1176"/>
                  <a:gd name="T27" fmla="*/ 1947 h 1953"/>
                  <a:gd name="T28" fmla="*/ 216 w 1176"/>
                  <a:gd name="T29" fmla="*/ 1907 h 1953"/>
                  <a:gd name="T30" fmla="*/ 119 w 1176"/>
                  <a:gd name="T31" fmla="*/ 1666 h 1953"/>
                  <a:gd name="T32" fmla="*/ 4 w 1176"/>
                  <a:gd name="T33" fmla="*/ 1085 h 1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6" h="1953">
                    <a:moveTo>
                      <a:pt x="4" y="1085"/>
                    </a:moveTo>
                    <a:cubicBezTo>
                      <a:pt x="3" y="957"/>
                      <a:pt x="24" y="832"/>
                      <a:pt x="55" y="707"/>
                    </a:cubicBezTo>
                    <a:cubicBezTo>
                      <a:pt x="85" y="581"/>
                      <a:pt x="132" y="462"/>
                      <a:pt x="196" y="349"/>
                    </a:cubicBezTo>
                    <a:cubicBezTo>
                      <a:pt x="256" y="244"/>
                      <a:pt x="331" y="149"/>
                      <a:pt x="434" y="79"/>
                    </a:cubicBezTo>
                    <a:cubicBezTo>
                      <a:pt x="518" y="21"/>
                      <a:pt x="613" y="0"/>
                      <a:pt x="713" y="23"/>
                    </a:cubicBezTo>
                    <a:cubicBezTo>
                      <a:pt x="782" y="39"/>
                      <a:pt x="840" y="82"/>
                      <a:pt x="888" y="136"/>
                    </a:cubicBezTo>
                    <a:cubicBezTo>
                      <a:pt x="975" y="232"/>
                      <a:pt x="1029" y="347"/>
                      <a:pt x="1070" y="467"/>
                    </a:cubicBezTo>
                    <a:cubicBezTo>
                      <a:pt x="1129" y="637"/>
                      <a:pt x="1166" y="813"/>
                      <a:pt x="1172" y="994"/>
                    </a:cubicBezTo>
                    <a:cubicBezTo>
                      <a:pt x="1176" y="1094"/>
                      <a:pt x="1165" y="1192"/>
                      <a:pt x="1132" y="1287"/>
                    </a:cubicBezTo>
                    <a:cubicBezTo>
                      <a:pt x="1098" y="1385"/>
                      <a:pt x="1059" y="1482"/>
                      <a:pt x="1025" y="1580"/>
                    </a:cubicBezTo>
                    <a:cubicBezTo>
                      <a:pt x="996" y="1665"/>
                      <a:pt x="964" y="1750"/>
                      <a:pt x="967" y="1842"/>
                    </a:cubicBezTo>
                    <a:cubicBezTo>
                      <a:pt x="968" y="1859"/>
                      <a:pt x="959" y="1863"/>
                      <a:pt x="944" y="1864"/>
                    </a:cubicBezTo>
                    <a:cubicBezTo>
                      <a:pt x="862" y="1873"/>
                      <a:pt x="781" y="1883"/>
                      <a:pt x="700" y="1893"/>
                    </a:cubicBezTo>
                    <a:cubicBezTo>
                      <a:pt x="560" y="1911"/>
                      <a:pt x="421" y="1929"/>
                      <a:pt x="282" y="1947"/>
                    </a:cubicBezTo>
                    <a:cubicBezTo>
                      <a:pt x="235" y="1953"/>
                      <a:pt x="235" y="1953"/>
                      <a:pt x="216" y="1907"/>
                    </a:cubicBezTo>
                    <a:cubicBezTo>
                      <a:pt x="183" y="1827"/>
                      <a:pt x="145" y="1748"/>
                      <a:pt x="119" y="1666"/>
                    </a:cubicBezTo>
                    <a:cubicBezTo>
                      <a:pt x="57" y="1477"/>
                      <a:pt x="0" y="1287"/>
                      <a:pt x="4" y="10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rgbClr val="282F39"/>
                  </a:solidFill>
                  <a:latin typeface="Calibri" panose="020F0502020204030204"/>
                </a:endParaRPr>
              </a:p>
            </p:txBody>
          </p:sp>
          <p:sp>
            <p:nvSpPr>
              <p:cNvPr id="15" name="Freeform 6">
                <a:extLst>
                  <a:ext uri="{FF2B5EF4-FFF2-40B4-BE49-F238E27FC236}"/>
                </a:extLst>
              </p:cNvPr>
              <p:cNvSpPr>
                <a:spLocks/>
              </p:cNvSpPr>
              <p:nvPr/>
            </p:nvSpPr>
            <p:spPr bwMode="auto">
              <a:xfrm>
                <a:off x="2222210" y="5700645"/>
                <a:ext cx="491933" cy="587442"/>
              </a:xfrm>
              <a:custGeom>
                <a:avLst/>
                <a:gdLst>
                  <a:gd name="T0" fmla="*/ 821 w 821"/>
                  <a:gd name="T1" fmla="*/ 562 h 987"/>
                  <a:gd name="T2" fmla="*/ 773 w 821"/>
                  <a:gd name="T3" fmla="*/ 795 h 987"/>
                  <a:gd name="T4" fmla="*/ 658 w 821"/>
                  <a:gd name="T5" fmla="*/ 915 h 987"/>
                  <a:gd name="T6" fmla="*/ 334 w 821"/>
                  <a:gd name="T7" fmla="*/ 964 h 987"/>
                  <a:gd name="T8" fmla="*/ 186 w 821"/>
                  <a:gd name="T9" fmla="*/ 879 h 987"/>
                  <a:gd name="T10" fmla="*/ 50 w 821"/>
                  <a:gd name="T11" fmla="*/ 574 h 987"/>
                  <a:gd name="T12" fmla="*/ 2 w 821"/>
                  <a:gd name="T13" fmla="*/ 138 h 987"/>
                  <a:gd name="T14" fmla="*/ 26 w 821"/>
                  <a:gd name="T15" fmla="*/ 102 h 987"/>
                  <a:gd name="T16" fmla="*/ 163 w 821"/>
                  <a:gd name="T17" fmla="*/ 81 h 987"/>
                  <a:gd name="T18" fmla="*/ 400 w 821"/>
                  <a:gd name="T19" fmla="*/ 43 h 987"/>
                  <a:gd name="T20" fmla="*/ 485 w 821"/>
                  <a:gd name="T21" fmla="*/ 33 h 987"/>
                  <a:gd name="T22" fmla="*/ 678 w 821"/>
                  <a:gd name="T23" fmla="*/ 3 h 987"/>
                  <a:gd name="T24" fmla="*/ 713 w 821"/>
                  <a:gd name="T25" fmla="*/ 25 h 987"/>
                  <a:gd name="T26" fmla="*/ 776 w 821"/>
                  <a:gd name="T27" fmla="*/ 264 h 987"/>
                  <a:gd name="T28" fmla="*/ 819 w 821"/>
                  <a:gd name="T29" fmla="*/ 515 h 987"/>
                  <a:gd name="T30" fmla="*/ 821 w 821"/>
                  <a:gd name="T31" fmla="*/ 562 h 9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21" h="987">
                    <a:moveTo>
                      <a:pt x="821" y="562"/>
                    </a:moveTo>
                    <a:cubicBezTo>
                      <a:pt x="820" y="647"/>
                      <a:pt x="810" y="724"/>
                      <a:pt x="773" y="795"/>
                    </a:cubicBezTo>
                    <a:cubicBezTo>
                      <a:pt x="746" y="845"/>
                      <a:pt x="708" y="887"/>
                      <a:pt x="658" y="915"/>
                    </a:cubicBezTo>
                    <a:cubicBezTo>
                      <a:pt x="556" y="970"/>
                      <a:pt x="448" y="987"/>
                      <a:pt x="334" y="964"/>
                    </a:cubicBezTo>
                    <a:cubicBezTo>
                      <a:pt x="276" y="952"/>
                      <a:pt x="226" y="923"/>
                      <a:pt x="186" y="879"/>
                    </a:cubicBezTo>
                    <a:cubicBezTo>
                      <a:pt x="106" y="793"/>
                      <a:pt x="74" y="686"/>
                      <a:pt x="50" y="574"/>
                    </a:cubicBezTo>
                    <a:cubicBezTo>
                      <a:pt x="19" y="430"/>
                      <a:pt x="19" y="283"/>
                      <a:pt x="2" y="138"/>
                    </a:cubicBezTo>
                    <a:cubicBezTo>
                      <a:pt x="0" y="117"/>
                      <a:pt x="5" y="105"/>
                      <a:pt x="26" y="102"/>
                    </a:cubicBezTo>
                    <a:cubicBezTo>
                      <a:pt x="72" y="95"/>
                      <a:pt x="118" y="89"/>
                      <a:pt x="163" y="81"/>
                    </a:cubicBezTo>
                    <a:cubicBezTo>
                      <a:pt x="242" y="69"/>
                      <a:pt x="321" y="56"/>
                      <a:pt x="400" y="43"/>
                    </a:cubicBezTo>
                    <a:cubicBezTo>
                      <a:pt x="428" y="39"/>
                      <a:pt x="457" y="37"/>
                      <a:pt x="485" y="33"/>
                    </a:cubicBezTo>
                    <a:cubicBezTo>
                      <a:pt x="550" y="23"/>
                      <a:pt x="614" y="13"/>
                      <a:pt x="678" y="3"/>
                    </a:cubicBezTo>
                    <a:cubicBezTo>
                      <a:pt x="697" y="0"/>
                      <a:pt x="708" y="5"/>
                      <a:pt x="713" y="25"/>
                    </a:cubicBezTo>
                    <a:cubicBezTo>
                      <a:pt x="734" y="105"/>
                      <a:pt x="758" y="184"/>
                      <a:pt x="776" y="264"/>
                    </a:cubicBezTo>
                    <a:cubicBezTo>
                      <a:pt x="794" y="347"/>
                      <a:pt x="805" y="431"/>
                      <a:pt x="819" y="515"/>
                    </a:cubicBezTo>
                    <a:cubicBezTo>
                      <a:pt x="821" y="532"/>
                      <a:pt x="821" y="550"/>
                      <a:pt x="821" y="5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rgbClr val="282F39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11" name="Group 25">
              <a:extLst>
                <a:ext uri="{FF2B5EF4-FFF2-40B4-BE49-F238E27FC236}"/>
              </a:extLst>
            </p:cNvPr>
            <p:cNvGrpSpPr/>
            <p:nvPr/>
          </p:nvGrpSpPr>
          <p:grpSpPr>
            <a:xfrm rot="219926">
              <a:off x="3012995" y="-2554029"/>
              <a:ext cx="703343" cy="1831715"/>
              <a:chOff x="3097662" y="4456372"/>
              <a:chExt cx="703343" cy="1831715"/>
            </a:xfrm>
            <a:grpFill/>
          </p:grpSpPr>
          <p:sp>
            <p:nvSpPr>
              <p:cNvPr id="12" name="Freeform 7">
                <a:extLst>
                  <a:ext uri="{FF2B5EF4-FFF2-40B4-BE49-F238E27FC236}"/>
                </a:extLst>
              </p:cNvPr>
              <p:cNvSpPr>
                <a:spLocks/>
              </p:cNvSpPr>
              <p:nvPr/>
            </p:nvSpPr>
            <p:spPr bwMode="auto">
              <a:xfrm>
                <a:off x="3097662" y="4456372"/>
                <a:ext cx="703343" cy="1161411"/>
              </a:xfrm>
              <a:custGeom>
                <a:avLst/>
                <a:gdLst>
                  <a:gd name="T0" fmla="*/ 1172 w 1176"/>
                  <a:gd name="T1" fmla="*/ 1085 h 1953"/>
                  <a:gd name="T2" fmla="*/ 1122 w 1176"/>
                  <a:gd name="T3" fmla="*/ 707 h 1953"/>
                  <a:gd name="T4" fmla="*/ 980 w 1176"/>
                  <a:gd name="T5" fmla="*/ 349 h 1953"/>
                  <a:gd name="T6" fmla="*/ 743 w 1176"/>
                  <a:gd name="T7" fmla="*/ 79 h 1953"/>
                  <a:gd name="T8" fmla="*/ 464 w 1176"/>
                  <a:gd name="T9" fmla="*/ 23 h 1953"/>
                  <a:gd name="T10" fmla="*/ 288 w 1176"/>
                  <a:gd name="T11" fmla="*/ 136 h 1953"/>
                  <a:gd name="T12" fmla="*/ 106 w 1176"/>
                  <a:gd name="T13" fmla="*/ 467 h 1953"/>
                  <a:gd name="T14" fmla="*/ 4 w 1176"/>
                  <a:gd name="T15" fmla="*/ 994 h 1953"/>
                  <a:gd name="T16" fmla="*/ 44 w 1176"/>
                  <a:gd name="T17" fmla="*/ 1287 h 1953"/>
                  <a:gd name="T18" fmla="*/ 151 w 1176"/>
                  <a:gd name="T19" fmla="*/ 1580 h 1953"/>
                  <a:gd name="T20" fmla="*/ 209 w 1176"/>
                  <a:gd name="T21" fmla="*/ 1842 h 1953"/>
                  <a:gd name="T22" fmla="*/ 232 w 1176"/>
                  <a:gd name="T23" fmla="*/ 1864 h 1953"/>
                  <a:gd name="T24" fmla="*/ 477 w 1176"/>
                  <a:gd name="T25" fmla="*/ 1893 h 1953"/>
                  <a:gd name="T26" fmla="*/ 894 w 1176"/>
                  <a:gd name="T27" fmla="*/ 1947 h 1953"/>
                  <a:gd name="T28" fmla="*/ 961 w 1176"/>
                  <a:gd name="T29" fmla="*/ 1907 h 1953"/>
                  <a:gd name="T30" fmla="*/ 1058 w 1176"/>
                  <a:gd name="T31" fmla="*/ 1666 h 1953"/>
                  <a:gd name="T32" fmla="*/ 1172 w 1176"/>
                  <a:gd name="T33" fmla="*/ 1085 h 1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6" h="1953">
                    <a:moveTo>
                      <a:pt x="1172" y="1085"/>
                    </a:moveTo>
                    <a:cubicBezTo>
                      <a:pt x="1173" y="957"/>
                      <a:pt x="1152" y="832"/>
                      <a:pt x="1122" y="707"/>
                    </a:cubicBezTo>
                    <a:cubicBezTo>
                      <a:pt x="1091" y="581"/>
                      <a:pt x="1044" y="462"/>
                      <a:pt x="980" y="349"/>
                    </a:cubicBezTo>
                    <a:cubicBezTo>
                      <a:pt x="920" y="244"/>
                      <a:pt x="845" y="149"/>
                      <a:pt x="743" y="79"/>
                    </a:cubicBezTo>
                    <a:cubicBezTo>
                      <a:pt x="658" y="21"/>
                      <a:pt x="563" y="0"/>
                      <a:pt x="464" y="23"/>
                    </a:cubicBezTo>
                    <a:cubicBezTo>
                      <a:pt x="394" y="39"/>
                      <a:pt x="337" y="82"/>
                      <a:pt x="288" y="136"/>
                    </a:cubicBezTo>
                    <a:cubicBezTo>
                      <a:pt x="201" y="232"/>
                      <a:pt x="147" y="347"/>
                      <a:pt x="106" y="467"/>
                    </a:cubicBezTo>
                    <a:cubicBezTo>
                      <a:pt x="47" y="637"/>
                      <a:pt x="11" y="813"/>
                      <a:pt x="4" y="994"/>
                    </a:cubicBezTo>
                    <a:cubicBezTo>
                      <a:pt x="0" y="1094"/>
                      <a:pt x="11" y="1192"/>
                      <a:pt x="44" y="1287"/>
                    </a:cubicBezTo>
                    <a:cubicBezTo>
                      <a:pt x="78" y="1385"/>
                      <a:pt x="117" y="1482"/>
                      <a:pt x="151" y="1580"/>
                    </a:cubicBezTo>
                    <a:cubicBezTo>
                      <a:pt x="181" y="1665"/>
                      <a:pt x="213" y="1750"/>
                      <a:pt x="209" y="1842"/>
                    </a:cubicBezTo>
                    <a:cubicBezTo>
                      <a:pt x="209" y="1859"/>
                      <a:pt x="217" y="1863"/>
                      <a:pt x="232" y="1864"/>
                    </a:cubicBezTo>
                    <a:cubicBezTo>
                      <a:pt x="314" y="1873"/>
                      <a:pt x="395" y="1883"/>
                      <a:pt x="477" y="1893"/>
                    </a:cubicBezTo>
                    <a:cubicBezTo>
                      <a:pt x="616" y="1911"/>
                      <a:pt x="755" y="1929"/>
                      <a:pt x="894" y="1947"/>
                    </a:cubicBezTo>
                    <a:cubicBezTo>
                      <a:pt x="942" y="1953"/>
                      <a:pt x="942" y="1953"/>
                      <a:pt x="961" y="1907"/>
                    </a:cubicBezTo>
                    <a:cubicBezTo>
                      <a:pt x="993" y="1827"/>
                      <a:pt x="1031" y="1748"/>
                      <a:pt x="1058" y="1666"/>
                    </a:cubicBezTo>
                    <a:cubicBezTo>
                      <a:pt x="1119" y="1477"/>
                      <a:pt x="1176" y="1287"/>
                      <a:pt x="1172" y="10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rgbClr val="282F39"/>
                  </a:solidFill>
                  <a:latin typeface="Calibri" panose="020F0502020204030204"/>
                </a:endParaRPr>
              </a:p>
            </p:txBody>
          </p:sp>
          <p:sp>
            <p:nvSpPr>
              <p:cNvPr id="13" name="Freeform 8">
                <a:extLst>
                  <a:ext uri="{FF2B5EF4-FFF2-40B4-BE49-F238E27FC236}"/>
                </a:extLst>
              </p:cNvPr>
              <p:cNvSpPr>
                <a:spLocks/>
              </p:cNvSpPr>
              <p:nvPr/>
            </p:nvSpPr>
            <p:spPr bwMode="auto">
              <a:xfrm>
                <a:off x="3130187" y="5700645"/>
                <a:ext cx="491933" cy="587442"/>
              </a:xfrm>
              <a:custGeom>
                <a:avLst/>
                <a:gdLst>
                  <a:gd name="T0" fmla="*/ 0 w 821"/>
                  <a:gd name="T1" fmla="*/ 562 h 987"/>
                  <a:gd name="T2" fmla="*/ 49 w 821"/>
                  <a:gd name="T3" fmla="*/ 795 h 987"/>
                  <a:gd name="T4" fmla="*/ 164 w 821"/>
                  <a:gd name="T5" fmla="*/ 915 h 987"/>
                  <a:gd name="T6" fmla="*/ 487 w 821"/>
                  <a:gd name="T7" fmla="*/ 964 h 987"/>
                  <a:gd name="T8" fmla="*/ 635 w 821"/>
                  <a:gd name="T9" fmla="*/ 879 h 987"/>
                  <a:gd name="T10" fmla="*/ 771 w 821"/>
                  <a:gd name="T11" fmla="*/ 574 h 987"/>
                  <a:gd name="T12" fmla="*/ 819 w 821"/>
                  <a:gd name="T13" fmla="*/ 138 h 987"/>
                  <a:gd name="T14" fmla="*/ 795 w 821"/>
                  <a:gd name="T15" fmla="*/ 102 h 987"/>
                  <a:gd name="T16" fmla="*/ 658 w 821"/>
                  <a:gd name="T17" fmla="*/ 81 h 987"/>
                  <a:gd name="T18" fmla="*/ 421 w 821"/>
                  <a:gd name="T19" fmla="*/ 43 h 987"/>
                  <a:gd name="T20" fmla="*/ 336 w 821"/>
                  <a:gd name="T21" fmla="*/ 33 h 987"/>
                  <a:gd name="T22" fmla="*/ 143 w 821"/>
                  <a:gd name="T23" fmla="*/ 3 h 987"/>
                  <a:gd name="T24" fmla="*/ 108 w 821"/>
                  <a:gd name="T25" fmla="*/ 25 h 987"/>
                  <a:gd name="T26" fmla="*/ 45 w 821"/>
                  <a:gd name="T27" fmla="*/ 264 h 987"/>
                  <a:gd name="T28" fmla="*/ 3 w 821"/>
                  <a:gd name="T29" fmla="*/ 515 h 987"/>
                  <a:gd name="T30" fmla="*/ 0 w 821"/>
                  <a:gd name="T31" fmla="*/ 562 h 9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21" h="987">
                    <a:moveTo>
                      <a:pt x="0" y="562"/>
                    </a:moveTo>
                    <a:cubicBezTo>
                      <a:pt x="2" y="647"/>
                      <a:pt x="11" y="724"/>
                      <a:pt x="49" y="795"/>
                    </a:cubicBezTo>
                    <a:cubicBezTo>
                      <a:pt x="75" y="845"/>
                      <a:pt x="113" y="887"/>
                      <a:pt x="164" y="915"/>
                    </a:cubicBezTo>
                    <a:cubicBezTo>
                      <a:pt x="265" y="970"/>
                      <a:pt x="374" y="987"/>
                      <a:pt x="487" y="964"/>
                    </a:cubicBezTo>
                    <a:cubicBezTo>
                      <a:pt x="545" y="952"/>
                      <a:pt x="595" y="923"/>
                      <a:pt x="635" y="879"/>
                    </a:cubicBezTo>
                    <a:cubicBezTo>
                      <a:pt x="715" y="793"/>
                      <a:pt x="747" y="686"/>
                      <a:pt x="771" y="574"/>
                    </a:cubicBezTo>
                    <a:cubicBezTo>
                      <a:pt x="802" y="430"/>
                      <a:pt x="802" y="283"/>
                      <a:pt x="819" y="138"/>
                    </a:cubicBezTo>
                    <a:cubicBezTo>
                      <a:pt x="821" y="117"/>
                      <a:pt x="816" y="105"/>
                      <a:pt x="795" y="102"/>
                    </a:cubicBezTo>
                    <a:cubicBezTo>
                      <a:pt x="750" y="95"/>
                      <a:pt x="704" y="89"/>
                      <a:pt x="658" y="81"/>
                    </a:cubicBezTo>
                    <a:cubicBezTo>
                      <a:pt x="579" y="69"/>
                      <a:pt x="500" y="56"/>
                      <a:pt x="421" y="43"/>
                    </a:cubicBezTo>
                    <a:cubicBezTo>
                      <a:pt x="393" y="39"/>
                      <a:pt x="364" y="37"/>
                      <a:pt x="336" y="33"/>
                    </a:cubicBezTo>
                    <a:cubicBezTo>
                      <a:pt x="272" y="23"/>
                      <a:pt x="207" y="13"/>
                      <a:pt x="143" y="3"/>
                    </a:cubicBezTo>
                    <a:cubicBezTo>
                      <a:pt x="124" y="0"/>
                      <a:pt x="113" y="5"/>
                      <a:pt x="108" y="25"/>
                    </a:cubicBezTo>
                    <a:cubicBezTo>
                      <a:pt x="88" y="105"/>
                      <a:pt x="63" y="184"/>
                      <a:pt x="45" y="264"/>
                    </a:cubicBezTo>
                    <a:cubicBezTo>
                      <a:pt x="28" y="347"/>
                      <a:pt x="16" y="431"/>
                      <a:pt x="3" y="515"/>
                    </a:cubicBezTo>
                    <a:cubicBezTo>
                      <a:pt x="0" y="532"/>
                      <a:pt x="0" y="550"/>
                      <a:pt x="0" y="5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rgbClr val="282F39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35842" name="Group 28"/>
          <p:cNvGrpSpPr>
            <a:grpSpLocks/>
          </p:cNvGrpSpPr>
          <p:nvPr/>
        </p:nvGrpSpPr>
        <p:grpSpPr bwMode="auto">
          <a:xfrm rot="1171377">
            <a:off x="438150" y="2517775"/>
            <a:ext cx="2271713" cy="2654300"/>
            <a:chOff x="1060021" y="1473417"/>
            <a:chExt cx="4479725" cy="4499333"/>
          </a:xfrm>
        </p:grpSpPr>
        <p:sp>
          <p:nvSpPr>
            <p:cNvPr id="35844" name="Freeform 5"/>
            <p:cNvSpPr>
              <a:spLocks/>
            </p:cNvSpPr>
            <p:nvPr/>
          </p:nvSpPr>
          <p:spPr bwMode="auto">
            <a:xfrm>
              <a:off x="1880026" y="2059900"/>
              <a:ext cx="1474227" cy="461699"/>
            </a:xfrm>
            <a:custGeom>
              <a:avLst/>
              <a:gdLst>
                <a:gd name="T0" fmla="*/ 2147483647 w 426"/>
                <a:gd name="T1" fmla="*/ 0 h 132"/>
                <a:gd name="T2" fmla="*/ 2147483647 w 426"/>
                <a:gd name="T3" fmla="*/ 2147483647 h 132"/>
                <a:gd name="T4" fmla="*/ 2147483647 w 426"/>
                <a:gd name="T5" fmla="*/ 2147483647 h 132"/>
                <a:gd name="T6" fmla="*/ 2147483647 w 426"/>
                <a:gd name="T7" fmla="*/ 2147483647 h 132"/>
                <a:gd name="T8" fmla="*/ 2147483647 w 426"/>
                <a:gd name="T9" fmla="*/ 2147483647 h 132"/>
                <a:gd name="T10" fmla="*/ 2147483647 w 426"/>
                <a:gd name="T11" fmla="*/ 2147483647 h 132"/>
                <a:gd name="T12" fmla="*/ 2147483647 w 426"/>
                <a:gd name="T13" fmla="*/ 2147483647 h 132"/>
                <a:gd name="T14" fmla="*/ 2147483647 w 426"/>
                <a:gd name="T15" fmla="*/ 2147483647 h 132"/>
                <a:gd name="T16" fmla="*/ 2147483647 w 426"/>
                <a:gd name="T17" fmla="*/ 2147483647 h 132"/>
                <a:gd name="T18" fmla="*/ 2147483647 w 426"/>
                <a:gd name="T19" fmla="*/ 2147483647 h 132"/>
                <a:gd name="T20" fmla="*/ 2147483647 w 426"/>
                <a:gd name="T21" fmla="*/ 2147483647 h 132"/>
                <a:gd name="T22" fmla="*/ 2147483647 w 426"/>
                <a:gd name="T23" fmla="*/ 0 h 13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26"/>
                <a:gd name="T37" fmla="*/ 0 h 132"/>
                <a:gd name="T38" fmla="*/ 426 w 426"/>
                <a:gd name="T39" fmla="*/ 132 h 13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26" h="132">
                  <a:moveTo>
                    <a:pt x="206" y="0"/>
                  </a:moveTo>
                  <a:cubicBezTo>
                    <a:pt x="285" y="3"/>
                    <a:pt x="350" y="24"/>
                    <a:pt x="403" y="73"/>
                  </a:cubicBezTo>
                  <a:cubicBezTo>
                    <a:pt x="407" y="76"/>
                    <a:pt x="410" y="79"/>
                    <a:pt x="413" y="83"/>
                  </a:cubicBezTo>
                  <a:cubicBezTo>
                    <a:pt x="424" y="95"/>
                    <a:pt x="426" y="108"/>
                    <a:pt x="414" y="120"/>
                  </a:cubicBezTo>
                  <a:cubicBezTo>
                    <a:pt x="402" y="132"/>
                    <a:pt x="390" y="131"/>
                    <a:pt x="376" y="121"/>
                  </a:cubicBezTo>
                  <a:cubicBezTo>
                    <a:pt x="354" y="105"/>
                    <a:pt x="332" y="86"/>
                    <a:pt x="307" y="75"/>
                  </a:cubicBezTo>
                  <a:cubicBezTo>
                    <a:pt x="217" y="36"/>
                    <a:pt x="134" y="51"/>
                    <a:pt x="60" y="114"/>
                  </a:cubicBezTo>
                  <a:cubicBezTo>
                    <a:pt x="57" y="116"/>
                    <a:pt x="55" y="119"/>
                    <a:pt x="52" y="121"/>
                  </a:cubicBezTo>
                  <a:cubicBezTo>
                    <a:pt x="39" y="132"/>
                    <a:pt x="25" y="132"/>
                    <a:pt x="13" y="120"/>
                  </a:cubicBezTo>
                  <a:cubicBezTo>
                    <a:pt x="0" y="107"/>
                    <a:pt x="3" y="93"/>
                    <a:pt x="15" y="82"/>
                  </a:cubicBezTo>
                  <a:cubicBezTo>
                    <a:pt x="53" y="43"/>
                    <a:pt x="100" y="19"/>
                    <a:pt x="152" y="8"/>
                  </a:cubicBezTo>
                  <a:cubicBezTo>
                    <a:pt x="172" y="4"/>
                    <a:pt x="193" y="2"/>
                    <a:pt x="206" y="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rgbClr val="282F39"/>
                </a:solidFill>
                <a:latin typeface="Calibri" pitchFamily="34" charset="0"/>
              </a:endParaRPr>
            </a:p>
          </p:txBody>
        </p:sp>
        <p:sp>
          <p:nvSpPr>
            <p:cNvPr id="35845" name="Freeform 6"/>
            <p:cNvSpPr>
              <a:spLocks noEditPoints="1"/>
            </p:cNvSpPr>
            <p:nvPr/>
          </p:nvSpPr>
          <p:spPr bwMode="auto">
            <a:xfrm>
              <a:off x="1060021" y="1473417"/>
              <a:ext cx="4479725" cy="4499333"/>
            </a:xfrm>
            <a:custGeom>
              <a:avLst/>
              <a:gdLst>
                <a:gd name="T0" fmla="*/ 2147483647 w 1295"/>
                <a:gd name="T1" fmla="*/ 2147483647 h 1289"/>
                <a:gd name="T2" fmla="*/ 2147483647 w 1295"/>
                <a:gd name="T3" fmla="*/ 2147483647 h 1289"/>
                <a:gd name="T4" fmla="*/ 2147483647 w 1295"/>
                <a:gd name="T5" fmla="*/ 2147483647 h 1289"/>
                <a:gd name="T6" fmla="*/ 2147483647 w 1295"/>
                <a:gd name="T7" fmla="*/ 2147483647 h 1289"/>
                <a:gd name="T8" fmla="*/ 2147483647 w 1295"/>
                <a:gd name="T9" fmla="*/ 2147483647 h 1289"/>
                <a:gd name="T10" fmla="*/ 2147483647 w 1295"/>
                <a:gd name="T11" fmla="*/ 2147483647 h 1289"/>
                <a:gd name="T12" fmla="*/ 2147483647 w 1295"/>
                <a:gd name="T13" fmla="*/ 2147483647 h 1289"/>
                <a:gd name="T14" fmla="*/ 2147483647 w 1295"/>
                <a:gd name="T15" fmla="*/ 2147483647 h 1289"/>
                <a:gd name="T16" fmla="*/ 2147483647 w 1295"/>
                <a:gd name="T17" fmla="*/ 0 h 1289"/>
                <a:gd name="T18" fmla="*/ 0 w 1295"/>
                <a:gd name="T19" fmla="*/ 2147483647 h 1289"/>
                <a:gd name="T20" fmla="*/ 2147483647 w 1295"/>
                <a:gd name="T21" fmla="*/ 2147483647 h 1289"/>
                <a:gd name="T22" fmla="*/ 2147483647 w 1295"/>
                <a:gd name="T23" fmla="*/ 2147483647 h 1289"/>
                <a:gd name="T24" fmla="*/ 2147483647 w 1295"/>
                <a:gd name="T25" fmla="*/ 2147483647 h 1289"/>
                <a:gd name="T26" fmla="*/ 2147483647 w 1295"/>
                <a:gd name="T27" fmla="*/ 2147483647 h 1289"/>
                <a:gd name="T28" fmla="*/ 2147483647 w 1295"/>
                <a:gd name="T29" fmla="*/ 2147483647 h 1289"/>
                <a:gd name="T30" fmla="*/ 2147483647 w 1295"/>
                <a:gd name="T31" fmla="*/ 2147483647 h 1289"/>
                <a:gd name="T32" fmla="*/ 2147483647 w 1295"/>
                <a:gd name="T33" fmla="*/ 2147483647 h 1289"/>
                <a:gd name="T34" fmla="*/ 2147483647 w 1295"/>
                <a:gd name="T35" fmla="*/ 2147483647 h 1289"/>
                <a:gd name="T36" fmla="*/ 2147483647 w 1295"/>
                <a:gd name="T37" fmla="*/ 2147483647 h 1289"/>
                <a:gd name="T38" fmla="*/ 2147483647 w 1295"/>
                <a:gd name="T39" fmla="*/ 2147483647 h 1289"/>
                <a:gd name="T40" fmla="*/ 2147483647 w 1295"/>
                <a:gd name="T41" fmla="*/ 2147483647 h 1289"/>
                <a:gd name="T42" fmla="*/ 2147483647 w 1295"/>
                <a:gd name="T43" fmla="*/ 2147483647 h 1289"/>
                <a:gd name="T44" fmla="*/ 2147483647 w 1295"/>
                <a:gd name="T45" fmla="*/ 2147483647 h 1289"/>
                <a:gd name="T46" fmla="*/ 2147483647 w 1295"/>
                <a:gd name="T47" fmla="*/ 2147483647 h 1289"/>
                <a:gd name="T48" fmla="*/ 2147483647 w 1295"/>
                <a:gd name="T49" fmla="*/ 2147483647 h 1289"/>
                <a:gd name="T50" fmla="*/ 2147483647 w 1295"/>
                <a:gd name="T51" fmla="*/ 2147483647 h 1289"/>
                <a:gd name="T52" fmla="*/ 2147483647 w 1295"/>
                <a:gd name="T53" fmla="*/ 2147483647 h 128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95"/>
                <a:gd name="T82" fmla="*/ 0 h 1289"/>
                <a:gd name="T83" fmla="*/ 1295 w 1295"/>
                <a:gd name="T84" fmla="*/ 1289 h 1289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95" h="1289">
                  <a:moveTo>
                    <a:pt x="1257" y="1098"/>
                  </a:moveTo>
                  <a:cubicBezTo>
                    <a:pt x="1212" y="1059"/>
                    <a:pt x="1168" y="1020"/>
                    <a:pt x="1123" y="981"/>
                  </a:cubicBezTo>
                  <a:cubicBezTo>
                    <a:pt x="1047" y="914"/>
                    <a:pt x="971" y="847"/>
                    <a:pt x="895" y="781"/>
                  </a:cubicBezTo>
                  <a:cubicBezTo>
                    <a:pt x="889" y="776"/>
                    <a:pt x="878" y="770"/>
                    <a:pt x="872" y="773"/>
                  </a:cubicBezTo>
                  <a:cubicBezTo>
                    <a:pt x="846" y="783"/>
                    <a:pt x="832" y="768"/>
                    <a:pt x="816" y="752"/>
                  </a:cubicBezTo>
                  <a:cubicBezTo>
                    <a:pt x="805" y="741"/>
                    <a:pt x="805" y="734"/>
                    <a:pt x="814" y="722"/>
                  </a:cubicBezTo>
                  <a:cubicBezTo>
                    <a:pt x="817" y="717"/>
                    <a:pt x="821" y="712"/>
                    <a:pt x="825" y="706"/>
                  </a:cubicBezTo>
                  <a:cubicBezTo>
                    <a:pt x="874" y="634"/>
                    <a:pt x="903" y="546"/>
                    <a:pt x="903" y="452"/>
                  </a:cubicBezTo>
                  <a:cubicBezTo>
                    <a:pt x="903" y="202"/>
                    <a:pt x="701" y="0"/>
                    <a:pt x="452" y="0"/>
                  </a:cubicBezTo>
                  <a:cubicBezTo>
                    <a:pt x="202" y="0"/>
                    <a:pt x="0" y="202"/>
                    <a:pt x="0" y="452"/>
                  </a:cubicBezTo>
                  <a:cubicBezTo>
                    <a:pt x="0" y="701"/>
                    <a:pt x="202" y="903"/>
                    <a:pt x="452" y="903"/>
                  </a:cubicBezTo>
                  <a:cubicBezTo>
                    <a:pt x="542" y="903"/>
                    <a:pt x="626" y="877"/>
                    <a:pt x="697" y="831"/>
                  </a:cubicBezTo>
                  <a:cubicBezTo>
                    <a:pt x="699" y="829"/>
                    <a:pt x="702" y="828"/>
                    <a:pt x="704" y="826"/>
                  </a:cubicBezTo>
                  <a:cubicBezTo>
                    <a:pt x="704" y="826"/>
                    <a:pt x="704" y="826"/>
                    <a:pt x="705" y="826"/>
                  </a:cubicBezTo>
                  <a:cubicBezTo>
                    <a:pt x="708" y="824"/>
                    <a:pt x="711" y="822"/>
                    <a:pt x="714" y="819"/>
                  </a:cubicBezTo>
                  <a:cubicBezTo>
                    <a:pt x="732" y="807"/>
                    <a:pt x="742" y="805"/>
                    <a:pt x="757" y="822"/>
                  </a:cubicBezTo>
                  <a:cubicBezTo>
                    <a:pt x="769" y="836"/>
                    <a:pt x="781" y="847"/>
                    <a:pt x="774" y="869"/>
                  </a:cubicBezTo>
                  <a:cubicBezTo>
                    <a:pt x="771" y="877"/>
                    <a:pt x="779" y="892"/>
                    <a:pt x="786" y="900"/>
                  </a:cubicBezTo>
                  <a:cubicBezTo>
                    <a:pt x="893" y="1023"/>
                    <a:pt x="1001" y="1146"/>
                    <a:pt x="1109" y="1268"/>
                  </a:cubicBezTo>
                  <a:cubicBezTo>
                    <a:pt x="1122" y="1284"/>
                    <a:pt x="1139" y="1289"/>
                    <a:pt x="1159" y="1284"/>
                  </a:cubicBezTo>
                  <a:cubicBezTo>
                    <a:pt x="1216" y="1270"/>
                    <a:pt x="1256" y="1234"/>
                    <a:pt x="1278" y="1181"/>
                  </a:cubicBezTo>
                  <a:cubicBezTo>
                    <a:pt x="1295" y="1141"/>
                    <a:pt x="1290" y="1127"/>
                    <a:pt x="1257" y="1098"/>
                  </a:cubicBezTo>
                  <a:close/>
                  <a:moveTo>
                    <a:pt x="90" y="452"/>
                  </a:moveTo>
                  <a:cubicBezTo>
                    <a:pt x="90" y="252"/>
                    <a:pt x="252" y="90"/>
                    <a:pt x="452" y="90"/>
                  </a:cubicBezTo>
                  <a:cubicBezTo>
                    <a:pt x="651" y="90"/>
                    <a:pt x="813" y="252"/>
                    <a:pt x="813" y="452"/>
                  </a:cubicBezTo>
                  <a:cubicBezTo>
                    <a:pt x="813" y="651"/>
                    <a:pt x="651" y="813"/>
                    <a:pt x="452" y="813"/>
                  </a:cubicBezTo>
                  <a:cubicBezTo>
                    <a:pt x="252" y="813"/>
                    <a:pt x="90" y="651"/>
                    <a:pt x="90" y="452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rgbClr val="282F39"/>
                </a:solidFill>
                <a:latin typeface="Calibri" pitchFamily="34" charset="0"/>
              </a:endParaRPr>
            </a:p>
          </p:txBody>
        </p:sp>
      </p:grpSp>
      <p:sp>
        <p:nvSpPr>
          <p:cNvPr id="3584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332038" y="1073150"/>
            <a:ext cx="6445250" cy="3455988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B02225"/>
                </a:solidFill>
                <a:latin typeface="Noto Sans"/>
              </a:rPr>
              <a:t>Диагностика и анализ результатов</a:t>
            </a:r>
            <a:endParaRPr lang="ru-RU" smtClean="0">
              <a:solidFill>
                <a:srgbClr val="B02225"/>
              </a:solidFill>
              <a:latin typeface="Noto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Box 1"/>
          <p:cNvSpPr txBox="1">
            <a:spLocks noChangeArrowheads="1"/>
          </p:cNvSpPr>
          <p:nvPr/>
        </p:nvSpPr>
        <p:spPr bwMode="auto">
          <a:xfrm>
            <a:off x="774700" y="0"/>
            <a:ext cx="79200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>
                <a:latin typeface="Noto Sans"/>
              </a:rPr>
              <a:t>ЦИКЛ 1: стартовая диагностика факторов, определяющих низкие образовательные результаты</a:t>
            </a:r>
            <a:endParaRPr lang="en-US" sz="2200" b="1">
              <a:latin typeface="Noto Sans"/>
              <a:ea typeface="Noto Sans"/>
              <a:cs typeface="Noto Sans"/>
            </a:endParaRPr>
          </a:p>
        </p:txBody>
      </p:sp>
      <p:sp>
        <p:nvSpPr>
          <p:cNvPr id="22" name="Oval 21">
            <a:extLst>
              <a:ext uri="{FF2B5EF4-FFF2-40B4-BE49-F238E27FC236}"/>
            </a:extLst>
          </p:cNvPr>
          <p:cNvSpPr/>
          <p:nvPr/>
        </p:nvSpPr>
        <p:spPr>
          <a:xfrm>
            <a:off x="2182813" y="6289675"/>
            <a:ext cx="5024437" cy="220663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8" name="Oval 14">
            <a:extLst>
              <a:ext uri="{FF2B5EF4-FFF2-40B4-BE49-F238E27FC236}"/>
            </a:extLst>
          </p:cNvPr>
          <p:cNvSpPr/>
          <p:nvPr/>
        </p:nvSpPr>
        <p:spPr>
          <a:xfrm>
            <a:off x="5172075" y="3865563"/>
            <a:ext cx="2946400" cy="237807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Oval 10">
            <a:extLst>
              <a:ext uri="{FF2B5EF4-FFF2-40B4-BE49-F238E27FC236}"/>
            </a:extLst>
          </p:cNvPr>
          <p:cNvSpPr/>
          <p:nvPr/>
        </p:nvSpPr>
        <p:spPr>
          <a:xfrm>
            <a:off x="5189538" y="1154113"/>
            <a:ext cx="2925762" cy="23987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" name="Oval 12">
            <a:extLst>
              <a:ext uri="{FF2B5EF4-FFF2-40B4-BE49-F238E27FC236}"/>
            </a:extLst>
          </p:cNvPr>
          <p:cNvSpPr/>
          <p:nvPr/>
        </p:nvSpPr>
        <p:spPr>
          <a:xfrm>
            <a:off x="1192213" y="3856038"/>
            <a:ext cx="2897187" cy="23272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" name="Oval 11">
            <a:extLst>
              <a:ext uri="{FF2B5EF4-FFF2-40B4-BE49-F238E27FC236}"/>
            </a:extLst>
          </p:cNvPr>
          <p:cNvSpPr/>
          <p:nvPr/>
        </p:nvSpPr>
        <p:spPr>
          <a:xfrm>
            <a:off x="1152525" y="1133475"/>
            <a:ext cx="2855913" cy="23320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Oval 3">
            <a:extLst>
              <a:ext uri="{FF2B5EF4-FFF2-40B4-BE49-F238E27FC236}"/>
            </a:extLst>
          </p:cNvPr>
          <p:cNvSpPr/>
          <p:nvPr/>
        </p:nvSpPr>
        <p:spPr>
          <a:xfrm>
            <a:off x="3276600" y="2570163"/>
            <a:ext cx="2590800" cy="221615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3287713" y="3290888"/>
            <a:ext cx="26114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Noto Sans"/>
              </a:rPr>
              <a:t>Объекты диагностики</a:t>
            </a:r>
            <a:endParaRPr lang="en-GB" b="1">
              <a:latin typeface="Noto Sans"/>
              <a:ea typeface="Noto Sans"/>
              <a:cs typeface="Noto Sans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298575" y="1425575"/>
            <a:ext cx="27432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Noto Sans"/>
              </a:rPr>
              <a:t>Обучающиеся:</a:t>
            </a:r>
          </a:p>
          <a:p>
            <a:pPr algn="ctr"/>
            <a:r>
              <a:rPr lang="ru-RU" b="1">
                <a:latin typeface="Noto Sans"/>
                <a:ea typeface="Noto Sans"/>
                <a:cs typeface="Noto Sans"/>
              </a:rPr>
              <a:t>- образовательные результаты по предмету </a:t>
            </a:r>
          </a:p>
          <a:p>
            <a:pPr algn="ctr"/>
            <a:r>
              <a:rPr lang="ru-RU" b="1">
                <a:latin typeface="Noto Sans"/>
                <a:ea typeface="Noto Sans"/>
                <a:cs typeface="Noto Sans"/>
              </a:rPr>
              <a:t>-  личностные особенности</a:t>
            </a:r>
            <a:endParaRPr lang="en-GB" b="1">
              <a:latin typeface="Noto Sans"/>
              <a:ea typeface="Noto Sans"/>
              <a:cs typeface="Noto Sans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5681663" y="1663700"/>
            <a:ext cx="1992312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chemeClr val="bg1"/>
                </a:solidFill>
                <a:latin typeface="Noto Sans"/>
              </a:rPr>
              <a:t>Родители:</a:t>
            </a:r>
          </a:p>
          <a:p>
            <a:pPr algn="ctr"/>
            <a:r>
              <a:rPr lang="ru-RU" b="1">
                <a:solidFill>
                  <a:schemeClr val="bg1"/>
                </a:solidFill>
                <a:latin typeface="Noto Sans"/>
              </a:rPr>
              <a:t>особенности образовательного запроса к школе</a:t>
            </a:r>
            <a:endParaRPr lang="en-GB" b="1">
              <a:solidFill>
                <a:schemeClr val="bg1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1254125" y="3971925"/>
            <a:ext cx="26543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chemeClr val="bg1"/>
                </a:solidFill>
                <a:latin typeface="Noto Sans"/>
              </a:rPr>
              <a:t>Педагоги:</a:t>
            </a:r>
          </a:p>
          <a:p>
            <a:pPr algn="ctr"/>
            <a:r>
              <a:rPr lang="ru-RU" b="1">
                <a:solidFill>
                  <a:schemeClr val="bg1"/>
                </a:solidFill>
                <a:latin typeface="Noto Sans"/>
              </a:rPr>
              <a:t>педагогические условия, обеспечивающие образовательные результаты обучающихся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5294313" y="4229100"/>
            <a:ext cx="2684462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Noto Sans"/>
              </a:rPr>
              <a:t>Руководители ОО:</a:t>
            </a:r>
          </a:p>
          <a:p>
            <a:pPr algn="ctr"/>
            <a:r>
              <a:rPr lang="ru-RU" b="1">
                <a:latin typeface="Noto Sans"/>
              </a:rPr>
              <a:t>организационно-управленческие условия обеспечения качества образования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/>
            </a:extLst>
          </p:cNvPr>
          <p:cNvSpPr/>
          <p:nvPr/>
        </p:nvSpPr>
        <p:spPr>
          <a:xfrm>
            <a:off x="2035175" y="6453188"/>
            <a:ext cx="5024438" cy="219075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890" name="TextBox 14"/>
          <p:cNvSpPr txBox="1">
            <a:spLocks noChangeArrowheads="1"/>
          </p:cNvSpPr>
          <p:nvPr/>
        </p:nvSpPr>
        <p:spPr bwMode="auto">
          <a:xfrm>
            <a:off x="774700" y="0"/>
            <a:ext cx="79200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>
                <a:latin typeface="Noto Sans"/>
              </a:rPr>
              <a:t>ЦИКЛ 1.Стартовая диагностика: диагностический портфель </a:t>
            </a:r>
            <a:endParaRPr lang="en-US" sz="2200" b="1">
              <a:latin typeface="Noto Sans"/>
              <a:ea typeface="Noto Sans"/>
              <a:cs typeface="Noto Sans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749425" y="692150"/>
            <a:ext cx="7394575" cy="28019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600" b="1">
                <a:latin typeface="Noto Sans"/>
              </a:rPr>
              <a:t>Образовательные результаты: </a:t>
            </a:r>
            <a:r>
              <a:rPr lang="ru-RU" sz="1600">
                <a:latin typeface="Open Sans"/>
              </a:rPr>
              <a:t>диагностическая работа на основе демоверсий ЕГЭ, определяющая дефицит обучающихся в освоении  умений осуществлять действия с предметным содержанием отдельных разделов образовательной программы по предмету</a:t>
            </a:r>
          </a:p>
          <a:p>
            <a:pPr algn="just"/>
            <a:r>
              <a:rPr lang="ru-RU" sz="1600" b="1">
                <a:latin typeface="Open Sans"/>
                <a:ea typeface="Noto Sans"/>
                <a:cs typeface="Noto Sans"/>
              </a:rPr>
              <a:t>Личностные  особенности: </a:t>
            </a:r>
          </a:p>
          <a:p>
            <a:pPr algn="just">
              <a:buFontTx/>
              <a:buChar char="-"/>
            </a:pPr>
            <a:r>
              <a:rPr lang="ru-RU" sz="1600">
                <a:latin typeface="Open Sans"/>
                <a:ea typeface="Noto Sans"/>
                <a:cs typeface="Noto Sans"/>
              </a:rPr>
              <a:t>тест экзаменационной тревожности (Элперт и Хейбер) </a:t>
            </a:r>
          </a:p>
          <a:p>
            <a:pPr algn="just">
              <a:buFontTx/>
              <a:buChar char="-"/>
            </a:pPr>
            <a:r>
              <a:rPr lang="ru-RU" sz="1600">
                <a:latin typeface="Open Sans"/>
                <a:ea typeface="Noto Sans"/>
                <a:cs typeface="Noto Sans"/>
              </a:rPr>
              <a:t> тест на самооценку стрессоустойчивости личности (Н.В. Киршева, Н.В. Рябчикова)</a:t>
            </a:r>
          </a:p>
          <a:p>
            <a:pPr algn="just">
              <a:buFontTx/>
              <a:buChar char="-"/>
            </a:pPr>
            <a:r>
              <a:rPr lang="ru-RU" sz="1600">
                <a:latin typeface="Open Sans"/>
                <a:ea typeface="Noto Sans"/>
                <a:cs typeface="Noto Sans"/>
              </a:rPr>
              <a:t> опросник «Мотивация успеха и боязнь неудачи» (А.А.Реан)</a:t>
            </a:r>
          </a:p>
          <a:p>
            <a:pPr algn="just">
              <a:buFontTx/>
              <a:buChar char="-"/>
            </a:pPr>
            <a:r>
              <a:rPr lang="ru-RU" sz="1600">
                <a:latin typeface="Open Sans"/>
                <a:ea typeface="Noto Sans"/>
                <a:cs typeface="Noto Sans"/>
              </a:rPr>
              <a:t> методика изучения статусов профессиональной идентичности (А.А. Азбель, А.Г. Грецов)</a:t>
            </a:r>
            <a:endParaRPr lang="en-GB" sz="1500">
              <a:latin typeface="Open Sans"/>
              <a:ea typeface="Noto Sans"/>
              <a:cs typeface="Noto Sans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725613" y="3479800"/>
            <a:ext cx="7205662" cy="5857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600" b="1">
                <a:latin typeface="Noto Sans"/>
              </a:rPr>
              <a:t>Родители: </a:t>
            </a:r>
            <a:r>
              <a:rPr lang="ru-RU" sz="1600">
                <a:latin typeface="Noto Sans"/>
              </a:rPr>
              <a:t>анкета родителей выпускников, «Образовательный запрос  семьи»</a:t>
            </a:r>
            <a:endParaRPr lang="en-GB" sz="1500">
              <a:latin typeface="Noto Sans"/>
              <a:ea typeface="Noto Sans"/>
              <a:cs typeface="Noto Sans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695450" y="4094163"/>
            <a:ext cx="7070725" cy="1570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600" b="1">
                <a:latin typeface="Noto Sans"/>
              </a:rPr>
              <a:t>Педагоги: </a:t>
            </a:r>
          </a:p>
          <a:p>
            <a:pPr algn="just"/>
            <a:r>
              <a:rPr lang="ru-RU" sz="1600" b="1">
                <a:latin typeface="Noto Sans"/>
              </a:rPr>
              <a:t> - </a:t>
            </a:r>
            <a:r>
              <a:rPr lang="ru-RU" sz="1600">
                <a:latin typeface="Noto Sans"/>
              </a:rPr>
              <a:t>чек-лист для интервьюирования педагогических работников «Педагогические условия, обеспечивающие образовательные результаты обучающихся»</a:t>
            </a:r>
          </a:p>
          <a:p>
            <a:pPr algn="just"/>
            <a:r>
              <a:rPr lang="ru-RU" sz="1600">
                <a:latin typeface="Noto Sans"/>
              </a:rPr>
              <a:t>- опросник «Мнение педагогов о состоянии организационно-управленческих условий в ОО»</a:t>
            </a:r>
            <a:endParaRPr lang="en-GB" sz="1500">
              <a:latin typeface="Noto Sans"/>
              <a:ea typeface="Noto Sans"/>
              <a:cs typeface="Noto Sans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681163" y="5618163"/>
            <a:ext cx="7091362" cy="830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600" b="1">
                <a:latin typeface="Noto Sans"/>
              </a:rPr>
              <a:t>Администрация ОО: </a:t>
            </a:r>
            <a:r>
              <a:rPr lang="ru-RU" sz="1600">
                <a:latin typeface="Noto Sans"/>
              </a:rPr>
              <a:t>чек-лист для администрации школы «Организационно-управленческие условия, обеспечивающие образовательные результаты обучающихся»</a:t>
            </a:r>
            <a:endParaRPr lang="en-GB" sz="1600">
              <a:latin typeface="Noto Sans"/>
              <a:ea typeface="Noto Sans"/>
              <a:cs typeface="Noto Sans"/>
            </a:endParaRPr>
          </a:p>
        </p:txBody>
      </p:sp>
      <p:sp>
        <p:nvSpPr>
          <p:cNvPr id="30" name="Arrow: Pentagon 5">
            <a:extLst>
              <a:ext uri="{FF2B5EF4-FFF2-40B4-BE49-F238E27FC236}"/>
            </a:extLst>
          </p:cNvPr>
          <p:cNvSpPr/>
          <p:nvPr/>
        </p:nvSpPr>
        <p:spPr>
          <a:xfrm>
            <a:off x="287338" y="809625"/>
            <a:ext cx="1173162" cy="687388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1" name="Arrow: Pentagon 18">
            <a:extLst>
              <a:ext uri="{FF2B5EF4-FFF2-40B4-BE49-F238E27FC236}"/>
            </a:extLst>
          </p:cNvPr>
          <p:cNvSpPr/>
          <p:nvPr/>
        </p:nvSpPr>
        <p:spPr>
          <a:xfrm>
            <a:off x="331788" y="4151313"/>
            <a:ext cx="1201737" cy="687387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0" name="Arrow: Pentagon 20">
            <a:extLst>
              <a:ext uri="{FF2B5EF4-FFF2-40B4-BE49-F238E27FC236}"/>
            </a:extLst>
          </p:cNvPr>
          <p:cNvSpPr/>
          <p:nvPr/>
        </p:nvSpPr>
        <p:spPr>
          <a:xfrm>
            <a:off x="315913" y="3378200"/>
            <a:ext cx="1306512" cy="687388"/>
          </a:xfrm>
          <a:prstGeom prst="homePlat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5" name="Arrow: Pentagon 20">
            <a:extLst>
              <a:ext uri="{FF2B5EF4-FFF2-40B4-BE49-F238E27FC236}"/>
            </a:extLst>
          </p:cNvPr>
          <p:cNvSpPr/>
          <p:nvPr/>
        </p:nvSpPr>
        <p:spPr>
          <a:xfrm>
            <a:off x="247650" y="5581650"/>
            <a:ext cx="1306513" cy="687388"/>
          </a:xfrm>
          <a:prstGeom prst="homePlate">
            <a:avLst/>
          </a:prstGeom>
          <a:solidFill>
            <a:srgbClr val="FCB4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21" grpId="0" animBg="1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6"/>
          <p:cNvGraphicFramePr/>
          <p:nvPr/>
        </p:nvGraphicFramePr>
        <p:xfrm>
          <a:off x="3053750" y="1"/>
          <a:ext cx="6090250" cy="37370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109977" y="3068960"/>
          <a:ext cx="6431416" cy="3789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8915" name="TextBox 3"/>
          <p:cNvSpPr txBox="1">
            <a:spLocks noChangeArrowheads="1"/>
          </p:cNvSpPr>
          <p:nvPr/>
        </p:nvSpPr>
        <p:spPr bwMode="auto">
          <a:xfrm>
            <a:off x="284163" y="2325688"/>
            <a:ext cx="25193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i="1">
                <a:solidFill>
                  <a:srgbClr val="B02225"/>
                </a:solidFill>
                <a:latin typeface="Noto Sans"/>
              </a:rPr>
              <a:t>100% обучающихся имеют предметные дефициты</a:t>
            </a:r>
          </a:p>
        </p:txBody>
      </p:sp>
      <p:pic>
        <p:nvPicPr>
          <p:cNvPr id="38916" name="Picture 6" descr="http://powerpoint.su/_ld/1/45011679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3" y="82550"/>
            <a:ext cx="2520951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0"/>
            <a:ext cx="8229600" cy="576263"/>
          </a:xfrm>
        </p:spPr>
        <p:txBody>
          <a:bodyPr/>
          <a:lstStyle/>
          <a:p>
            <a:pPr marL="342900" indent="-342900" algn="ctr"/>
            <a:r>
              <a:rPr lang="ru-RU" sz="2400" b="1" smtClean="0">
                <a:solidFill>
                  <a:schemeClr val="tx2"/>
                </a:solidFill>
                <a:latin typeface="Noto Sans"/>
              </a:rPr>
              <a:t>Личностные дефициты обучающихся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-267315" y="379562"/>
          <a:ext cx="6335998" cy="3221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3451123" y="2536723"/>
          <a:ext cx="5692878" cy="43212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40964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0338" y="3524250"/>
            <a:ext cx="2500312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Диаграмма 8"/>
          <p:cNvGraphicFramePr/>
          <p:nvPr/>
        </p:nvGraphicFramePr>
        <p:xfrm>
          <a:off x="0" y="476674"/>
          <a:ext cx="4997698" cy="3526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30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85788" y="0"/>
            <a:ext cx="8229600" cy="576263"/>
          </a:xfrm>
        </p:spPr>
        <p:txBody>
          <a:bodyPr/>
          <a:lstStyle/>
          <a:p>
            <a:pPr marL="342900" indent="-342900" algn="ctr"/>
            <a:r>
              <a:rPr lang="ru-RU" sz="2000" b="1" smtClean="0">
                <a:solidFill>
                  <a:schemeClr val="tx2"/>
                </a:solidFill>
                <a:latin typeface="Noto Sans"/>
              </a:rPr>
              <a:t>Особенности образовательного запроса родителей к школе</a:t>
            </a: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3791310" y="1017917"/>
          <a:ext cx="5136667" cy="55981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3012" name="AutoShape 2" descr="https://kurspresent.ru/assets/images/resources/242/mother-and-daughter-playing-500-clr-7023.gif"/>
          <p:cNvSpPr>
            <a:spLocks noChangeAspect="1" noChangeArrowheads="1"/>
          </p:cNvSpPr>
          <p:nvPr/>
        </p:nvSpPr>
        <p:spPr bwMode="auto">
          <a:xfrm>
            <a:off x="115888" y="-144463"/>
            <a:ext cx="2286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3013" name="AutoShape 4" descr="https://kurspresent.ru/assets/images/resources/242/mother-and-daughter-playing-500-clr-7023.gif"/>
          <p:cNvSpPr>
            <a:spLocks noChangeAspect="1" noChangeArrowheads="1"/>
          </p:cNvSpPr>
          <p:nvPr/>
        </p:nvSpPr>
        <p:spPr bwMode="auto">
          <a:xfrm>
            <a:off x="115888" y="-144463"/>
            <a:ext cx="2286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43014" name="Рисунок 9" descr="http://lcius.com/wp-content/uploads/2018/06/Teacher-explaning-book-to-student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4048125"/>
            <a:ext cx="2427288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0"/>
            <a:ext cx="8229600" cy="576263"/>
          </a:xfrm>
        </p:spPr>
        <p:txBody>
          <a:bodyPr/>
          <a:lstStyle/>
          <a:p>
            <a:pPr marL="342900" indent="-342900" algn="ctr"/>
            <a:r>
              <a:rPr lang="ru-RU" sz="2400" b="1" smtClean="0">
                <a:solidFill>
                  <a:schemeClr val="tx2"/>
                </a:solidFill>
                <a:latin typeface="Noto Sans"/>
              </a:rPr>
              <a:t>Педагогические</a:t>
            </a:r>
            <a:r>
              <a:rPr lang="ru-RU" sz="2400" b="1" smtClean="0">
                <a:solidFill>
                  <a:schemeClr val="tx2"/>
                </a:solidFill>
              </a:rPr>
              <a:t> условия</a:t>
            </a: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-388490" y="521940"/>
          <a:ext cx="7232774" cy="6336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6086879" y="3320399"/>
          <a:ext cx="2987824" cy="3717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45060" name="Picture 2" descr="https://avatars.mds.yandex.net/get-pdb/251121/42c388b6-3ac3-43d5-8eee-458684c07868/s1200?webp=fals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83375" y="0"/>
            <a:ext cx="2460625" cy="334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TextBox 3"/>
          <p:cNvSpPr txBox="1">
            <a:spLocks noChangeArrowheads="1"/>
          </p:cNvSpPr>
          <p:nvPr/>
        </p:nvSpPr>
        <p:spPr bwMode="auto">
          <a:xfrm>
            <a:off x="7437438" y="217488"/>
            <a:ext cx="1706562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i="1">
                <a:solidFill>
                  <a:schemeClr val="bg1"/>
                </a:solidFill>
                <a:latin typeface="Noto Sans"/>
              </a:rPr>
              <a:t>81% педагогов имеют дефициты</a:t>
            </a:r>
          </a:p>
        </p:txBody>
      </p:sp>
      <p:sp>
        <p:nvSpPr>
          <p:cNvPr id="7" name="Овал 6"/>
          <p:cNvSpPr/>
          <p:nvPr/>
        </p:nvSpPr>
        <p:spPr>
          <a:xfrm>
            <a:off x="3376613" y="2109788"/>
            <a:ext cx="649287" cy="6159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  <p:sp>
        <p:nvSpPr>
          <p:cNvPr id="10" name="Овал 9"/>
          <p:cNvSpPr/>
          <p:nvPr/>
        </p:nvSpPr>
        <p:spPr>
          <a:xfrm>
            <a:off x="2374900" y="2212975"/>
            <a:ext cx="625475" cy="60166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115888"/>
            <a:ext cx="8229600" cy="576262"/>
          </a:xfrm>
        </p:spPr>
        <p:txBody>
          <a:bodyPr/>
          <a:lstStyle/>
          <a:p>
            <a:pPr marL="342900" indent="-342900" algn="ctr"/>
            <a:r>
              <a:rPr lang="ru-RU" sz="2400" b="1" smtClean="0">
                <a:solidFill>
                  <a:schemeClr val="tx2"/>
                </a:solidFill>
                <a:latin typeface="Noto Sans"/>
              </a:rPr>
              <a:t>Организационно-управленческие</a:t>
            </a:r>
            <a:r>
              <a:rPr lang="ru-RU" sz="2400" b="1" smtClean="0">
                <a:solidFill>
                  <a:schemeClr val="tx2"/>
                </a:solidFill>
              </a:rPr>
              <a:t> условия</a:t>
            </a: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95536" y="493776"/>
          <a:ext cx="8424936" cy="6004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7107" name="AutoShape 2" descr="https://i.gifer.com/Z3zF.gif"/>
          <p:cNvSpPr>
            <a:spLocks noChangeAspect="1" noChangeArrowheads="1"/>
          </p:cNvSpPr>
          <p:nvPr/>
        </p:nvSpPr>
        <p:spPr bwMode="auto">
          <a:xfrm>
            <a:off x="115888" y="-144463"/>
            <a:ext cx="2286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7108" name="AutoShape 4" descr="https://i.gifer.com/Z3zF.gif"/>
          <p:cNvSpPr>
            <a:spLocks noChangeAspect="1" noChangeArrowheads="1"/>
          </p:cNvSpPr>
          <p:nvPr/>
        </p:nvSpPr>
        <p:spPr bwMode="auto">
          <a:xfrm>
            <a:off x="115888" y="-144463"/>
            <a:ext cx="2286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7109" name="AutoShape 8" descr="https://i.gifer.com/Um8A.gif"/>
          <p:cNvSpPr>
            <a:spLocks noChangeAspect="1" noChangeArrowheads="1"/>
          </p:cNvSpPr>
          <p:nvPr/>
        </p:nvSpPr>
        <p:spPr bwMode="auto">
          <a:xfrm>
            <a:off x="115888" y="-144463"/>
            <a:ext cx="2286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462213" y="2168525"/>
            <a:ext cx="642937" cy="6096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  <p:sp>
        <p:nvSpPr>
          <p:cNvPr id="8" name="Овал 7"/>
          <p:cNvSpPr/>
          <p:nvPr/>
        </p:nvSpPr>
        <p:spPr>
          <a:xfrm>
            <a:off x="3657600" y="2403475"/>
            <a:ext cx="587375" cy="59848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360363"/>
          </a:xfrm>
        </p:spPr>
        <p:txBody>
          <a:bodyPr/>
          <a:lstStyle/>
          <a:p>
            <a:pPr marL="342900" indent="-342900" algn="ctr"/>
            <a:r>
              <a:rPr lang="ru-RU" sz="2000" b="1" smtClean="0">
                <a:latin typeface="Noto Sans"/>
              </a:rPr>
              <a:t>Анализ системности дефицитов</a:t>
            </a:r>
          </a:p>
        </p:txBody>
      </p:sp>
      <p:sp>
        <p:nvSpPr>
          <p:cNvPr id="49154" name="TextBox 4"/>
          <p:cNvSpPr txBox="1">
            <a:spLocks noChangeArrowheads="1"/>
          </p:cNvSpPr>
          <p:nvPr/>
        </p:nvSpPr>
        <p:spPr bwMode="auto">
          <a:xfrm>
            <a:off x="323850" y="4410075"/>
            <a:ext cx="8424863" cy="3238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 b="1">
                <a:latin typeface="Noto Sans"/>
              </a:rPr>
              <a:t>Анализ системности  личностных и предметных дефицитов обучающихся</a:t>
            </a:r>
          </a:p>
        </p:txBody>
      </p:sp>
      <p:sp>
        <p:nvSpPr>
          <p:cNvPr id="49155" name="Скругленный прямоугольник 6"/>
          <p:cNvSpPr>
            <a:spLocks noChangeArrowheads="1"/>
          </p:cNvSpPr>
          <p:nvPr/>
        </p:nvSpPr>
        <p:spPr bwMode="auto">
          <a:xfrm>
            <a:off x="0" y="4770438"/>
            <a:ext cx="4210050" cy="647700"/>
          </a:xfrm>
          <a:prstGeom prst="roundRect">
            <a:avLst>
              <a:gd name="adj" fmla="val 16667"/>
            </a:avLst>
          </a:prstGeom>
          <a:solidFill>
            <a:srgbClr val="C2C923"/>
          </a:solidFill>
          <a:ln w="19050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500" b="1">
                <a:latin typeface="Noto Sans"/>
              </a:rPr>
              <a:t>Наличие обучающихся, требующих сопровождения и обучающих «группы риска»</a:t>
            </a:r>
          </a:p>
        </p:txBody>
      </p:sp>
      <p:sp>
        <p:nvSpPr>
          <p:cNvPr id="49156" name="Крест 7"/>
          <p:cNvSpPr>
            <a:spLocks noChangeArrowheads="1"/>
          </p:cNvSpPr>
          <p:nvPr/>
        </p:nvSpPr>
        <p:spPr bwMode="auto">
          <a:xfrm>
            <a:off x="4303713" y="4940300"/>
            <a:ext cx="574675" cy="504825"/>
          </a:xfrm>
          <a:prstGeom prst="plus">
            <a:avLst>
              <a:gd name="adj" fmla="val 25000"/>
            </a:avLst>
          </a:prstGeom>
          <a:solidFill>
            <a:srgbClr val="007A7D"/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49157" name="Скругленный прямоугольник 8"/>
          <p:cNvSpPr>
            <a:spLocks noChangeArrowheads="1"/>
          </p:cNvSpPr>
          <p:nvPr/>
        </p:nvSpPr>
        <p:spPr bwMode="auto">
          <a:xfrm>
            <a:off x="5148263" y="4941888"/>
            <a:ext cx="3671887" cy="863600"/>
          </a:xfrm>
          <a:prstGeom prst="roundRect">
            <a:avLst>
              <a:gd name="adj" fmla="val 16667"/>
            </a:avLst>
          </a:prstGeom>
          <a:solidFill>
            <a:srgbClr val="C2C923"/>
          </a:solidFill>
          <a:ln w="19050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500" b="1">
                <a:latin typeface="Noto Sans"/>
              </a:rPr>
              <a:t>Наличие  дефицитов организационно-управленческих и педагогических условий</a:t>
            </a:r>
          </a:p>
        </p:txBody>
      </p:sp>
      <p:sp>
        <p:nvSpPr>
          <p:cNvPr id="49158" name="Стрелка вниз 13"/>
          <p:cNvSpPr>
            <a:spLocks noChangeArrowheads="1"/>
          </p:cNvSpPr>
          <p:nvPr/>
        </p:nvSpPr>
        <p:spPr bwMode="auto">
          <a:xfrm>
            <a:off x="4322763" y="5661025"/>
            <a:ext cx="574675" cy="4318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7A7D"/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49159" name="Овал 14"/>
          <p:cNvSpPr>
            <a:spLocks noChangeArrowheads="1"/>
          </p:cNvSpPr>
          <p:nvPr/>
        </p:nvSpPr>
        <p:spPr bwMode="auto">
          <a:xfrm>
            <a:off x="466725" y="6281738"/>
            <a:ext cx="8324850" cy="576262"/>
          </a:xfrm>
          <a:prstGeom prst="ellipse">
            <a:avLst/>
          </a:prstGeom>
          <a:solidFill>
            <a:srgbClr val="DDDDDD"/>
          </a:solidFill>
          <a:ln w="19050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500" b="1">
                <a:solidFill>
                  <a:srgbClr val="B02225"/>
                </a:solidFill>
                <a:latin typeface="Noto Sans"/>
              </a:rPr>
              <a:t>Личностные и предметные дефициты обучающихся  носят системный характер</a:t>
            </a:r>
          </a:p>
        </p:txBody>
      </p:sp>
      <p:sp>
        <p:nvSpPr>
          <p:cNvPr id="49160" name="Скругленный прямоугольник 27"/>
          <p:cNvSpPr>
            <a:spLocks noChangeArrowheads="1"/>
          </p:cNvSpPr>
          <p:nvPr/>
        </p:nvSpPr>
        <p:spPr bwMode="auto">
          <a:xfrm>
            <a:off x="0" y="5489575"/>
            <a:ext cx="4238625" cy="647700"/>
          </a:xfrm>
          <a:prstGeom prst="roundRect">
            <a:avLst>
              <a:gd name="adj" fmla="val 16667"/>
            </a:avLst>
          </a:prstGeom>
          <a:solidFill>
            <a:srgbClr val="C2C923"/>
          </a:solidFill>
          <a:ln w="19050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500" b="1">
                <a:latin typeface="Noto Sans"/>
              </a:rPr>
              <a:t>Наличие групповых и коллективных предметных дефицитов обучающихся</a:t>
            </a:r>
          </a:p>
        </p:txBody>
      </p:sp>
      <p:sp>
        <p:nvSpPr>
          <p:cNvPr id="49161" name="TextBox 28"/>
          <p:cNvSpPr txBox="1">
            <a:spLocks noChangeArrowheads="1"/>
          </p:cNvSpPr>
          <p:nvPr/>
        </p:nvSpPr>
        <p:spPr bwMode="auto">
          <a:xfrm>
            <a:off x="336550" y="490538"/>
            <a:ext cx="84264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 b="1">
                <a:latin typeface="Noto Sans"/>
              </a:rPr>
              <a:t>Анализ системности  организационно-управленческих дефицитов</a:t>
            </a:r>
            <a:endParaRPr lang="ru-RU" sz="1500">
              <a:latin typeface="Noto Sans"/>
            </a:endParaRPr>
          </a:p>
        </p:txBody>
      </p:sp>
      <p:sp>
        <p:nvSpPr>
          <p:cNvPr id="49162" name="Скругленный прямоугольник 29"/>
          <p:cNvSpPr>
            <a:spLocks noChangeArrowheads="1"/>
          </p:cNvSpPr>
          <p:nvPr/>
        </p:nvSpPr>
        <p:spPr bwMode="auto">
          <a:xfrm>
            <a:off x="107950" y="908050"/>
            <a:ext cx="3959225" cy="649288"/>
          </a:xfrm>
          <a:prstGeom prst="roundRect">
            <a:avLst>
              <a:gd name="adj" fmla="val 16667"/>
            </a:avLst>
          </a:prstGeom>
          <a:solidFill>
            <a:srgbClr val="C2C923"/>
          </a:solidFill>
          <a:ln w="19050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500" b="1">
                <a:latin typeface="Noto Sans"/>
              </a:rPr>
              <a:t>Негативные мнения педагогов об организационно-управленческих условиях</a:t>
            </a:r>
          </a:p>
        </p:txBody>
      </p:sp>
      <p:sp>
        <p:nvSpPr>
          <p:cNvPr id="49163" name="Крест 30"/>
          <p:cNvSpPr>
            <a:spLocks noChangeArrowheads="1"/>
          </p:cNvSpPr>
          <p:nvPr/>
        </p:nvSpPr>
        <p:spPr bwMode="auto">
          <a:xfrm>
            <a:off x="4284663" y="981075"/>
            <a:ext cx="431800" cy="360363"/>
          </a:xfrm>
          <a:prstGeom prst="plus">
            <a:avLst>
              <a:gd name="adj" fmla="val 25000"/>
            </a:avLst>
          </a:prstGeom>
          <a:solidFill>
            <a:srgbClr val="007A7D"/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49164" name="Скругленный прямоугольник 31"/>
          <p:cNvSpPr>
            <a:spLocks noChangeArrowheads="1"/>
          </p:cNvSpPr>
          <p:nvPr/>
        </p:nvSpPr>
        <p:spPr bwMode="auto">
          <a:xfrm>
            <a:off x="4932363" y="908050"/>
            <a:ext cx="3816350" cy="647700"/>
          </a:xfrm>
          <a:prstGeom prst="roundRect">
            <a:avLst>
              <a:gd name="adj" fmla="val 16667"/>
            </a:avLst>
          </a:prstGeom>
          <a:solidFill>
            <a:srgbClr val="C2C923"/>
          </a:solidFill>
          <a:ln w="19050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500" b="1">
                <a:latin typeface="Noto Sans"/>
              </a:rPr>
              <a:t>Наличие  дефицитов организационно-управленческих условий</a:t>
            </a:r>
          </a:p>
        </p:txBody>
      </p:sp>
      <p:sp>
        <p:nvSpPr>
          <p:cNvPr id="49165" name="Стрелка вниз 32"/>
          <p:cNvSpPr>
            <a:spLocks noChangeArrowheads="1"/>
          </p:cNvSpPr>
          <p:nvPr/>
        </p:nvSpPr>
        <p:spPr bwMode="auto">
          <a:xfrm>
            <a:off x="4211638" y="1484313"/>
            <a:ext cx="576262" cy="28892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7A7D"/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49166" name="Овал 33"/>
          <p:cNvSpPr>
            <a:spLocks noChangeArrowheads="1"/>
          </p:cNvSpPr>
          <p:nvPr/>
        </p:nvSpPr>
        <p:spPr bwMode="auto">
          <a:xfrm>
            <a:off x="1657350" y="1825625"/>
            <a:ext cx="5927725" cy="719138"/>
          </a:xfrm>
          <a:prstGeom prst="ellipse">
            <a:avLst/>
          </a:prstGeom>
          <a:solidFill>
            <a:srgbClr val="DDDDDD"/>
          </a:solidFill>
          <a:ln w="19050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500" b="1">
                <a:solidFill>
                  <a:srgbClr val="B02225"/>
                </a:solidFill>
                <a:latin typeface="Noto Sans"/>
              </a:rPr>
              <a:t>57% организационно-управленческих дефицитов носят</a:t>
            </a:r>
          </a:p>
          <a:p>
            <a:pPr algn="ctr"/>
            <a:r>
              <a:rPr lang="ru-RU" sz="1500" b="1">
                <a:solidFill>
                  <a:srgbClr val="B02225"/>
                </a:solidFill>
                <a:latin typeface="Noto Sans"/>
              </a:rPr>
              <a:t>системный характер</a:t>
            </a:r>
          </a:p>
        </p:txBody>
      </p:sp>
      <p:sp>
        <p:nvSpPr>
          <p:cNvPr id="49167" name="Скругленный прямоугольник 35"/>
          <p:cNvSpPr>
            <a:spLocks noChangeArrowheads="1"/>
          </p:cNvSpPr>
          <p:nvPr/>
        </p:nvSpPr>
        <p:spPr bwMode="auto">
          <a:xfrm>
            <a:off x="2078038" y="2941638"/>
            <a:ext cx="5041900" cy="360362"/>
          </a:xfrm>
          <a:prstGeom prst="roundRect">
            <a:avLst>
              <a:gd name="adj" fmla="val 16667"/>
            </a:avLst>
          </a:prstGeom>
          <a:solidFill>
            <a:srgbClr val="C2C923"/>
          </a:solidFill>
          <a:ln w="19050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500" b="1">
                <a:latin typeface="Noto Sans"/>
              </a:rPr>
              <a:t>Наличие групповых педагогических дефицитов</a:t>
            </a:r>
          </a:p>
        </p:txBody>
      </p:sp>
      <p:sp>
        <p:nvSpPr>
          <p:cNvPr id="49168" name="TextBox 36"/>
          <p:cNvSpPr txBox="1">
            <a:spLocks noChangeArrowheads="1"/>
          </p:cNvSpPr>
          <p:nvPr/>
        </p:nvSpPr>
        <p:spPr bwMode="auto">
          <a:xfrm>
            <a:off x="250825" y="2636838"/>
            <a:ext cx="842486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 b="1">
                <a:latin typeface="Noto Sans"/>
              </a:rPr>
              <a:t>Анализ системности  педагогических дефицитов</a:t>
            </a:r>
          </a:p>
        </p:txBody>
      </p:sp>
      <p:sp>
        <p:nvSpPr>
          <p:cNvPr id="49169" name="Стрелка вниз 37"/>
          <p:cNvSpPr>
            <a:spLocks noChangeArrowheads="1"/>
          </p:cNvSpPr>
          <p:nvPr/>
        </p:nvSpPr>
        <p:spPr bwMode="auto">
          <a:xfrm>
            <a:off x="4225925" y="3265488"/>
            <a:ext cx="576263" cy="503237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7A7D"/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400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49170" name="Овал 39"/>
          <p:cNvSpPr>
            <a:spLocks noChangeArrowheads="1"/>
          </p:cNvSpPr>
          <p:nvPr/>
        </p:nvSpPr>
        <p:spPr bwMode="auto">
          <a:xfrm>
            <a:off x="1763713" y="3767138"/>
            <a:ext cx="5400675" cy="598487"/>
          </a:xfrm>
          <a:prstGeom prst="ellipse">
            <a:avLst/>
          </a:prstGeom>
          <a:solidFill>
            <a:srgbClr val="DDDDDD"/>
          </a:solidFill>
          <a:ln w="19050" algn="ctr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500" b="1">
                <a:solidFill>
                  <a:srgbClr val="B02225"/>
                </a:solidFill>
                <a:latin typeface="Noto Sans"/>
              </a:rPr>
              <a:t>62% педагогических дефицитов носят системный характер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1"/>
          <p:cNvSpPr txBox="1">
            <a:spLocks noChangeArrowheads="1"/>
          </p:cNvSpPr>
          <p:nvPr/>
        </p:nvSpPr>
        <p:spPr bwMode="auto">
          <a:xfrm>
            <a:off x="228600" y="328613"/>
            <a:ext cx="8599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Noto Sans"/>
                <a:ea typeface="Noto Sans"/>
                <a:cs typeface="Noto Sans"/>
              </a:rPr>
              <a:t>Актуальность проекта: нормативно-правовая база</a:t>
            </a:r>
            <a:endParaRPr lang="en-US" sz="2400" b="1">
              <a:latin typeface="Noto Sans"/>
              <a:ea typeface="Noto Sans"/>
              <a:cs typeface="Noto Sans"/>
            </a:endParaRPr>
          </a:p>
        </p:txBody>
      </p:sp>
      <p:sp>
        <p:nvSpPr>
          <p:cNvPr id="3" name="Rectangle: Rounded Corners 2">
            <a:extLst/>
          </p:cNvPr>
          <p:cNvSpPr/>
          <p:nvPr/>
        </p:nvSpPr>
        <p:spPr>
          <a:xfrm>
            <a:off x="4498975" y="873125"/>
            <a:ext cx="4156075" cy="5711825"/>
          </a:xfrm>
          <a:prstGeom prst="roundRect">
            <a:avLst>
              <a:gd name="adj" fmla="val 10059"/>
            </a:avLst>
          </a:prstGeom>
          <a:solidFill>
            <a:schemeClr val="accent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: Rounded Corners 3">
            <a:extLst/>
          </p:cNvPr>
          <p:cNvSpPr/>
          <p:nvPr/>
        </p:nvSpPr>
        <p:spPr>
          <a:xfrm>
            <a:off x="168275" y="881063"/>
            <a:ext cx="4052888" cy="5764212"/>
          </a:xfrm>
          <a:prstGeom prst="roundRect">
            <a:avLst>
              <a:gd name="adj" fmla="val 10059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6156325" y="2989263"/>
            <a:ext cx="18018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500">
                <a:solidFill>
                  <a:srgbClr val="FFFFFF"/>
                </a:solidFill>
                <a:latin typeface="Noto Sans"/>
                <a:ea typeface="Noto Sans"/>
                <a:cs typeface="Noto Sans"/>
              </a:rPr>
              <a:t>SERVICES</a:t>
            </a:r>
          </a:p>
        </p:txBody>
      </p:sp>
      <p:sp>
        <p:nvSpPr>
          <p:cNvPr id="17413" name="TextBox 7"/>
          <p:cNvSpPr txBox="1">
            <a:spLocks noChangeArrowheads="1"/>
          </p:cNvSpPr>
          <p:nvPr/>
        </p:nvSpPr>
        <p:spPr bwMode="auto">
          <a:xfrm>
            <a:off x="5011738" y="962025"/>
            <a:ext cx="3233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Noto Sans"/>
                <a:ea typeface="Noto Sans"/>
                <a:cs typeface="Noto Sans"/>
              </a:rPr>
              <a:t>Региональный уровень</a:t>
            </a:r>
            <a:endParaRPr lang="en-GB" b="1">
              <a:latin typeface="Noto Sans"/>
              <a:ea typeface="Noto Sans"/>
              <a:cs typeface="Noto Sans"/>
            </a:endParaRPr>
          </a:p>
        </p:txBody>
      </p:sp>
      <p:sp>
        <p:nvSpPr>
          <p:cNvPr id="17414" name="TextBox 8"/>
          <p:cNvSpPr txBox="1">
            <a:spLocks noChangeArrowheads="1"/>
          </p:cNvSpPr>
          <p:nvPr/>
        </p:nvSpPr>
        <p:spPr bwMode="auto">
          <a:xfrm>
            <a:off x="641350" y="1006475"/>
            <a:ext cx="3006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Noto Sans"/>
                <a:ea typeface="Noto Sans"/>
                <a:cs typeface="Noto Sans"/>
              </a:rPr>
              <a:t>Федеральный уровень </a:t>
            </a:r>
            <a:endParaRPr lang="en-GB" b="1">
              <a:latin typeface="Noto Sans"/>
              <a:ea typeface="Noto Sans"/>
              <a:cs typeface="Noto Sans"/>
            </a:endParaRPr>
          </a:p>
        </p:txBody>
      </p:sp>
      <p:sp>
        <p:nvSpPr>
          <p:cNvPr id="10" name="Rectangle 9">
            <a:extLst/>
          </p:cNvPr>
          <p:cNvSpPr/>
          <p:nvPr/>
        </p:nvSpPr>
        <p:spPr>
          <a:xfrm>
            <a:off x="4676775" y="2039938"/>
            <a:ext cx="3868738" cy="3940175"/>
          </a:xfrm>
          <a:prstGeom prst="rect">
            <a:avLst/>
          </a:prstGeom>
          <a:solidFill>
            <a:srgbClr val="75C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>
            <a:extLst/>
          </p:cNvPr>
          <p:cNvSpPr/>
          <p:nvPr/>
        </p:nvSpPr>
        <p:spPr>
          <a:xfrm>
            <a:off x="279400" y="1427163"/>
            <a:ext cx="3805238" cy="457676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Noto Sans"/>
            </a:endParaRPr>
          </a:p>
        </p:txBody>
      </p:sp>
      <p:sp>
        <p:nvSpPr>
          <p:cNvPr id="17417" name="TextBox 17"/>
          <p:cNvSpPr txBox="1">
            <a:spLocks noChangeArrowheads="1"/>
          </p:cNvSpPr>
          <p:nvPr/>
        </p:nvSpPr>
        <p:spPr bwMode="auto">
          <a:xfrm>
            <a:off x="4664075" y="1557338"/>
            <a:ext cx="3840163" cy="46037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500" b="1">
                <a:latin typeface="Noto Sans"/>
              </a:rPr>
              <a:t>Государственная программа "Развитие образования Нижегородской области" </a:t>
            </a:r>
            <a:r>
              <a:rPr lang="ru-RU" sz="1500">
                <a:latin typeface="Noto Sans"/>
              </a:rPr>
              <a:t>(Постановление правительства Нижегородской области от 30 апреля 2014 г. N 301) </a:t>
            </a:r>
          </a:p>
          <a:p>
            <a:pPr algn="just"/>
            <a:endParaRPr lang="ru-RU" sz="1100">
              <a:latin typeface="Noto Sans"/>
            </a:endParaRPr>
          </a:p>
          <a:p>
            <a:pPr algn="just"/>
            <a:r>
              <a:rPr lang="ru-RU" sz="1500" b="1">
                <a:latin typeface="Noto Sans"/>
              </a:rPr>
              <a:t>Стратегия социально-экономического развития Нижегородской области до 2035 года </a:t>
            </a:r>
            <a:r>
              <a:rPr lang="ru-RU" sz="1500">
                <a:latin typeface="Noto Sans"/>
              </a:rPr>
              <a:t>(Постановление правительства Нижегородской области от 21 декабря 2018 г. № 889) </a:t>
            </a:r>
          </a:p>
          <a:p>
            <a:pPr algn="just"/>
            <a:r>
              <a:rPr lang="ru-RU" sz="1500" b="1">
                <a:latin typeface="Noto Sans"/>
              </a:rPr>
              <a:t>Стратегическая цель в развитии Нижегородской области до 2035 «Обеспечить жителей региона равными возможностями в  получении общего, высшего и профессионального образования для повышения конкурентоспособности на рынке труда и личностного роста»</a:t>
            </a:r>
          </a:p>
        </p:txBody>
      </p:sp>
      <p:sp>
        <p:nvSpPr>
          <p:cNvPr id="17418" name="TextBox 18"/>
          <p:cNvSpPr txBox="1">
            <a:spLocks noChangeArrowheads="1"/>
          </p:cNvSpPr>
          <p:nvPr/>
        </p:nvSpPr>
        <p:spPr bwMode="auto">
          <a:xfrm>
            <a:off x="452438" y="1462088"/>
            <a:ext cx="3570287" cy="48387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2075" algn="just">
              <a:lnSpc>
                <a:spcPct val="80000"/>
              </a:lnSpc>
            </a:pPr>
            <a:r>
              <a:rPr lang="ru-RU" sz="1500" b="1">
                <a:latin typeface="Noto Sans"/>
              </a:rPr>
              <a:t>Федеральная целевая программа развития образования на 2016 - 2020 годы </a:t>
            </a:r>
            <a:r>
              <a:rPr lang="ru-RU" sz="1500">
                <a:latin typeface="Noto Sans"/>
              </a:rPr>
              <a:t>(постановление Правительства РФ от 23.05.2015 N 497 (ред. от 22.11.2017))</a:t>
            </a:r>
          </a:p>
          <a:p>
            <a:pPr marL="92075" algn="just">
              <a:lnSpc>
                <a:spcPct val="80000"/>
              </a:lnSpc>
            </a:pPr>
            <a:endParaRPr lang="ru-RU" sz="1500">
              <a:latin typeface="Noto Sans"/>
            </a:endParaRPr>
          </a:p>
          <a:p>
            <a:pPr marL="92075" algn="just">
              <a:lnSpc>
                <a:spcPct val="80000"/>
              </a:lnSpc>
            </a:pPr>
            <a:r>
              <a:rPr lang="ru-RU" sz="1500" b="1">
                <a:latin typeface="Noto Sans"/>
              </a:rPr>
              <a:t>Ведомственная целевая программа «Развитие современных механизмов и технологий дошкольного и общего образования» государственной программы РФ «Развитие образования» </a:t>
            </a:r>
            <a:r>
              <a:rPr lang="ru-RU" sz="1500">
                <a:latin typeface="Noto Sans"/>
              </a:rPr>
              <a:t>(постановление Правительства РФ от 26 декабря 2017 г. № 1642)</a:t>
            </a:r>
          </a:p>
          <a:p>
            <a:pPr marL="92075" algn="just">
              <a:lnSpc>
                <a:spcPct val="80000"/>
              </a:lnSpc>
            </a:pPr>
            <a:endParaRPr lang="ru-RU" sz="1500">
              <a:latin typeface="Noto Sans"/>
            </a:endParaRPr>
          </a:p>
          <a:p>
            <a:pPr marL="92075" algn="just">
              <a:lnSpc>
                <a:spcPct val="80000"/>
              </a:lnSpc>
            </a:pPr>
            <a:r>
              <a:rPr lang="ru-RU" sz="1500">
                <a:latin typeface="Noto Sans"/>
              </a:rPr>
              <a:t>Указ Президента Российской Федерации от 07.05.2018 г. № 204 </a:t>
            </a:r>
            <a:r>
              <a:rPr lang="ru-RU" sz="1500" b="1">
                <a:latin typeface="Noto Sans"/>
              </a:rPr>
              <a:t>«О национальных целях и стратегических задачах развития Российской Федерации на период до 2024 года»</a:t>
            </a:r>
          </a:p>
          <a:p>
            <a:pPr marL="92075" algn="just">
              <a:lnSpc>
                <a:spcPct val="80000"/>
              </a:lnSpc>
            </a:pPr>
            <a:endParaRPr lang="ru-RU" sz="1500" b="1">
              <a:latin typeface="Noto Sans"/>
            </a:endParaRPr>
          </a:p>
          <a:p>
            <a:pPr marL="92075" algn="just">
              <a:lnSpc>
                <a:spcPct val="80000"/>
              </a:lnSpc>
            </a:pPr>
            <a:r>
              <a:rPr lang="ru-RU" sz="1500" b="1">
                <a:latin typeface="Noto Sans"/>
              </a:rPr>
              <a:t>Национальный проект «Образование»  - федеральный проект «Современная школа</a:t>
            </a:r>
          </a:p>
        </p:txBody>
      </p:sp>
      <p:sp>
        <p:nvSpPr>
          <p:cNvPr id="22" name="Oval 21">
            <a:extLst/>
          </p:cNvPr>
          <p:cNvSpPr/>
          <p:nvPr/>
        </p:nvSpPr>
        <p:spPr>
          <a:xfrm>
            <a:off x="4619625" y="6302375"/>
            <a:ext cx="3856038" cy="254000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Oval 22">
            <a:extLst/>
          </p:cNvPr>
          <p:cNvSpPr/>
          <p:nvPr/>
        </p:nvSpPr>
        <p:spPr>
          <a:xfrm>
            <a:off x="258763" y="6329363"/>
            <a:ext cx="3787775" cy="277812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Box 1"/>
          <p:cNvSpPr txBox="1">
            <a:spLocks noChangeArrowheads="1"/>
          </p:cNvSpPr>
          <p:nvPr/>
        </p:nvSpPr>
        <p:spPr bwMode="auto">
          <a:xfrm>
            <a:off x="0" y="192088"/>
            <a:ext cx="89074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Noto Sans"/>
              </a:rPr>
              <a:t>ЦИКЛ 2: диагностика уровня компетентностей педагога</a:t>
            </a:r>
            <a:endParaRPr lang="en-US" sz="2400" b="1">
              <a:latin typeface="Noto Sans"/>
              <a:ea typeface="Noto Sans"/>
              <a:cs typeface="Noto Sans"/>
            </a:endParaRPr>
          </a:p>
        </p:txBody>
      </p:sp>
      <p:sp>
        <p:nvSpPr>
          <p:cNvPr id="22" name="Oval 21">
            <a:extLst>
              <a:ext uri="{FF2B5EF4-FFF2-40B4-BE49-F238E27FC236}"/>
            </a:extLst>
          </p:cNvPr>
          <p:cNvSpPr/>
          <p:nvPr/>
        </p:nvSpPr>
        <p:spPr>
          <a:xfrm>
            <a:off x="2182813" y="6289675"/>
            <a:ext cx="5024437" cy="220663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1203" name="TextBox 13"/>
          <p:cNvSpPr txBox="1">
            <a:spLocks noChangeArrowheads="1"/>
          </p:cNvSpPr>
          <p:nvPr/>
        </p:nvSpPr>
        <p:spPr bwMode="auto">
          <a:xfrm>
            <a:off x="0" y="1022350"/>
            <a:ext cx="39227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Noto Sans"/>
              </a:rPr>
              <a:t>Объекты диагностики</a:t>
            </a:r>
            <a:endParaRPr lang="en-US" sz="2000" b="1">
              <a:latin typeface="Noto Sans"/>
              <a:ea typeface="Noto Sans"/>
              <a:cs typeface="Noto Sans"/>
            </a:endParaRPr>
          </a:p>
        </p:txBody>
      </p:sp>
      <p:sp>
        <p:nvSpPr>
          <p:cNvPr id="51204" name="TextBox 14"/>
          <p:cNvSpPr txBox="1">
            <a:spLocks noChangeArrowheads="1"/>
          </p:cNvSpPr>
          <p:nvPr/>
        </p:nvSpPr>
        <p:spPr bwMode="auto">
          <a:xfrm>
            <a:off x="4056063" y="1071563"/>
            <a:ext cx="4881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Noto Sans"/>
              </a:rPr>
              <a:t>Диагностический портфель </a:t>
            </a:r>
            <a:endParaRPr lang="en-US" sz="2000" b="1">
              <a:latin typeface="Noto Sans"/>
              <a:ea typeface="Noto Sans"/>
              <a:cs typeface="Noto Sans"/>
            </a:endParaRPr>
          </a:p>
        </p:txBody>
      </p:sp>
      <p:sp>
        <p:nvSpPr>
          <p:cNvPr id="23" name="Arrow: Pentagon 18">
            <a:extLst>
              <a:ext uri="{FF2B5EF4-FFF2-40B4-BE49-F238E27FC236}"/>
            </a:extLst>
          </p:cNvPr>
          <p:cNvSpPr/>
          <p:nvPr/>
        </p:nvSpPr>
        <p:spPr>
          <a:xfrm>
            <a:off x="3236913" y="2101850"/>
            <a:ext cx="1201737" cy="687388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497388" y="1573213"/>
            <a:ext cx="4233862" cy="25542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600">
                <a:latin typeface="Noto Sans"/>
              </a:rPr>
              <a:t>- Карта компетентностей учителя школы, формирующего высокие образовательные результаты обучающихся</a:t>
            </a:r>
          </a:p>
          <a:p>
            <a:pPr algn="just">
              <a:buFontTx/>
              <a:buChar char="-"/>
            </a:pPr>
            <a:r>
              <a:rPr lang="ru-RU" sz="1600">
                <a:latin typeface="Noto Sans"/>
              </a:rPr>
              <a:t>Опросник самооценки учителя школы, формирующего высокие образовательные результаты обучающихся</a:t>
            </a:r>
          </a:p>
          <a:p>
            <a:pPr algn="just">
              <a:buFontTx/>
              <a:buChar char="-"/>
            </a:pPr>
            <a:r>
              <a:rPr lang="ru-RU" sz="1600">
                <a:latin typeface="Noto Sans"/>
              </a:rPr>
              <a:t> Опросник экспертной оценки учителя школы, формирующего высокие образовательные результаты обучающихся</a:t>
            </a:r>
          </a:p>
        </p:txBody>
      </p:sp>
      <p:sp>
        <p:nvSpPr>
          <p:cNvPr id="40" name="Oval 12">
            <a:extLst>
              <a:ext uri="{FF2B5EF4-FFF2-40B4-BE49-F238E27FC236}"/>
            </a:extLst>
          </p:cNvPr>
          <p:cNvSpPr/>
          <p:nvPr/>
        </p:nvSpPr>
        <p:spPr>
          <a:xfrm>
            <a:off x="188913" y="1673225"/>
            <a:ext cx="2898775" cy="23272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295275" y="1819275"/>
            <a:ext cx="2654300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700" b="1" i="1">
                <a:solidFill>
                  <a:schemeClr val="bg1"/>
                </a:solidFill>
                <a:latin typeface="Noto Sans"/>
              </a:rPr>
              <a:t>Педагоги,</a:t>
            </a:r>
          </a:p>
          <a:p>
            <a:pPr algn="ctr"/>
            <a:r>
              <a:rPr lang="ru-RU" sz="1700" b="1">
                <a:solidFill>
                  <a:schemeClr val="bg1"/>
                </a:solidFill>
                <a:latin typeface="Noto Sans"/>
              </a:rPr>
              <a:t>ориентированные на формирование высоких образовательных результатов обучающихся</a:t>
            </a:r>
          </a:p>
        </p:txBody>
      </p:sp>
      <p:pic>
        <p:nvPicPr>
          <p:cNvPr id="51209" name="Picture 2" descr="https://avatars.mds.yandex.net/get-pdb/251121/42c388b6-3ac3-43d5-8eee-458684c07868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90725" y="4008438"/>
            <a:ext cx="203676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0" name="TextBox 3"/>
          <p:cNvSpPr txBox="1">
            <a:spLocks noChangeArrowheads="1"/>
          </p:cNvSpPr>
          <p:nvPr/>
        </p:nvSpPr>
        <p:spPr bwMode="auto">
          <a:xfrm>
            <a:off x="2452688" y="4006850"/>
            <a:ext cx="17065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>
                <a:solidFill>
                  <a:schemeClr val="bg1"/>
                </a:solidFill>
                <a:latin typeface="Noto Sans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40" grpId="0" animBg="1"/>
      <p:bldP spid="4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/>
          </p:cNvSpPr>
          <p:nvPr>
            <p:ph type="title" idx="4294967295"/>
          </p:nvPr>
        </p:nvSpPr>
        <p:spPr>
          <a:xfrm>
            <a:off x="0" y="220663"/>
            <a:ext cx="9144000" cy="457200"/>
          </a:xfrm>
        </p:spPr>
        <p:txBody>
          <a:bodyPr/>
          <a:lstStyle/>
          <a:p>
            <a:pPr algn="ctr"/>
            <a:r>
              <a:rPr lang="ru-RU" sz="2400" smtClean="0">
                <a:latin typeface="Noto Sans"/>
              </a:rPr>
              <a:t>Показатели компетентностей педагога</a:t>
            </a: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206478" y="459110"/>
          <a:ext cx="8686800" cy="6148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Овал 9"/>
          <p:cNvSpPr/>
          <p:nvPr/>
        </p:nvSpPr>
        <p:spPr>
          <a:xfrm>
            <a:off x="2781300" y="2614613"/>
            <a:ext cx="508000" cy="49688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  <p:sp>
        <p:nvSpPr>
          <p:cNvPr id="11" name="Овал 10"/>
          <p:cNvSpPr/>
          <p:nvPr/>
        </p:nvSpPr>
        <p:spPr>
          <a:xfrm>
            <a:off x="4454525" y="3111500"/>
            <a:ext cx="490538" cy="45402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  <p:sp>
        <p:nvSpPr>
          <p:cNvPr id="12" name="Овал 11"/>
          <p:cNvSpPr/>
          <p:nvPr/>
        </p:nvSpPr>
        <p:spPr>
          <a:xfrm>
            <a:off x="5043488" y="2819400"/>
            <a:ext cx="560387" cy="49847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  <p:sp>
        <p:nvSpPr>
          <p:cNvPr id="13" name="Овал 12"/>
          <p:cNvSpPr/>
          <p:nvPr/>
        </p:nvSpPr>
        <p:spPr>
          <a:xfrm>
            <a:off x="1089025" y="2446338"/>
            <a:ext cx="547688" cy="50323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Box 1"/>
          <p:cNvSpPr txBox="1">
            <a:spLocks noChangeArrowheads="1"/>
          </p:cNvSpPr>
          <p:nvPr/>
        </p:nvSpPr>
        <p:spPr bwMode="auto">
          <a:xfrm>
            <a:off x="236538" y="234950"/>
            <a:ext cx="890746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Noto Sans"/>
              </a:rPr>
              <a:t>ЦИКЛ 3:определение уровня интеллектуального развития обучающегося</a:t>
            </a:r>
            <a:endParaRPr lang="en-US" sz="2400" b="1">
              <a:latin typeface="Noto Sans"/>
              <a:ea typeface="Noto Sans"/>
              <a:cs typeface="Noto Sans"/>
            </a:endParaRPr>
          </a:p>
        </p:txBody>
      </p:sp>
      <p:sp>
        <p:nvSpPr>
          <p:cNvPr id="22" name="Oval 21">
            <a:extLst>
              <a:ext uri="{FF2B5EF4-FFF2-40B4-BE49-F238E27FC236}"/>
            </a:extLst>
          </p:cNvPr>
          <p:cNvSpPr/>
          <p:nvPr/>
        </p:nvSpPr>
        <p:spPr>
          <a:xfrm>
            <a:off x="2182813" y="6289675"/>
            <a:ext cx="5024437" cy="220663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4275" name="TextBox 13"/>
          <p:cNvSpPr txBox="1">
            <a:spLocks noChangeArrowheads="1"/>
          </p:cNvSpPr>
          <p:nvPr/>
        </p:nvSpPr>
        <p:spPr bwMode="auto">
          <a:xfrm>
            <a:off x="0" y="1524000"/>
            <a:ext cx="39227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Noto Sans"/>
              </a:rPr>
              <a:t>Объект диагностики</a:t>
            </a:r>
            <a:endParaRPr lang="en-US" sz="2000" b="1">
              <a:latin typeface="Noto Sans"/>
              <a:ea typeface="Noto Sans"/>
              <a:cs typeface="Noto Sans"/>
            </a:endParaRPr>
          </a:p>
        </p:txBody>
      </p:sp>
      <p:sp>
        <p:nvSpPr>
          <p:cNvPr id="54276" name="TextBox 14"/>
          <p:cNvSpPr txBox="1">
            <a:spLocks noChangeArrowheads="1"/>
          </p:cNvSpPr>
          <p:nvPr/>
        </p:nvSpPr>
        <p:spPr bwMode="auto">
          <a:xfrm>
            <a:off x="4084638" y="1558925"/>
            <a:ext cx="4883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Noto Sans"/>
              </a:rPr>
              <a:t>Диагностический портфель </a:t>
            </a:r>
            <a:endParaRPr lang="en-US" sz="2000" b="1">
              <a:latin typeface="Noto Sans"/>
              <a:ea typeface="Noto Sans"/>
              <a:cs typeface="Noto Sans"/>
            </a:endParaRPr>
          </a:p>
        </p:txBody>
      </p:sp>
      <p:sp>
        <p:nvSpPr>
          <p:cNvPr id="21" name="Arrow: Pentagon 5">
            <a:extLst>
              <a:ext uri="{FF2B5EF4-FFF2-40B4-BE49-F238E27FC236}"/>
            </a:extLst>
          </p:cNvPr>
          <p:cNvSpPr/>
          <p:nvPr/>
        </p:nvSpPr>
        <p:spPr>
          <a:xfrm>
            <a:off x="3325813" y="2874963"/>
            <a:ext cx="1173162" cy="685800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513263" y="2914650"/>
            <a:ext cx="4232275" cy="831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600">
                <a:latin typeface="Noto Sans"/>
              </a:rPr>
              <a:t>- Тест структуры интеллекта Амтхауэра (в адаптации Л.А.Ясюковой): субтесты, «ключи» обработки, интерпретация</a:t>
            </a:r>
          </a:p>
        </p:txBody>
      </p:sp>
      <p:sp>
        <p:nvSpPr>
          <p:cNvPr id="30" name="Oval 14">
            <a:extLst>
              <a:ext uri="{FF2B5EF4-FFF2-40B4-BE49-F238E27FC236}"/>
            </a:extLst>
          </p:cNvPr>
          <p:cNvSpPr/>
          <p:nvPr/>
        </p:nvSpPr>
        <p:spPr>
          <a:xfrm>
            <a:off x="220663" y="2111375"/>
            <a:ext cx="2946400" cy="2378075"/>
          </a:xfrm>
          <a:prstGeom prst="ellipse">
            <a:avLst/>
          </a:prstGeom>
          <a:solidFill>
            <a:srgbClr val="C2C9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341313" y="2236788"/>
            <a:ext cx="2743200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900" b="1" i="1">
                <a:latin typeface="Noto Sans"/>
              </a:rPr>
              <a:t>Обучающиеся:</a:t>
            </a:r>
          </a:p>
          <a:p>
            <a:pPr algn="ctr"/>
            <a:r>
              <a:rPr lang="ru-RU" sz="1900" b="1">
                <a:latin typeface="Noto Sans"/>
                <a:ea typeface="Noto Sans"/>
                <a:cs typeface="Noto Sans"/>
              </a:rPr>
              <a:t>уровень интеллектуального развития, обесечивающий успешность в обучении</a:t>
            </a:r>
          </a:p>
        </p:txBody>
      </p:sp>
      <p:pic>
        <p:nvPicPr>
          <p:cNvPr id="54281" name="Рисунок 15" descr="https://im0-tub-ru.yandex.net/i?id=e17bdf409d0dd0f786e89493d6c88222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03825" y="3894138"/>
            <a:ext cx="2155825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0" grpId="0" animBg="1"/>
      <p:bldP spid="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Box 1"/>
          <p:cNvSpPr txBox="1">
            <a:spLocks noChangeArrowheads="1"/>
          </p:cNvSpPr>
          <p:nvPr/>
        </p:nvSpPr>
        <p:spPr bwMode="auto">
          <a:xfrm>
            <a:off x="236538" y="323850"/>
            <a:ext cx="890746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Noto Sans"/>
              </a:rPr>
              <a:t>Уровни сформированности</a:t>
            </a:r>
          </a:p>
          <a:p>
            <a:pPr algn="ctr"/>
            <a:r>
              <a:rPr lang="ru-RU" sz="2400" b="1">
                <a:latin typeface="Noto Sans"/>
              </a:rPr>
              <a:t> интеллектуального развития обучающегося</a:t>
            </a:r>
            <a:endParaRPr lang="en-US" sz="2400" b="1">
              <a:latin typeface="Noto Sans"/>
              <a:ea typeface="Noto Sans"/>
              <a:cs typeface="Noto Sans"/>
            </a:endParaRPr>
          </a:p>
        </p:txBody>
      </p:sp>
      <p:sp>
        <p:nvSpPr>
          <p:cNvPr id="22" name="Oval 21">
            <a:extLst>
              <a:ext uri="{FF2B5EF4-FFF2-40B4-BE49-F238E27FC236}"/>
            </a:extLst>
          </p:cNvPr>
          <p:cNvSpPr/>
          <p:nvPr/>
        </p:nvSpPr>
        <p:spPr>
          <a:xfrm>
            <a:off x="2182813" y="6289675"/>
            <a:ext cx="5024437" cy="220663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339213" y="1106129"/>
          <a:ext cx="8421329" cy="48522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698750" y="1112838"/>
            <a:ext cx="6445250" cy="3455987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B02225"/>
                </a:solidFill>
                <a:latin typeface="Noto Sans"/>
              </a:rPr>
              <a:t>Проектирование</a:t>
            </a:r>
            <a:endParaRPr lang="ru-RU" smtClean="0">
              <a:solidFill>
                <a:srgbClr val="B02225"/>
              </a:solidFill>
              <a:latin typeface="Noto Sans"/>
            </a:endParaRPr>
          </a:p>
        </p:txBody>
      </p:sp>
      <p:grpSp>
        <p:nvGrpSpPr>
          <p:cNvPr id="56322" name="Group 32"/>
          <p:cNvGrpSpPr>
            <a:grpSpLocks/>
          </p:cNvGrpSpPr>
          <p:nvPr/>
        </p:nvGrpSpPr>
        <p:grpSpPr bwMode="auto">
          <a:xfrm>
            <a:off x="0" y="1357313"/>
            <a:ext cx="3382963" cy="3233737"/>
            <a:chOff x="3783013" y="1633179"/>
            <a:chExt cx="3791429" cy="3237258"/>
          </a:xfrm>
        </p:grpSpPr>
        <p:sp>
          <p:nvSpPr>
            <p:cNvPr id="40" name="Freeform 26">
              <a:extLst>
                <a:ext uri="{FF2B5EF4-FFF2-40B4-BE49-F238E27FC236}"/>
              </a:extLst>
            </p:cNvPr>
            <p:cNvSpPr>
              <a:spLocks/>
            </p:cNvSpPr>
            <p:nvPr/>
          </p:nvSpPr>
          <p:spPr bwMode="auto">
            <a:xfrm>
              <a:off x="3783013" y="2531093"/>
              <a:ext cx="3426697" cy="2339344"/>
            </a:xfrm>
            <a:custGeom>
              <a:avLst/>
              <a:gdLst>
                <a:gd name="T0" fmla="*/ 2015 w 2176"/>
                <a:gd name="T1" fmla="*/ 65 h 1473"/>
                <a:gd name="T2" fmla="*/ 1817 w 2176"/>
                <a:gd name="T3" fmla="*/ 280 h 1473"/>
                <a:gd name="T4" fmla="*/ 1777 w 2176"/>
                <a:gd name="T5" fmla="*/ 195 h 1473"/>
                <a:gd name="T6" fmla="*/ 1493 w 2176"/>
                <a:gd name="T7" fmla="*/ 6 h 1473"/>
                <a:gd name="T8" fmla="*/ 1101 w 2176"/>
                <a:gd name="T9" fmla="*/ 9 h 1473"/>
                <a:gd name="T10" fmla="*/ 1005 w 2176"/>
                <a:gd name="T11" fmla="*/ 32 h 1473"/>
                <a:gd name="T12" fmla="*/ 789 w 2176"/>
                <a:gd name="T13" fmla="*/ 383 h 1473"/>
                <a:gd name="T14" fmla="*/ 719 w 2176"/>
                <a:gd name="T15" fmla="*/ 460 h 1473"/>
                <a:gd name="T16" fmla="*/ 384 w 2176"/>
                <a:gd name="T17" fmla="*/ 489 h 1473"/>
                <a:gd name="T18" fmla="*/ 298 w 2176"/>
                <a:gd name="T19" fmla="*/ 412 h 1473"/>
                <a:gd name="T20" fmla="*/ 319 w 2176"/>
                <a:gd name="T21" fmla="*/ 297 h 1473"/>
                <a:gd name="T22" fmla="*/ 78 w 2176"/>
                <a:gd name="T23" fmla="*/ 92 h 1473"/>
                <a:gd name="T24" fmla="*/ 15 w 2176"/>
                <a:gd name="T25" fmla="*/ 90 h 1473"/>
                <a:gd name="T26" fmla="*/ 6 w 2176"/>
                <a:gd name="T27" fmla="*/ 146 h 1473"/>
                <a:gd name="T28" fmla="*/ 121 w 2176"/>
                <a:gd name="T29" fmla="*/ 438 h 1473"/>
                <a:gd name="T30" fmla="*/ 260 w 2176"/>
                <a:gd name="T31" fmla="*/ 444 h 1473"/>
                <a:gd name="T32" fmla="*/ 362 w 2176"/>
                <a:gd name="T33" fmla="*/ 528 h 1473"/>
                <a:gd name="T34" fmla="*/ 475 w 2176"/>
                <a:gd name="T35" fmla="*/ 647 h 1473"/>
                <a:gd name="T36" fmla="*/ 821 w 2176"/>
                <a:gd name="T37" fmla="*/ 623 h 1473"/>
                <a:gd name="T38" fmla="*/ 950 w 2176"/>
                <a:gd name="T39" fmla="*/ 507 h 1473"/>
                <a:gd name="T40" fmla="*/ 986 w 2176"/>
                <a:gd name="T41" fmla="*/ 330 h 1473"/>
                <a:gd name="T42" fmla="*/ 1014 w 2176"/>
                <a:gd name="T43" fmla="*/ 376 h 1473"/>
                <a:gd name="T44" fmla="*/ 1012 w 2176"/>
                <a:gd name="T45" fmla="*/ 1473 h 1473"/>
                <a:gd name="T46" fmla="*/ 1287 w 2176"/>
                <a:gd name="T47" fmla="*/ 1473 h 1473"/>
                <a:gd name="T48" fmla="*/ 1288 w 2176"/>
                <a:gd name="T49" fmla="*/ 1014 h 1473"/>
                <a:gd name="T50" fmla="*/ 1314 w 2176"/>
                <a:gd name="T51" fmla="*/ 951 h 1473"/>
                <a:gd name="T52" fmla="*/ 1343 w 2176"/>
                <a:gd name="T53" fmla="*/ 1012 h 1473"/>
                <a:gd name="T54" fmla="*/ 1344 w 2176"/>
                <a:gd name="T55" fmla="*/ 1235 h 1473"/>
                <a:gd name="T56" fmla="*/ 1617 w 2176"/>
                <a:gd name="T57" fmla="*/ 1235 h 1473"/>
                <a:gd name="T58" fmla="*/ 1617 w 2176"/>
                <a:gd name="T59" fmla="*/ 323 h 1473"/>
                <a:gd name="T60" fmla="*/ 1675 w 2176"/>
                <a:gd name="T61" fmla="*/ 461 h 1473"/>
                <a:gd name="T62" fmla="*/ 1742 w 2176"/>
                <a:gd name="T63" fmla="*/ 558 h 1473"/>
                <a:gd name="T64" fmla="*/ 1901 w 2176"/>
                <a:gd name="T65" fmla="*/ 464 h 1473"/>
                <a:gd name="T66" fmla="*/ 2116 w 2176"/>
                <a:gd name="T67" fmla="*/ 217 h 1473"/>
                <a:gd name="T68" fmla="*/ 2176 w 2176"/>
                <a:gd name="T69" fmla="*/ 142 h 1473"/>
                <a:gd name="T70" fmla="*/ 2015 w 2176"/>
                <a:gd name="T71" fmla="*/ 65 h 1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6" h="1473">
                  <a:moveTo>
                    <a:pt x="2015" y="65"/>
                  </a:moveTo>
                  <a:cubicBezTo>
                    <a:pt x="1950" y="135"/>
                    <a:pt x="1886" y="205"/>
                    <a:pt x="1817" y="280"/>
                  </a:cubicBezTo>
                  <a:cubicBezTo>
                    <a:pt x="1801" y="246"/>
                    <a:pt x="1789" y="220"/>
                    <a:pt x="1777" y="195"/>
                  </a:cubicBezTo>
                  <a:cubicBezTo>
                    <a:pt x="1718" y="79"/>
                    <a:pt x="1636" y="0"/>
                    <a:pt x="1493" y="6"/>
                  </a:cubicBezTo>
                  <a:cubicBezTo>
                    <a:pt x="1362" y="12"/>
                    <a:pt x="1231" y="6"/>
                    <a:pt x="1101" y="9"/>
                  </a:cubicBezTo>
                  <a:cubicBezTo>
                    <a:pt x="1068" y="9"/>
                    <a:pt x="1034" y="18"/>
                    <a:pt x="1005" y="32"/>
                  </a:cubicBezTo>
                  <a:cubicBezTo>
                    <a:pt x="860" y="103"/>
                    <a:pt x="821" y="243"/>
                    <a:pt x="789" y="383"/>
                  </a:cubicBezTo>
                  <a:cubicBezTo>
                    <a:pt x="779" y="429"/>
                    <a:pt x="763" y="455"/>
                    <a:pt x="719" y="460"/>
                  </a:cubicBezTo>
                  <a:cubicBezTo>
                    <a:pt x="636" y="469"/>
                    <a:pt x="398" y="464"/>
                    <a:pt x="384" y="489"/>
                  </a:cubicBezTo>
                  <a:cubicBezTo>
                    <a:pt x="339" y="456"/>
                    <a:pt x="337" y="455"/>
                    <a:pt x="298" y="412"/>
                  </a:cubicBezTo>
                  <a:cubicBezTo>
                    <a:pt x="308" y="363"/>
                    <a:pt x="333" y="311"/>
                    <a:pt x="319" y="297"/>
                  </a:cubicBezTo>
                  <a:cubicBezTo>
                    <a:pt x="244" y="223"/>
                    <a:pt x="161" y="157"/>
                    <a:pt x="78" y="92"/>
                  </a:cubicBezTo>
                  <a:cubicBezTo>
                    <a:pt x="64" y="81"/>
                    <a:pt x="31" y="81"/>
                    <a:pt x="15" y="90"/>
                  </a:cubicBezTo>
                  <a:cubicBezTo>
                    <a:pt x="4" y="96"/>
                    <a:pt x="0" y="129"/>
                    <a:pt x="6" y="146"/>
                  </a:cubicBezTo>
                  <a:cubicBezTo>
                    <a:pt x="39" y="242"/>
                    <a:pt x="81" y="345"/>
                    <a:pt x="121" y="438"/>
                  </a:cubicBezTo>
                  <a:cubicBezTo>
                    <a:pt x="127" y="453"/>
                    <a:pt x="257" y="443"/>
                    <a:pt x="260" y="444"/>
                  </a:cubicBezTo>
                  <a:cubicBezTo>
                    <a:pt x="275" y="448"/>
                    <a:pt x="330" y="505"/>
                    <a:pt x="362" y="528"/>
                  </a:cubicBezTo>
                  <a:cubicBezTo>
                    <a:pt x="362" y="656"/>
                    <a:pt x="429" y="646"/>
                    <a:pt x="475" y="647"/>
                  </a:cubicBezTo>
                  <a:cubicBezTo>
                    <a:pt x="579" y="652"/>
                    <a:pt x="761" y="632"/>
                    <a:pt x="821" y="623"/>
                  </a:cubicBezTo>
                  <a:cubicBezTo>
                    <a:pt x="899" y="612"/>
                    <a:pt x="940" y="586"/>
                    <a:pt x="950" y="507"/>
                  </a:cubicBezTo>
                  <a:cubicBezTo>
                    <a:pt x="958" y="447"/>
                    <a:pt x="973" y="389"/>
                    <a:pt x="986" y="330"/>
                  </a:cubicBezTo>
                  <a:cubicBezTo>
                    <a:pt x="1007" y="345"/>
                    <a:pt x="1014" y="361"/>
                    <a:pt x="1014" y="376"/>
                  </a:cubicBezTo>
                  <a:cubicBezTo>
                    <a:pt x="1013" y="667"/>
                    <a:pt x="1012" y="1182"/>
                    <a:pt x="1012" y="1473"/>
                  </a:cubicBezTo>
                  <a:cubicBezTo>
                    <a:pt x="1287" y="1473"/>
                    <a:pt x="1287" y="1473"/>
                    <a:pt x="1287" y="1473"/>
                  </a:cubicBezTo>
                  <a:cubicBezTo>
                    <a:pt x="1286" y="1394"/>
                    <a:pt x="1287" y="1093"/>
                    <a:pt x="1288" y="1014"/>
                  </a:cubicBezTo>
                  <a:cubicBezTo>
                    <a:pt x="1289" y="993"/>
                    <a:pt x="1305" y="972"/>
                    <a:pt x="1314" y="951"/>
                  </a:cubicBezTo>
                  <a:cubicBezTo>
                    <a:pt x="1324" y="972"/>
                    <a:pt x="1341" y="991"/>
                    <a:pt x="1343" y="1012"/>
                  </a:cubicBezTo>
                  <a:cubicBezTo>
                    <a:pt x="1346" y="1071"/>
                    <a:pt x="1344" y="1175"/>
                    <a:pt x="1344" y="1235"/>
                  </a:cubicBezTo>
                  <a:cubicBezTo>
                    <a:pt x="1438" y="1235"/>
                    <a:pt x="1523" y="1235"/>
                    <a:pt x="1617" y="1235"/>
                  </a:cubicBezTo>
                  <a:cubicBezTo>
                    <a:pt x="1617" y="942"/>
                    <a:pt x="1617" y="610"/>
                    <a:pt x="1617" y="323"/>
                  </a:cubicBezTo>
                  <a:cubicBezTo>
                    <a:pt x="1646" y="368"/>
                    <a:pt x="1655" y="417"/>
                    <a:pt x="1675" y="461"/>
                  </a:cubicBezTo>
                  <a:cubicBezTo>
                    <a:pt x="1691" y="498"/>
                    <a:pt x="1715" y="554"/>
                    <a:pt x="1742" y="558"/>
                  </a:cubicBezTo>
                  <a:cubicBezTo>
                    <a:pt x="1778" y="564"/>
                    <a:pt x="1872" y="494"/>
                    <a:pt x="1901" y="464"/>
                  </a:cubicBezTo>
                  <a:cubicBezTo>
                    <a:pt x="1991" y="372"/>
                    <a:pt x="2032" y="315"/>
                    <a:pt x="2116" y="217"/>
                  </a:cubicBezTo>
                  <a:cubicBezTo>
                    <a:pt x="2136" y="195"/>
                    <a:pt x="2153" y="171"/>
                    <a:pt x="2176" y="142"/>
                  </a:cubicBezTo>
                  <a:cubicBezTo>
                    <a:pt x="2117" y="114"/>
                    <a:pt x="2068" y="90"/>
                    <a:pt x="2015" y="65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282F39"/>
                </a:solidFill>
                <a:latin typeface="Calibri" panose="020F0502020204030204"/>
              </a:endParaRPr>
            </a:p>
          </p:txBody>
        </p:sp>
        <p:sp>
          <p:nvSpPr>
            <p:cNvPr id="41" name="Oval 29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439428" y="1633179"/>
              <a:ext cx="804188" cy="8041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" name="Rectangle 30">
              <a:extLst>
                <a:ext uri="{FF2B5EF4-FFF2-40B4-BE49-F238E27FC236}"/>
              </a:extLst>
            </p:cNvPr>
            <p:cNvSpPr/>
            <p:nvPr/>
          </p:nvSpPr>
          <p:spPr>
            <a:xfrm rot="1529257">
              <a:off x="6796941" y="2375348"/>
              <a:ext cx="777501" cy="30195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56323" name="Group 34"/>
          <p:cNvGrpSpPr>
            <a:grpSpLocks/>
          </p:cNvGrpSpPr>
          <p:nvPr/>
        </p:nvGrpSpPr>
        <p:grpSpPr bwMode="auto">
          <a:xfrm>
            <a:off x="33338" y="3541713"/>
            <a:ext cx="3441700" cy="1689100"/>
            <a:chOff x="3920888" y="3793179"/>
            <a:chExt cx="4242862" cy="2232447"/>
          </a:xfrm>
        </p:grpSpPr>
        <p:sp>
          <p:nvSpPr>
            <p:cNvPr id="56" name="Rectangle 33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7386805" y="5723490"/>
              <a:ext cx="776945" cy="3021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9" name="Rectangle 3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519837" y="5723490"/>
              <a:ext cx="774988" cy="3021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0" name="Rectangle 38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650911" y="5723490"/>
              <a:ext cx="776944" cy="3021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1" name="Rectangle 39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4783942" y="5723490"/>
              <a:ext cx="774988" cy="3021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2" name="Rectangle 40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3920888" y="5723490"/>
              <a:ext cx="776944" cy="3021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3" name="Rectangle 42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7821267" y="5335329"/>
              <a:ext cx="342483" cy="3021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4" name="Rectangle 43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952342" y="5335329"/>
              <a:ext cx="776945" cy="3021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5" name="Rectangle 44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085374" y="5335329"/>
              <a:ext cx="774988" cy="3021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6" name="Rectangle 45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216448" y="5335329"/>
              <a:ext cx="776944" cy="3021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7" name="Rectangle 4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4353393" y="5335329"/>
              <a:ext cx="776945" cy="3021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8" name="Rectangle 4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7386805" y="4947169"/>
              <a:ext cx="776945" cy="3021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9" name="Rectangle 48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519837" y="4947169"/>
              <a:ext cx="774988" cy="3021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0" name="Rectangle 49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650911" y="4947169"/>
              <a:ext cx="776944" cy="3021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1" name="Rectangle 50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4783942" y="4947169"/>
              <a:ext cx="774988" cy="3021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2" name="Rectangle 52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7821267" y="4567401"/>
              <a:ext cx="342483" cy="3021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3" name="Rectangle 53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952342" y="4567401"/>
              <a:ext cx="776945" cy="3021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4" name="Rectangle 54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085374" y="4567401"/>
              <a:ext cx="774988" cy="3021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5" name="Rectangle 55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7386805" y="4170849"/>
              <a:ext cx="776945" cy="3021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6" name="Rectangle 5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519837" y="4170849"/>
              <a:ext cx="774988" cy="3021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7" name="Rectangle 58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7821267" y="3793179"/>
              <a:ext cx="342483" cy="3021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8" name="Rectangle 59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952342" y="3793179"/>
              <a:ext cx="776945" cy="30213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Box 4"/>
          <p:cNvSpPr txBox="1">
            <a:spLocks noChangeArrowheads="1"/>
          </p:cNvSpPr>
          <p:nvPr/>
        </p:nvSpPr>
        <p:spPr bwMode="auto">
          <a:xfrm>
            <a:off x="0" y="209550"/>
            <a:ext cx="8915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Noto Sans"/>
                <a:ea typeface="Noto Sans"/>
                <a:cs typeface="Noto Sans"/>
              </a:rPr>
              <a:t>Цикл 1: проектирование дорожных карт изменений в деятельности ОО</a:t>
            </a:r>
            <a:endParaRPr lang="en-GB" sz="2400" b="1">
              <a:solidFill>
                <a:srgbClr val="C00000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2" name="Cube 1">
            <a:extLst/>
          </p:cNvPr>
          <p:cNvSpPr/>
          <p:nvPr/>
        </p:nvSpPr>
        <p:spPr>
          <a:xfrm>
            <a:off x="4554538" y="1906588"/>
            <a:ext cx="2070100" cy="1576387"/>
          </a:xfrm>
          <a:prstGeom prst="cube">
            <a:avLst>
              <a:gd name="adj" fmla="val 2710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50">
              <a:solidFill>
                <a:srgbClr val="FFFFFF"/>
              </a:solidFill>
            </a:endParaRPr>
          </a:p>
        </p:txBody>
      </p:sp>
      <p:sp>
        <p:nvSpPr>
          <p:cNvPr id="6" name="Cube 5">
            <a:extLst/>
          </p:cNvPr>
          <p:cNvSpPr/>
          <p:nvPr/>
        </p:nvSpPr>
        <p:spPr>
          <a:xfrm>
            <a:off x="6624638" y="1935163"/>
            <a:ext cx="2181225" cy="1576387"/>
          </a:xfrm>
          <a:prstGeom prst="cube">
            <a:avLst>
              <a:gd name="adj" fmla="val 27105"/>
            </a:avLst>
          </a:prstGeom>
          <a:solidFill>
            <a:srgbClr val="007A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50">
              <a:solidFill>
                <a:srgbClr val="FFFFFF"/>
              </a:solidFill>
            </a:endParaRPr>
          </a:p>
        </p:txBody>
      </p:sp>
      <p:sp>
        <p:nvSpPr>
          <p:cNvPr id="7" name="Cube 6">
            <a:extLst/>
          </p:cNvPr>
          <p:cNvSpPr/>
          <p:nvPr/>
        </p:nvSpPr>
        <p:spPr>
          <a:xfrm>
            <a:off x="2852738" y="1128713"/>
            <a:ext cx="3525837" cy="736600"/>
          </a:xfrm>
          <a:prstGeom prst="cube">
            <a:avLst>
              <a:gd name="adj" fmla="val 27105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50" b="1" dirty="0">
                <a:solidFill>
                  <a:srgbClr val="FFFFFF"/>
                </a:solidFill>
                <a:latin typeface="Noto Sans"/>
              </a:rPr>
              <a:t>Направления изменений</a:t>
            </a:r>
            <a:endParaRPr lang="en-US" sz="1450" b="1" dirty="0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8" name="Cube 7">
            <a:extLst/>
          </p:cNvPr>
          <p:cNvSpPr/>
          <p:nvPr/>
        </p:nvSpPr>
        <p:spPr>
          <a:xfrm>
            <a:off x="2386013" y="1960563"/>
            <a:ext cx="2127250" cy="1574800"/>
          </a:xfrm>
          <a:prstGeom prst="cube">
            <a:avLst>
              <a:gd name="adj" fmla="val 27105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50">
              <a:solidFill>
                <a:srgbClr val="FFFFFF"/>
              </a:solidFill>
            </a:endParaRPr>
          </a:p>
        </p:txBody>
      </p:sp>
      <p:sp>
        <p:nvSpPr>
          <p:cNvPr id="9" name="Cube 8">
            <a:extLst/>
          </p:cNvPr>
          <p:cNvSpPr/>
          <p:nvPr/>
        </p:nvSpPr>
        <p:spPr>
          <a:xfrm>
            <a:off x="41275" y="1939925"/>
            <a:ext cx="2208213" cy="1589088"/>
          </a:xfrm>
          <a:prstGeom prst="cube">
            <a:avLst>
              <a:gd name="adj" fmla="val 27105"/>
            </a:avLst>
          </a:prstGeom>
          <a:solidFill>
            <a:srgbClr val="CB1B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50">
              <a:solidFill>
                <a:srgbClr val="FFFFFF"/>
              </a:solidFill>
            </a:endParaRPr>
          </a:p>
        </p:txBody>
      </p:sp>
      <p:sp>
        <p:nvSpPr>
          <p:cNvPr id="60423" name="TextBox 16"/>
          <p:cNvSpPr txBox="1">
            <a:spLocks noChangeArrowheads="1"/>
          </p:cNvSpPr>
          <p:nvPr/>
        </p:nvSpPr>
        <p:spPr bwMode="auto">
          <a:xfrm>
            <a:off x="0" y="2303463"/>
            <a:ext cx="1865313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50" b="1" dirty="0" err="1">
                <a:solidFill>
                  <a:schemeClr val="bg1"/>
                </a:solidFill>
                <a:latin typeface="Noto Sans"/>
              </a:rPr>
              <a:t>Психолого-педагогичское</a:t>
            </a:r>
            <a:r>
              <a:rPr lang="ru-RU" sz="1450" b="1" dirty="0">
                <a:solidFill>
                  <a:schemeClr val="bg1"/>
                </a:solidFill>
                <a:latin typeface="Noto Sans"/>
              </a:rPr>
              <a:t>  сопровождение детей и семей «групп риска»</a:t>
            </a:r>
            <a:endParaRPr lang="en-GB" sz="1450" b="1" dirty="0">
              <a:solidFill>
                <a:schemeClr val="bg1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60424" name="TextBox 20"/>
          <p:cNvSpPr txBox="1">
            <a:spLocks noChangeArrowheads="1"/>
          </p:cNvSpPr>
          <p:nvPr/>
        </p:nvSpPr>
        <p:spPr bwMode="auto">
          <a:xfrm>
            <a:off x="2482850" y="2393950"/>
            <a:ext cx="16494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50" b="1">
                <a:solidFill>
                  <a:schemeClr val="tx2"/>
                </a:solidFill>
                <a:latin typeface="Noto Sans"/>
              </a:rPr>
              <a:t>Преодоление предметных </a:t>
            </a:r>
          </a:p>
          <a:p>
            <a:pPr algn="ctr">
              <a:defRPr/>
            </a:pPr>
            <a:r>
              <a:rPr lang="ru-RU" sz="1450" b="1">
                <a:solidFill>
                  <a:schemeClr val="tx2"/>
                </a:solidFill>
                <a:latin typeface="Noto Sans"/>
              </a:rPr>
              <a:t>дефицитов обучающихся</a:t>
            </a:r>
            <a:endParaRPr lang="en-GB" sz="1450" b="1">
              <a:solidFill>
                <a:schemeClr val="tx2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60425" name="TextBox 22"/>
          <p:cNvSpPr txBox="1">
            <a:spLocks noChangeArrowheads="1"/>
          </p:cNvSpPr>
          <p:nvPr/>
        </p:nvSpPr>
        <p:spPr bwMode="auto">
          <a:xfrm>
            <a:off x="4592638" y="2344738"/>
            <a:ext cx="164465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50" b="1">
                <a:solidFill>
                  <a:schemeClr val="tx2"/>
                </a:solidFill>
                <a:latin typeface="Noto Sans"/>
              </a:rPr>
              <a:t>Развитие компетентности учителя</a:t>
            </a:r>
            <a:endParaRPr lang="en-GB" sz="1450" b="1">
              <a:solidFill>
                <a:schemeClr val="tx2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25" name="Cube 6">
            <a:extLst/>
          </p:cNvPr>
          <p:cNvSpPr/>
          <p:nvPr/>
        </p:nvSpPr>
        <p:spPr>
          <a:xfrm>
            <a:off x="2678113" y="3676650"/>
            <a:ext cx="3525837" cy="700088"/>
          </a:xfrm>
          <a:prstGeom prst="cube">
            <a:avLst>
              <a:gd name="adj" fmla="val 27105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50" b="1" dirty="0">
                <a:solidFill>
                  <a:schemeClr val="bg1"/>
                </a:solidFill>
                <a:latin typeface="Noto Sans"/>
              </a:rPr>
              <a:t>Ожидаемые результаты</a:t>
            </a:r>
            <a:endParaRPr lang="en-US" sz="1450" b="1" dirty="0">
              <a:solidFill>
                <a:schemeClr val="bg1"/>
              </a:solidFill>
              <a:latin typeface="Noto Sans"/>
            </a:endParaRPr>
          </a:p>
        </p:txBody>
      </p:sp>
      <p:sp>
        <p:nvSpPr>
          <p:cNvPr id="26" name="Cube 8">
            <a:extLst/>
          </p:cNvPr>
          <p:cNvSpPr/>
          <p:nvPr/>
        </p:nvSpPr>
        <p:spPr>
          <a:xfrm>
            <a:off x="306388" y="4451350"/>
            <a:ext cx="3562350" cy="962025"/>
          </a:xfrm>
          <a:prstGeom prst="cube">
            <a:avLst>
              <a:gd name="adj" fmla="val 27105"/>
            </a:avLst>
          </a:prstGeom>
          <a:solidFill>
            <a:srgbClr val="CB1B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50">
              <a:solidFill>
                <a:srgbClr val="FFFFFF"/>
              </a:solidFill>
            </a:endParaRPr>
          </a:p>
        </p:txBody>
      </p:sp>
      <p:sp>
        <p:nvSpPr>
          <p:cNvPr id="60428" name="TextBox 26"/>
          <p:cNvSpPr txBox="1">
            <a:spLocks noChangeArrowheads="1"/>
          </p:cNvSpPr>
          <p:nvPr/>
        </p:nvSpPr>
        <p:spPr bwMode="auto">
          <a:xfrm>
            <a:off x="330200" y="4686300"/>
            <a:ext cx="3425825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50" b="1" dirty="0">
                <a:solidFill>
                  <a:schemeClr val="bg1"/>
                </a:solidFill>
                <a:latin typeface="Noto Sans"/>
              </a:rPr>
              <a:t>Уменьшение количества детей и семей, входящих в «группы риска»</a:t>
            </a:r>
            <a:endParaRPr lang="en-GB" sz="1450" b="1" dirty="0">
              <a:solidFill>
                <a:schemeClr val="bg1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28" name="Cube 8">
            <a:extLst/>
          </p:cNvPr>
          <p:cNvSpPr/>
          <p:nvPr/>
        </p:nvSpPr>
        <p:spPr>
          <a:xfrm>
            <a:off x="187325" y="5481638"/>
            <a:ext cx="3694113" cy="1101725"/>
          </a:xfrm>
          <a:prstGeom prst="cube">
            <a:avLst>
              <a:gd name="adj" fmla="val 27105"/>
            </a:avLst>
          </a:prstGeom>
          <a:solidFill>
            <a:srgbClr val="FCB4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50">
              <a:solidFill>
                <a:srgbClr val="FFFFFF"/>
              </a:solidFill>
            </a:endParaRPr>
          </a:p>
        </p:txBody>
      </p:sp>
      <p:sp>
        <p:nvSpPr>
          <p:cNvPr id="60430" name="TextBox 28"/>
          <p:cNvSpPr txBox="1">
            <a:spLocks noChangeArrowheads="1"/>
          </p:cNvSpPr>
          <p:nvPr/>
        </p:nvSpPr>
        <p:spPr bwMode="auto">
          <a:xfrm>
            <a:off x="242888" y="5583238"/>
            <a:ext cx="34464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50" b="1" dirty="0">
                <a:solidFill>
                  <a:schemeClr val="tx2"/>
                </a:solidFill>
                <a:latin typeface="Noto Sans"/>
              </a:rPr>
              <a:t>Сокращение количества детей, имеющих  групповые и коллективные предметные дефициты</a:t>
            </a:r>
            <a:endParaRPr lang="en-GB" sz="1450" b="1" dirty="0">
              <a:solidFill>
                <a:schemeClr val="tx2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30" name="Cube 8">
            <a:extLst/>
          </p:cNvPr>
          <p:cNvSpPr/>
          <p:nvPr/>
        </p:nvSpPr>
        <p:spPr>
          <a:xfrm>
            <a:off x="4979988" y="4457700"/>
            <a:ext cx="3798887" cy="1120775"/>
          </a:xfrm>
          <a:prstGeom prst="cube">
            <a:avLst>
              <a:gd name="adj" fmla="val 27105"/>
            </a:avLst>
          </a:prstGeom>
          <a:solidFill>
            <a:srgbClr val="C2C9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50">
              <a:solidFill>
                <a:srgbClr val="FFFFFF"/>
              </a:solidFill>
            </a:endParaRPr>
          </a:p>
        </p:txBody>
      </p:sp>
      <p:sp>
        <p:nvSpPr>
          <p:cNvPr id="60432" name="TextBox 30"/>
          <p:cNvSpPr txBox="1">
            <a:spLocks noChangeArrowheads="1"/>
          </p:cNvSpPr>
          <p:nvPr/>
        </p:nvSpPr>
        <p:spPr bwMode="auto">
          <a:xfrm>
            <a:off x="4992688" y="4624388"/>
            <a:ext cx="3579812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50" b="1" dirty="0">
                <a:solidFill>
                  <a:schemeClr val="tx2"/>
                </a:solidFill>
                <a:latin typeface="Noto Sans"/>
              </a:rPr>
              <a:t>Рост количества учителей, преодолевших выявленные дефициты в своей работе   и демонстрирующих это на уроке </a:t>
            </a:r>
            <a:endParaRPr lang="en-GB" sz="1450" b="1" dirty="0">
              <a:solidFill>
                <a:schemeClr val="tx2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32" name="Cube 8">
            <a:extLst/>
          </p:cNvPr>
          <p:cNvSpPr/>
          <p:nvPr/>
        </p:nvSpPr>
        <p:spPr>
          <a:xfrm>
            <a:off x="4870450" y="5627688"/>
            <a:ext cx="3716338" cy="1011237"/>
          </a:xfrm>
          <a:prstGeom prst="cube">
            <a:avLst>
              <a:gd name="adj" fmla="val 27105"/>
            </a:avLst>
          </a:prstGeom>
          <a:solidFill>
            <a:srgbClr val="007A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50">
              <a:solidFill>
                <a:srgbClr val="FFFFFF"/>
              </a:solidFill>
            </a:endParaRPr>
          </a:p>
        </p:txBody>
      </p:sp>
      <p:sp>
        <p:nvSpPr>
          <p:cNvPr id="60434" name="TextBox 32"/>
          <p:cNvSpPr txBox="1">
            <a:spLocks noChangeArrowheads="1"/>
          </p:cNvSpPr>
          <p:nvPr/>
        </p:nvSpPr>
        <p:spPr bwMode="auto">
          <a:xfrm>
            <a:off x="4924425" y="5899150"/>
            <a:ext cx="3455988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50" b="1">
                <a:solidFill>
                  <a:schemeClr val="bg1"/>
                </a:solidFill>
                <a:latin typeface="Noto Sans"/>
              </a:rPr>
              <a:t>Система мониторинга и контроля образовательных результатов</a:t>
            </a:r>
            <a:endParaRPr lang="en-GB" sz="1450" b="1">
              <a:solidFill>
                <a:schemeClr val="bg1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60435" name="TextBox 33"/>
          <p:cNvSpPr txBox="1">
            <a:spLocks noChangeArrowheads="1"/>
          </p:cNvSpPr>
          <p:nvPr/>
        </p:nvSpPr>
        <p:spPr bwMode="auto">
          <a:xfrm>
            <a:off x="6711950" y="2381250"/>
            <a:ext cx="1643063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50" b="1">
                <a:solidFill>
                  <a:schemeClr val="bg1"/>
                </a:solidFill>
                <a:latin typeface="Noto Sans"/>
              </a:rPr>
              <a:t>Изменения в организацонно-педагогических условиях</a:t>
            </a:r>
            <a:endParaRPr lang="en-GB" sz="1450" b="1">
              <a:solidFill>
                <a:schemeClr val="bg1"/>
              </a:solidFill>
              <a:latin typeface="Noto Sans"/>
              <a:ea typeface="Noto Sans"/>
              <a:cs typeface="Noto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ext Box 3"/>
          <p:cNvSpPr txBox="1">
            <a:spLocks noChangeArrowheads="1"/>
          </p:cNvSpPr>
          <p:nvPr/>
        </p:nvSpPr>
        <p:spPr bwMode="auto">
          <a:xfrm>
            <a:off x="6659563" y="876300"/>
            <a:ext cx="2290762" cy="3578225"/>
          </a:xfrm>
          <a:prstGeom prst="rect">
            <a:avLst/>
          </a:prstGeom>
          <a:solidFill>
            <a:srgbClr val="E4E97F">
              <a:alpha val="43137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200" b="1">
                <a:latin typeface="Noto Sans"/>
                <a:cs typeface="Times New Roman" pitchFamily="18" charset="0"/>
              </a:rPr>
              <a:t>ГБОУ ДПО НИРО</a:t>
            </a:r>
            <a:endParaRPr lang="ru-RU" sz="1200">
              <a:latin typeface="Noto Sans"/>
            </a:endParaRPr>
          </a:p>
          <a:p>
            <a:pPr eaLnBrk="0" hangingPunct="0">
              <a:buFontTx/>
              <a:buChar char="•"/>
            </a:pPr>
            <a:r>
              <a:rPr lang="ru-RU" sz="1200" b="1">
                <a:latin typeface="Noto Sans"/>
                <a:cs typeface="Times New Roman" pitchFamily="18" charset="0"/>
              </a:rPr>
              <a:t>Отдел внутреннего аудита</a:t>
            </a:r>
            <a:endParaRPr lang="ru-RU" sz="1200">
              <a:latin typeface="Noto Sans"/>
            </a:endParaRPr>
          </a:p>
          <a:p>
            <a:pPr eaLnBrk="0" hangingPunct="0">
              <a:buFontTx/>
              <a:buChar char="•"/>
            </a:pPr>
            <a:r>
              <a:rPr lang="ru-RU" sz="1200" b="1">
                <a:latin typeface="Noto Sans"/>
                <a:cs typeface="Times New Roman" pitchFamily="18" charset="0"/>
              </a:rPr>
              <a:t>Региональный центр обработки информации единого государственного экзамена </a:t>
            </a:r>
            <a:endParaRPr lang="ru-RU" sz="1200">
              <a:latin typeface="Noto Sans"/>
            </a:endParaRPr>
          </a:p>
          <a:p>
            <a:pPr eaLnBrk="0" hangingPunct="0">
              <a:buFontTx/>
              <a:buChar char="•"/>
            </a:pPr>
            <a:r>
              <a:rPr lang="ru-RU" sz="1200" b="1">
                <a:latin typeface="Noto Sans"/>
                <a:cs typeface="Times New Roman" pitchFamily="18" charset="0"/>
              </a:rPr>
              <a:t>Кафедра теории и практики управления образованием</a:t>
            </a:r>
            <a:endParaRPr lang="ru-RU" sz="1200">
              <a:latin typeface="Noto Sans"/>
            </a:endParaRPr>
          </a:p>
          <a:p>
            <a:pPr eaLnBrk="0" hangingPunct="0">
              <a:buFontTx/>
              <a:buChar char="•"/>
            </a:pPr>
            <a:r>
              <a:rPr lang="ru-RU" sz="1200" b="1">
                <a:latin typeface="Noto Sans"/>
                <a:cs typeface="Times New Roman" pitchFamily="18" charset="0"/>
              </a:rPr>
              <a:t>Кафедра педагогики и андрагогики</a:t>
            </a:r>
            <a:endParaRPr lang="ru-RU" sz="1200">
              <a:latin typeface="Noto Sans"/>
            </a:endParaRPr>
          </a:p>
          <a:p>
            <a:pPr eaLnBrk="0" hangingPunct="0">
              <a:buFontTx/>
              <a:buChar char="•"/>
            </a:pPr>
            <a:r>
              <a:rPr lang="ru-RU" sz="1200" b="1">
                <a:latin typeface="Noto Sans"/>
                <a:cs typeface="Times New Roman" pitchFamily="18" charset="0"/>
              </a:rPr>
              <a:t>Кафедра психологии</a:t>
            </a:r>
            <a:endParaRPr lang="ru-RU" sz="1200">
              <a:latin typeface="Noto Sans"/>
            </a:endParaRPr>
          </a:p>
          <a:p>
            <a:pPr eaLnBrk="0" hangingPunct="0">
              <a:buFontTx/>
              <a:buChar char="•"/>
            </a:pPr>
            <a:r>
              <a:rPr lang="ru-RU" sz="1200" b="1">
                <a:latin typeface="Noto Sans"/>
                <a:cs typeface="Times New Roman" pitchFamily="18" charset="0"/>
              </a:rPr>
              <a:t>Предметные кафедры</a:t>
            </a:r>
            <a:endParaRPr lang="ru-RU" sz="1200">
              <a:latin typeface="Noto Sans"/>
            </a:endParaRPr>
          </a:p>
          <a:p>
            <a:pPr algn="ctr" eaLnBrk="0" hangingPunct="0"/>
            <a:r>
              <a:rPr lang="ru-RU" sz="1200" b="1">
                <a:solidFill>
                  <a:srgbClr val="FF0000"/>
                </a:solidFill>
                <a:latin typeface="Noto Sans"/>
                <a:cs typeface="Times New Roman" pitchFamily="18" charset="0"/>
              </a:rPr>
              <a:t>Информационное обеспечение и методическое сопровождение, организация курсов повышения квалификации</a:t>
            </a:r>
            <a:endParaRPr lang="ru-RU" sz="1200">
              <a:latin typeface="Noto Sans"/>
            </a:endParaRPr>
          </a:p>
        </p:txBody>
      </p:sp>
      <p:sp>
        <p:nvSpPr>
          <p:cNvPr id="4" name="Oval 11"/>
          <p:cNvSpPr>
            <a:spLocks noChangeArrowheads="1"/>
          </p:cNvSpPr>
          <p:nvPr/>
        </p:nvSpPr>
        <p:spPr bwMode="auto">
          <a:xfrm>
            <a:off x="192088" y="590550"/>
            <a:ext cx="6370637" cy="6075363"/>
          </a:xfrm>
          <a:prstGeom prst="ellipse">
            <a:avLst/>
          </a:prstGeom>
          <a:solidFill>
            <a:schemeClr val="tx1">
              <a:lumMod val="10000"/>
              <a:lumOff val="9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>
              <a:latin typeface="+mn-lt"/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2609850" y="3852863"/>
            <a:ext cx="2932113" cy="228282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1200" b="1" dirty="0">
                <a:latin typeface="Noto Sans"/>
                <a:cs typeface="Times New Roman" pitchFamily="18" charset="0"/>
              </a:rPr>
              <a:t>ОО с низкими образовательными результатами</a:t>
            </a:r>
            <a:endParaRPr lang="ru-RU" sz="1200" dirty="0">
              <a:latin typeface="Noto Sans"/>
            </a:endParaRPr>
          </a:p>
          <a:p>
            <a:pPr algn="ctr">
              <a:defRPr/>
            </a:pPr>
            <a:endParaRPr lang="ru-RU" sz="1200" b="1" dirty="0">
              <a:solidFill>
                <a:srgbClr val="FF0000"/>
              </a:solidFill>
              <a:latin typeface="Noto Sans"/>
              <a:cs typeface="Times New Roman" pitchFamily="18" charset="0"/>
            </a:endParaRPr>
          </a:p>
          <a:p>
            <a:pPr algn="ctr">
              <a:defRPr/>
            </a:pPr>
            <a:endParaRPr lang="ru-RU" sz="1200" b="1" dirty="0">
              <a:solidFill>
                <a:srgbClr val="FF0000"/>
              </a:solidFill>
              <a:latin typeface="Noto Sans"/>
              <a:cs typeface="Times New Roman" pitchFamily="18" charset="0"/>
            </a:endParaRPr>
          </a:p>
          <a:p>
            <a:pPr algn="ctr">
              <a:defRPr/>
            </a:pPr>
            <a:endParaRPr lang="ru-RU" sz="1200" b="1" dirty="0">
              <a:solidFill>
                <a:srgbClr val="FF0000"/>
              </a:solidFill>
              <a:latin typeface="Noto Sans"/>
              <a:cs typeface="Times New Roman" pitchFamily="18" charset="0"/>
            </a:endParaRPr>
          </a:p>
          <a:p>
            <a:pPr algn="ctr">
              <a:defRPr/>
            </a:pPr>
            <a:endParaRPr lang="ru-RU" sz="1200" b="1" dirty="0">
              <a:solidFill>
                <a:srgbClr val="FF0000"/>
              </a:solidFill>
              <a:latin typeface="Noto Sans"/>
              <a:cs typeface="Times New Roman" pitchFamily="18" charset="0"/>
            </a:endParaRPr>
          </a:p>
          <a:p>
            <a:pPr algn="ctr">
              <a:defRPr/>
            </a:pPr>
            <a:endParaRPr lang="ru-RU" sz="1200" b="1" dirty="0">
              <a:solidFill>
                <a:srgbClr val="FF0000"/>
              </a:solidFill>
              <a:latin typeface="Noto Sans"/>
              <a:cs typeface="Times New Roman" pitchFamily="18" charset="0"/>
            </a:endParaRPr>
          </a:p>
          <a:p>
            <a:pPr algn="ctr">
              <a:defRPr/>
            </a:pPr>
            <a:endParaRPr lang="ru-RU" sz="1200" b="1" dirty="0">
              <a:solidFill>
                <a:srgbClr val="FF0000"/>
              </a:solidFill>
              <a:latin typeface="Noto Sans"/>
              <a:cs typeface="Times New Roman" pitchFamily="18" charset="0"/>
            </a:endParaRPr>
          </a:p>
          <a:p>
            <a:pPr algn="ctr">
              <a:defRPr/>
            </a:pPr>
            <a:endParaRPr lang="ru-RU" sz="1200" b="1" dirty="0">
              <a:solidFill>
                <a:srgbClr val="FF0000"/>
              </a:solidFill>
              <a:latin typeface="Noto Sans"/>
              <a:cs typeface="Times New Roman" pitchFamily="18" charset="0"/>
            </a:endParaRPr>
          </a:p>
          <a:p>
            <a:pPr algn="ctr">
              <a:defRPr/>
            </a:pPr>
            <a:endParaRPr lang="ru-RU" sz="1200" b="1" dirty="0">
              <a:solidFill>
                <a:srgbClr val="FF0000"/>
              </a:solidFill>
              <a:latin typeface="Noto Sans"/>
              <a:cs typeface="Times New Roman" pitchFamily="18" charset="0"/>
            </a:endParaRPr>
          </a:p>
          <a:p>
            <a:pPr algn="ctr">
              <a:defRPr/>
            </a:pPr>
            <a:r>
              <a:rPr lang="ru-RU" sz="1200" b="1" dirty="0">
                <a:solidFill>
                  <a:srgbClr val="FF0000"/>
                </a:solidFill>
                <a:latin typeface="Noto Sans"/>
                <a:cs typeface="Times New Roman" pitchFamily="18" charset="0"/>
              </a:rPr>
              <a:t>Саморазвитие, 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FF0000"/>
                </a:solidFill>
                <a:latin typeface="Noto Sans"/>
                <a:cs typeface="Times New Roman" pitchFamily="18" charset="0"/>
              </a:rPr>
              <a:t>преодоление собственных проблем</a:t>
            </a:r>
            <a:endParaRPr lang="ru-RU" sz="1200" dirty="0">
              <a:latin typeface="Noto Sans"/>
            </a:endParaRPr>
          </a:p>
        </p:txBody>
      </p:sp>
      <p:sp>
        <p:nvSpPr>
          <p:cNvPr id="59396" name="WordArt 12"/>
          <p:cNvSpPr>
            <a:spLocks noChangeArrowheads="1" noChangeShapeType="1" noTextEdit="1"/>
          </p:cNvSpPr>
          <p:nvPr/>
        </p:nvSpPr>
        <p:spPr bwMode="auto">
          <a:xfrm>
            <a:off x="1608138" y="960438"/>
            <a:ext cx="3482975" cy="842962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1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Noto Sans"/>
              </a:rPr>
              <a:t>муниципальная система образования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019175" y="1514475"/>
            <a:ext cx="2859088" cy="1936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tabLst>
                <a:tab pos="228600" algn="l"/>
              </a:tabLst>
              <a:defRPr/>
            </a:pPr>
            <a:r>
              <a:rPr lang="ru-RU" sz="1200" b="1" dirty="0">
                <a:latin typeface="Noto Sans"/>
                <a:cs typeface="Times New Roman" pitchFamily="18" charset="0"/>
              </a:rPr>
              <a:t>Муниципальный орган, осуществляющий управление в области образования</a:t>
            </a:r>
            <a:endParaRPr lang="ru-RU" sz="1200" dirty="0">
              <a:latin typeface="Noto Sans"/>
            </a:endParaRPr>
          </a:p>
          <a:p>
            <a:pPr algn="just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ru-RU" sz="1200" b="1" dirty="0">
                <a:latin typeface="Noto Sans"/>
                <a:cs typeface="Times New Roman" pitchFamily="18" charset="0"/>
              </a:rPr>
              <a:t>Муниципальная методическая служба</a:t>
            </a:r>
          </a:p>
          <a:p>
            <a:pPr algn="just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ru-RU" sz="1200" b="1" dirty="0">
                <a:latin typeface="Noto Sans"/>
              </a:rPr>
              <a:t> Организации доп.образования</a:t>
            </a:r>
            <a:endParaRPr lang="ru-RU" sz="1200" dirty="0">
              <a:latin typeface="Noto Sans"/>
            </a:endParaRPr>
          </a:p>
          <a:p>
            <a:pPr algn="ctr" eaLnBrk="0" hangingPunct="0">
              <a:tabLst>
                <a:tab pos="228600" algn="l"/>
              </a:tabLst>
              <a:defRPr/>
            </a:pPr>
            <a:r>
              <a:rPr lang="ru-RU" sz="1200" b="1" dirty="0">
                <a:solidFill>
                  <a:srgbClr val="FF0000"/>
                </a:solidFill>
                <a:latin typeface="Noto Sans"/>
                <a:cs typeface="Times New Roman" pitchFamily="18" charset="0"/>
              </a:rPr>
              <a:t>Организационная и методическая поддержка, координация взаимодействия, поиск недостающих ресурсов</a:t>
            </a:r>
            <a:endParaRPr lang="ru-RU" sz="1200" dirty="0">
              <a:latin typeface="Noto Sans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578350" y="1884363"/>
            <a:ext cx="1454150" cy="1379537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1200" b="1" dirty="0">
                <a:latin typeface="Noto Sans"/>
                <a:cs typeface="Times New Roman" pitchFamily="18" charset="0"/>
              </a:rPr>
              <a:t>Школа-лидер в системе муниципального  образования</a:t>
            </a:r>
            <a:endParaRPr lang="ru-RU" sz="1200" dirty="0">
              <a:latin typeface="Noto Sans"/>
            </a:endParaRPr>
          </a:p>
          <a:p>
            <a:pPr algn="ctr" eaLnBrk="0" hangingPunct="0">
              <a:defRPr/>
            </a:pPr>
            <a:r>
              <a:rPr lang="ru-RU" sz="1200" b="1" dirty="0">
                <a:solidFill>
                  <a:srgbClr val="FF0000"/>
                </a:solidFill>
                <a:latin typeface="Noto Sans"/>
                <a:cs typeface="Times New Roman" pitchFamily="18" charset="0"/>
              </a:rPr>
              <a:t>Коллективное наставничество</a:t>
            </a:r>
            <a:endParaRPr lang="ru-RU" sz="1200" dirty="0">
              <a:latin typeface="Noto Sans"/>
            </a:endParaRPr>
          </a:p>
        </p:txBody>
      </p:sp>
      <p:sp>
        <p:nvSpPr>
          <p:cNvPr id="59399" name="AutoShape 2"/>
          <p:cNvSpPr>
            <a:spLocks noChangeArrowheads="1"/>
          </p:cNvSpPr>
          <p:nvPr/>
        </p:nvSpPr>
        <p:spPr bwMode="auto">
          <a:xfrm rot="-9764463">
            <a:off x="4648200" y="819150"/>
            <a:ext cx="2159000" cy="720725"/>
          </a:xfrm>
          <a:prstGeom prst="curvedUpArrow">
            <a:avLst>
              <a:gd name="adj1" fmla="val 92212"/>
              <a:gd name="adj2" fmla="val 184409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10800000"/>
          <a:lstStyle/>
          <a:p>
            <a:endParaRPr lang="ru-RU" sz="1200">
              <a:latin typeface="Calibri" pitchFamily="34" charset="0"/>
            </a:endParaRPr>
          </a:p>
        </p:txBody>
      </p:sp>
      <p:sp>
        <p:nvSpPr>
          <p:cNvPr id="20" name="AutoShape 1"/>
          <p:cNvSpPr>
            <a:spLocks noChangeArrowheads="1"/>
          </p:cNvSpPr>
          <p:nvPr/>
        </p:nvSpPr>
        <p:spPr bwMode="auto">
          <a:xfrm rot="10259076">
            <a:off x="4498975" y="6022975"/>
            <a:ext cx="2314575" cy="755650"/>
          </a:xfrm>
          <a:prstGeom prst="curvedDownArrow">
            <a:avLst>
              <a:gd name="adj1" fmla="val 86674"/>
              <a:gd name="adj2" fmla="val 173334"/>
              <a:gd name="adj3" fmla="val 33333"/>
            </a:avLst>
          </a:prstGeom>
          <a:solidFill>
            <a:srgbClr val="FDD272"/>
          </a:solidFill>
          <a:ln w="12700" algn="ctr">
            <a:solidFill>
              <a:srgbClr val="C98C03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59401" name="Rectangle 2"/>
          <p:cNvSpPr txBox="1">
            <a:spLocks/>
          </p:cNvSpPr>
          <p:nvPr/>
        </p:nvSpPr>
        <p:spPr bwMode="auto">
          <a:xfrm>
            <a:off x="0" y="0"/>
            <a:ext cx="9144000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>
                <a:latin typeface="Noto Sans"/>
                <a:ea typeface="Noto Sans"/>
                <a:cs typeface="Noto Sans"/>
              </a:rPr>
              <a:t>ЦИКЛ 1: с</a:t>
            </a:r>
            <a:r>
              <a:rPr lang="ru-RU" b="1">
                <a:latin typeface="Noto Sans"/>
              </a:rPr>
              <a:t>оздание муниципальных моделей поддержки школ с низкими образовательными результатами </a:t>
            </a:r>
            <a:endParaRPr lang="en-GB" b="1">
              <a:solidFill>
                <a:srgbClr val="C00000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663575" y="3849688"/>
            <a:ext cx="1582738" cy="113506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ru-RU" sz="1200" b="1">
                <a:latin typeface="Noto Sans"/>
                <a:cs typeface="Times New Roman" pitchFamily="18" charset="0"/>
              </a:rPr>
              <a:t>РМО педагогов психологов</a:t>
            </a:r>
            <a:endParaRPr lang="ru-RU" sz="1200">
              <a:latin typeface="Noto Sans"/>
            </a:endParaRPr>
          </a:p>
          <a:p>
            <a:pPr algn="ctr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ru-RU" sz="1200" b="1">
                <a:latin typeface="Noto Sans"/>
                <a:cs typeface="Times New Roman" pitchFamily="18" charset="0"/>
              </a:rPr>
              <a:t>РМО педагогов-предметников</a:t>
            </a:r>
          </a:p>
          <a:p>
            <a:pPr algn="ctr" eaLnBrk="0" hangingPunct="0">
              <a:tabLst>
                <a:tab pos="228600" algn="l"/>
              </a:tabLst>
              <a:defRPr/>
            </a:pPr>
            <a:r>
              <a:rPr lang="ru-RU" sz="1200" b="1">
                <a:solidFill>
                  <a:srgbClr val="FF0000"/>
                </a:solidFill>
                <a:latin typeface="Noto Sans"/>
              </a:rPr>
              <a:t>Индивидуальное наставничество</a:t>
            </a:r>
          </a:p>
          <a:p>
            <a:pPr algn="ctr">
              <a:tabLst>
                <a:tab pos="228600" algn="l"/>
              </a:tabLst>
              <a:defRPr/>
            </a:pPr>
            <a:endParaRPr lang="ru-RU" sz="1200">
              <a:latin typeface="Noto Sans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3508375" y="4294188"/>
            <a:ext cx="1398588" cy="949325"/>
          </a:xfrm>
          <a:prstGeom prst="ellipse">
            <a:avLst/>
          </a:prstGeom>
          <a:solidFill>
            <a:srgbClr val="007A7D">
              <a:alpha val="55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/>
          </a:p>
        </p:txBody>
      </p:sp>
      <p:sp>
        <p:nvSpPr>
          <p:cNvPr id="23" name="Овал 22"/>
          <p:cNvSpPr/>
          <p:nvPr/>
        </p:nvSpPr>
        <p:spPr>
          <a:xfrm>
            <a:off x="2801938" y="4748213"/>
            <a:ext cx="1471612" cy="944562"/>
          </a:xfrm>
          <a:prstGeom prst="ellipse">
            <a:avLst/>
          </a:prstGeom>
          <a:solidFill>
            <a:srgbClr val="C2C923">
              <a:alpha val="55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24" name="Овал 23"/>
          <p:cNvSpPr/>
          <p:nvPr/>
        </p:nvSpPr>
        <p:spPr>
          <a:xfrm>
            <a:off x="4184650" y="4816475"/>
            <a:ext cx="1397000" cy="879475"/>
          </a:xfrm>
          <a:prstGeom prst="ellipse">
            <a:avLst/>
          </a:prstGeom>
          <a:solidFill>
            <a:schemeClr val="accent4">
              <a:lumMod val="20000"/>
              <a:lumOff val="80000"/>
              <a:alpha val="5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/>
          </a:p>
        </p:txBody>
      </p:sp>
      <p:sp>
        <p:nvSpPr>
          <p:cNvPr id="15" name="Прямоугольник 14"/>
          <p:cNvSpPr/>
          <p:nvPr/>
        </p:nvSpPr>
        <p:spPr>
          <a:xfrm>
            <a:off x="3702050" y="4802188"/>
            <a:ext cx="900113" cy="3159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  <a:latin typeface="Noto Sans"/>
              </a:rPr>
              <a:t>Ученик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963863" y="5108575"/>
            <a:ext cx="908050" cy="2603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  <a:latin typeface="Noto Sans"/>
              </a:rPr>
              <a:t>Учитель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232275" y="5126038"/>
            <a:ext cx="1268413" cy="330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  <a:latin typeface="Noto Sans"/>
              </a:rPr>
              <a:t>Руководитель ОО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803650" y="4387850"/>
            <a:ext cx="857250" cy="3651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  <a:latin typeface="Noto Sans"/>
              </a:rPr>
              <a:t>Семья</a:t>
            </a:r>
          </a:p>
        </p:txBody>
      </p:sp>
      <p:sp>
        <p:nvSpPr>
          <p:cNvPr id="25" name="Стрелка вниз 24"/>
          <p:cNvSpPr/>
          <p:nvPr/>
        </p:nvSpPr>
        <p:spPr>
          <a:xfrm>
            <a:off x="3117850" y="3451225"/>
            <a:ext cx="303213" cy="442913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/>
          </a:p>
        </p:txBody>
      </p:sp>
      <p:sp>
        <p:nvSpPr>
          <p:cNvPr id="27" name="Стрелка вниз 26"/>
          <p:cNvSpPr>
            <a:spLocks noChangeArrowheads="1"/>
          </p:cNvSpPr>
          <p:nvPr/>
        </p:nvSpPr>
        <p:spPr bwMode="auto">
          <a:xfrm rot="-5400000">
            <a:off x="2252663" y="4243388"/>
            <a:ext cx="357187" cy="369887"/>
          </a:xfrm>
          <a:prstGeom prst="downArrow">
            <a:avLst>
              <a:gd name="adj1" fmla="val 50000"/>
              <a:gd name="adj2" fmla="val 49999"/>
            </a:avLst>
          </a:prstGeom>
          <a:solidFill>
            <a:srgbClr val="FDD272"/>
          </a:solidFill>
          <a:ln w="12700" algn="ctr">
            <a:solidFill>
              <a:srgbClr val="C98C03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9412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3813" y="3436938"/>
            <a:ext cx="417512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Стрелка вниз 27"/>
          <p:cNvSpPr/>
          <p:nvPr/>
        </p:nvSpPr>
        <p:spPr>
          <a:xfrm>
            <a:off x="4745038" y="3227388"/>
            <a:ext cx="384175" cy="65722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/>
          </a:p>
        </p:txBody>
      </p:sp>
      <p:pic>
        <p:nvPicPr>
          <p:cNvPr id="59414" name="Рисунок 2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92550" y="2268538"/>
            <a:ext cx="708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415" name="Text Box 3"/>
          <p:cNvSpPr txBox="1">
            <a:spLocks noChangeArrowheads="1"/>
          </p:cNvSpPr>
          <p:nvPr/>
        </p:nvSpPr>
        <p:spPr bwMode="auto">
          <a:xfrm>
            <a:off x="6646863" y="4557713"/>
            <a:ext cx="2290762" cy="1709737"/>
          </a:xfrm>
          <a:prstGeom prst="rect">
            <a:avLst/>
          </a:prstGeom>
          <a:solidFill>
            <a:srgbClr val="E4E97F">
              <a:alpha val="43137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200" b="1">
                <a:latin typeface="Noto Sans"/>
                <a:cs typeface="Times New Roman" pitchFamily="18" charset="0"/>
              </a:rPr>
              <a:t>Инновационные площадки ГБОУ ДПО НИРО</a:t>
            </a:r>
            <a:endParaRPr lang="ru-RU" sz="1200">
              <a:latin typeface="Noto Sans"/>
            </a:endParaRPr>
          </a:p>
          <a:p>
            <a:pPr algn="ctr" eaLnBrk="0" hangingPunct="0"/>
            <a:r>
              <a:rPr lang="ru-RU" sz="1200" b="1">
                <a:solidFill>
                  <a:srgbClr val="FF0000"/>
                </a:solidFill>
                <a:latin typeface="Noto Sans"/>
                <a:cs typeface="Times New Roman" pitchFamily="18" charset="0"/>
              </a:rPr>
              <a:t>Информационное обеспечение и методическое сопровождение оптимизвции образовательных результатов  </a:t>
            </a:r>
            <a:endParaRPr lang="ru-RU" sz="1200">
              <a:latin typeface="Noto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04863"/>
            <a:ext cx="8977313" cy="605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2" name="Rectangle 2"/>
          <p:cNvSpPr txBox="1">
            <a:spLocks/>
          </p:cNvSpPr>
          <p:nvPr/>
        </p:nvSpPr>
        <p:spPr bwMode="auto">
          <a:xfrm>
            <a:off x="0" y="255588"/>
            <a:ext cx="9144000" cy="56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>
                <a:latin typeface="Noto Sans"/>
                <a:ea typeface="Noto Sans"/>
                <a:cs typeface="Noto Sans"/>
              </a:rPr>
              <a:t>ЦИКЛ 1: М</a:t>
            </a:r>
            <a:r>
              <a:rPr lang="ru-RU" b="1">
                <a:latin typeface="Noto Sans"/>
              </a:rPr>
              <a:t>одель поддержки школ с низкими образовательными результатами  (Сормовский район, г. Н. Новгород)</a:t>
            </a:r>
            <a:endParaRPr lang="en-GB" b="1">
              <a:solidFill>
                <a:srgbClr val="C00000"/>
              </a:solidFill>
              <a:latin typeface="Noto Sans"/>
              <a:ea typeface="Noto Sans"/>
              <a:cs typeface="Noto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Рисунок 1"/>
          <p:cNvPicPr>
            <a:picLocks noChangeAspect="1" noChangeArrowheads="1"/>
          </p:cNvPicPr>
          <p:nvPr/>
        </p:nvPicPr>
        <p:blipFill>
          <a:blip r:embed="rId2"/>
          <a:srcRect l="21855" t="24896" r="22185" b="13693"/>
          <a:stretch>
            <a:fillRect/>
          </a:stretch>
        </p:blipFill>
        <p:spPr bwMode="auto">
          <a:xfrm>
            <a:off x="1695450" y="708025"/>
            <a:ext cx="5927725" cy="446881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62466" name="Rectangle 2"/>
          <p:cNvSpPr txBox="1">
            <a:spLocks/>
          </p:cNvSpPr>
          <p:nvPr/>
        </p:nvSpPr>
        <p:spPr bwMode="auto">
          <a:xfrm>
            <a:off x="0" y="176213"/>
            <a:ext cx="9144000" cy="56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>
                <a:latin typeface="Noto Sans"/>
                <a:ea typeface="Noto Sans"/>
                <a:cs typeface="Noto Sans"/>
              </a:rPr>
              <a:t>ЦИКЛ 1: М</a:t>
            </a:r>
            <a:r>
              <a:rPr lang="ru-RU" b="1">
                <a:latin typeface="Noto Sans"/>
              </a:rPr>
              <a:t>одель поддержки школ с низкими образовательными результатами  (Кстовский муниципальный район)</a:t>
            </a:r>
            <a:endParaRPr lang="en-GB" b="1">
              <a:solidFill>
                <a:srgbClr val="C00000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77828" name="Rectangle 1"/>
          <p:cNvSpPr>
            <a:spLocks noChangeArrowheads="1"/>
          </p:cNvSpPr>
          <p:nvPr/>
        </p:nvSpPr>
        <p:spPr bwMode="auto">
          <a:xfrm>
            <a:off x="0" y="5126038"/>
            <a:ext cx="8799513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722313" indent="-368300" algn="just">
              <a:defRPr/>
            </a:pPr>
            <a:r>
              <a:rPr lang="ru-RU" sz="1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lang="ru-RU" sz="1400" b="1" dirty="0">
                <a:latin typeface="Noto Sans"/>
                <a:ea typeface="Calibri" pitchFamily="34" charset="0"/>
                <a:cs typeface="Times New Roman" pitchFamily="18" charset="0"/>
              </a:rPr>
              <a:t>Сетевое горизонтальное партнерство школ,  обеспечивающее </a:t>
            </a:r>
            <a:r>
              <a:rPr lang="ru-RU" sz="1400" b="1" dirty="0">
                <a:latin typeface="Noto Sans"/>
                <a:ea typeface="Calibri" pitchFamily="34" charset="0"/>
                <a:cs typeface="Times New Roman" pitchFamily="18" charset="0"/>
              </a:rPr>
              <a:t>продуктивное    </a:t>
            </a:r>
            <a:r>
              <a:rPr lang="ru-RU" sz="1400" b="1" dirty="0">
                <a:latin typeface="Noto Sans"/>
                <a:ea typeface="Calibri" pitchFamily="34" charset="0"/>
                <a:cs typeface="Times New Roman" pitchFamily="18" charset="0"/>
              </a:rPr>
              <a:t>сотрудничество и совместную работу педагогических коллективов и руководителей </a:t>
            </a:r>
            <a:r>
              <a:rPr lang="ru-RU" sz="1400" b="1" dirty="0">
                <a:latin typeface="Noto Sans"/>
                <a:ea typeface="Calibri" pitchFamily="34" charset="0"/>
                <a:cs typeface="Times New Roman" pitchFamily="18" charset="0"/>
              </a:rPr>
              <a:t>        </a:t>
            </a:r>
            <a:r>
              <a:rPr lang="ru-RU" sz="1400" b="1" dirty="0">
                <a:latin typeface="Noto Sans"/>
                <a:ea typeface="Calibri" pitchFamily="34" charset="0"/>
                <a:cs typeface="Times New Roman" pitchFamily="18" charset="0"/>
              </a:rPr>
              <a:t>школ при  поддержке департамента образования. </a:t>
            </a:r>
            <a:endParaRPr lang="ru-RU" sz="1400" b="1" dirty="0">
              <a:latin typeface="Noto Sans"/>
              <a:ea typeface="Calibri" pitchFamily="34" charset="0"/>
              <a:cs typeface="Arial" charset="0"/>
            </a:endParaRPr>
          </a:p>
          <a:p>
            <a:pPr marL="354013" algn="just" eaLnBrk="0" hangingPunct="0">
              <a:defRPr/>
            </a:pPr>
            <a:r>
              <a:rPr lang="ru-RU" sz="1400" b="1" dirty="0">
                <a:latin typeface="Noto Sans"/>
                <a:ea typeface="Calibri" pitchFamily="34" charset="0"/>
                <a:cs typeface="Times New Roman" pitchFamily="18" charset="0"/>
              </a:rPr>
              <a:t>       Наставничество (школа-школа, учитель – </a:t>
            </a:r>
            <a:r>
              <a:rPr lang="ru-RU" sz="1400" b="1" dirty="0" err="1">
                <a:latin typeface="Noto Sans"/>
                <a:ea typeface="Calibri" pitchFamily="34" charset="0"/>
                <a:cs typeface="Times New Roman" pitchFamily="18" charset="0"/>
              </a:rPr>
              <a:t>учитель</a:t>
            </a:r>
            <a:r>
              <a:rPr lang="ru-RU" sz="1400" b="1" dirty="0">
                <a:latin typeface="Noto Sans"/>
                <a:ea typeface="Calibri" pitchFamily="34" charset="0"/>
                <a:cs typeface="Times New Roman" pitchFamily="18" charset="0"/>
              </a:rPr>
              <a:t>).</a:t>
            </a:r>
            <a:endParaRPr lang="ru-RU" sz="1400" b="1" dirty="0">
              <a:latin typeface="Noto Sans"/>
              <a:cs typeface="Arial" charset="0"/>
            </a:endParaRPr>
          </a:p>
          <a:p>
            <a:pPr marL="354013" algn="just" eaLnBrk="0" hangingPunct="0">
              <a:defRPr/>
            </a:pPr>
            <a:r>
              <a:rPr lang="ru-RU" sz="1400" b="1" dirty="0">
                <a:latin typeface="Noto Sans"/>
              </a:rPr>
              <a:t>       Включение в активную диссеминацию лучших педагогических и управленческих         </a:t>
            </a:r>
          </a:p>
          <a:p>
            <a:pPr marL="354013" algn="just" eaLnBrk="0" hangingPunct="0">
              <a:defRPr/>
            </a:pPr>
            <a:r>
              <a:rPr lang="ru-RU" sz="1400" b="1" dirty="0">
                <a:latin typeface="Noto Sans"/>
              </a:rPr>
              <a:t>       практик всех  ОУ района (мастер-классы, открытые уроки).</a:t>
            </a:r>
            <a:endParaRPr lang="ru-RU" sz="1400" b="1" dirty="0">
              <a:latin typeface="Noto Sans"/>
              <a:cs typeface="Arial" charset="0"/>
            </a:endParaRPr>
          </a:p>
          <a:p>
            <a:pPr marL="354013" algn="just" eaLnBrk="0" hangingPunct="0">
              <a:defRPr/>
            </a:pPr>
            <a:r>
              <a:rPr lang="ru-RU" sz="1500" b="1" dirty="0">
                <a:latin typeface="Noto Sans"/>
              </a:rPr>
              <a:t>       Сетевой консалтинг.</a:t>
            </a:r>
            <a:endParaRPr lang="ru-RU" sz="1500" b="1" dirty="0">
              <a:latin typeface="Noto Sans"/>
              <a:cs typeface="Arial" charset="0"/>
            </a:endParaRPr>
          </a:p>
        </p:txBody>
      </p:sp>
      <p:sp>
        <p:nvSpPr>
          <p:cNvPr id="6" name="Oval 39">
            <a:extLst/>
          </p:cNvPr>
          <p:cNvSpPr/>
          <p:nvPr/>
        </p:nvSpPr>
        <p:spPr>
          <a:xfrm>
            <a:off x="188913" y="5126038"/>
            <a:ext cx="315912" cy="306387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FFFFFF"/>
                </a:solidFill>
                <a:latin typeface="Noto Sans"/>
              </a:rPr>
              <a:t>1</a:t>
            </a:r>
            <a:endParaRPr lang="en-US" sz="1600" b="1" dirty="0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7" name="Oval 39">
            <a:extLst/>
          </p:cNvPr>
          <p:cNvSpPr/>
          <p:nvPr/>
        </p:nvSpPr>
        <p:spPr>
          <a:xfrm>
            <a:off x="209550" y="5738813"/>
            <a:ext cx="330200" cy="30162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FFFFFF"/>
                </a:solidFill>
                <a:latin typeface="Noto Sans"/>
              </a:rPr>
              <a:t>2</a:t>
            </a:r>
            <a:endParaRPr lang="en-US" sz="1600" b="1" dirty="0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8" name="Oval 39">
            <a:extLst/>
          </p:cNvPr>
          <p:cNvSpPr/>
          <p:nvPr/>
        </p:nvSpPr>
        <p:spPr>
          <a:xfrm>
            <a:off x="193675" y="6083300"/>
            <a:ext cx="315913" cy="28575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FFFFFF"/>
                </a:solidFill>
                <a:latin typeface="Noto Sans"/>
              </a:rPr>
              <a:t>3</a:t>
            </a:r>
            <a:endParaRPr lang="en-US" sz="1600" b="1" dirty="0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9" name="Oval 39">
            <a:extLst/>
          </p:cNvPr>
          <p:cNvSpPr/>
          <p:nvPr/>
        </p:nvSpPr>
        <p:spPr>
          <a:xfrm>
            <a:off x="209550" y="6418263"/>
            <a:ext cx="303213" cy="26352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FFFFFF"/>
                </a:solidFill>
                <a:latin typeface="Noto Sans"/>
              </a:rPr>
              <a:t>4</a:t>
            </a:r>
            <a:endParaRPr lang="en-US" sz="1600" b="1" dirty="0">
              <a:solidFill>
                <a:srgbClr val="FFFFFF"/>
              </a:solidFill>
              <a:latin typeface="Noto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6"/>
          <p:cNvSpPr>
            <a:spLocks/>
          </p:cNvSpPr>
          <p:nvPr/>
        </p:nvSpPr>
        <p:spPr bwMode="auto">
          <a:xfrm>
            <a:off x="4019550" y="1169988"/>
            <a:ext cx="3779838" cy="2519362"/>
          </a:xfrm>
          <a:custGeom>
            <a:avLst/>
            <a:gdLst>
              <a:gd name="T0" fmla="*/ 2147483647 w 5936"/>
              <a:gd name="T1" fmla="*/ 2147483647 h 4502"/>
              <a:gd name="T2" fmla="*/ 2147483647 w 5936"/>
              <a:gd name="T3" fmla="*/ 2147483647 h 4502"/>
              <a:gd name="T4" fmla="*/ 2147483647 w 5936"/>
              <a:gd name="T5" fmla="*/ 2147483647 h 4502"/>
              <a:gd name="T6" fmla="*/ 2147483647 w 5936"/>
              <a:gd name="T7" fmla="*/ 2147483647 h 4502"/>
              <a:gd name="T8" fmla="*/ 2147483647 w 5936"/>
              <a:gd name="T9" fmla="*/ 2147483647 h 4502"/>
              <a:gd name="T10" fmla="*/ 2147483647 w 5936"/>
              <a:gd name="T11" fmla="*/ 2147483647 h 4502"/>
              <a:gd name="T12" fmla="*/ 2147483647 w 5936"/>
              <a:gd name="T13" fmla="*/ 2147483647 h 4502"/>
              <a:gd name="T14" fmla="*/ 2147483647 w 5936"/>
              <a:gd name="T15" fmla="*/ 2147483647 h 4502"/>
              <a:gd name="T16" fmla="*/ 2147483647 w 5936"/>
              <a:gd name="T17" fmla="*/ 2147483647 h 4502"/>
              <a:gd name="T18" fmla="*/ 2147483647 w 5936"/>
              <a:gd name="T19" fmla="*/ 2147483647 h 4502"/>
              <a:gd name="T20" fmla="*/ 2147483647 w 5936"/>
              <a:gd name="T21" fmla="*/ 2147483647 h 4502"/>
              <a:gd name="T22" fmla="*/ 2147483647 w 5936"/>
              <a:gd name="T23" fmla="*/ 2147483647 h 4502"/>
              <a:gd name="T24" fmla="*/ 2147483647 w 5936"/>
              <a:gd name="T25" fmla="*/ 2147483647 h 4502"/>
              <a:gd name="T26" fmla="*/ 2147483647 w 5936"/>
              <a:gd name="T27" fmla="*/ 2147483647 h 4502"/>
              <a:gd name="T28" fmla="*/ 2147483647 w 5936"/>
              <a:gd name="T29" fmla="*/ 2147483647 h 4502"/>
              <a:gd name="T30" fmla="*/ 2147483647 w 5936"/>
              <a:gd name="T31" fmla="*/ 2147483647 h 4502"/>
              <a:gd name="T32" fmla="*/ 2147483647 w 5936"/>
              <a:gd name="T33" fmla="*/ 2147483647 h 4502"/>
              <a:gd name="T34" fmla="*/ 2147483647 w 5936"/>
              <a:gd name="T35" fmla="*/ 2147483647 h 4502"/>
              <a:gd name="T36" fmla="*/ 2147483647 w 5936"/>
              <a:gd name="T37" fmla="*/ 2147483647 h 4502"/>
              <a:gd name="T38" fmla="*/ 2147483647 w 5936"/>
              <a:gd name="T39" fmla="*/ 2147483647 h 4502"/>
              <a:gd name="T40" fmla="*/ 2147483647 w 5936"/>
              <a:gd name="T41" fmla="*/ 2147483647 h 4502"/>
              <a:gd name="T42" fmla="*/ 2147483647 w 5936"/>
              <a:gd name="T43" fmla="*/ 2147483647 h 4502"/>
              <a:gd name="T44" fmla="*/ 2147483647 w 5936"/>
              <a:gd name="T45" fmla="*/ 2147483647 h 4502"/>
              <a:gd name="T46" fmla="*/ 2147483647 w 5936"/>
              <a:gd name="T47" fmla="*/ 2147483647 h 4502"/>
              <a:gd name="T48" fmla="*/ 2147483647 w 5936"/>
              <a:gd name="T49" fmla="*/ 2147483647 h 4502"/>
              <a:gd name="T50" fmla="*/ 2147483647 w 5936"/>
              <a:gd name="T51" fmla="*/ 2147483647 h 4502"/>
              <a:gd name="T52" fmla="*/ 2147483647 w 5936"/>
              <a:gd name="T53" fmla="*/ 2147483647 h 4502"/>
              <a:gd name="T54" fmla="*/ 2147483647 w 5936"/>
              <a:gd name="T55" fmla="*/ 2147483647 h 4502"/>
              <a:gd name="T56" fmla="*/ 2147483647 w 5936"/>
              <a:gd name="T57" fmla="*/ 2147483647 h 4502"/>
              <a:gd name="T58" fmla="*/ 2147483647 w 5936"/>
              <a:gd name="T59" fmla="*/ 2147483647 h 4502"/>
              <a:gd name="T60" fmla="*/ 2147483647 w 5936"/>
              <a:gd name="T61" fmla="*/ 2147483647 h 4502"/>
              <a:gd name="T62" fmla="*/ 2147483647 w 5936"/>
              <a:gd name="T63" fmla="*/ 2147483647 h 4502"/>
              <a:gd name="T64" fmla="*/ 2147483647 w 5936"/>
              <a:gd name="T65" fmla="*/ 2147483647 h 450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936"/>
              <a:gd name="T100" fmla="*/ 0 h 4502"/>
              <a:gd name="T101" fmla="*/ 5936 w 5936"/>
              <a:gd name="T102" fmla="*/ 4502 h 450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936" h="4502">
                <a:moveTo>
                  <a:pt x="963" y="488"/>
                </a:moveTo>
                <a:cubicBezTo>
                  <a:pt x="963" y="335"/>
                  <a:pt x="963" y="183"/>
                  <a:pt x="963" y="30"/>
                </a:cubicBezTo>
                <a:cubicBezTo>
                  <a:pt x="962" y="11"/>
                  <a:pt x="967" y="3"/>
                  <a:pt x="988" y="3"/>
                </a:cubicBezTo>
                <a:cubicBezTo>
                  <a:pt x="1288" y="4"/>
                  <a:pt x="2269" y="4"/>
                  <a:pt x="2570" y="4"/>
                </a:cubicBezTo>
                <a:cubicBezTo>
                  <a:pt x="2638" y="4"/>
                  <a:pt x="2677" y="59"/>
                  <a:pt x="2652" y="121"/>
                </a:cubicBezTo>
                <a:cubicBezTo>
                  <a:pt x="2647" y="135"/>
                  <a:pt x="2635" y="146"/>
                  <a:pt x="2625" y="157"/>
                </a:cubicBezTo>
                <a:cubicBezTo>
                  <a:pt x="2561" y="228"/>
                  <a:pt x="2520" y="309"/>
                  <a:pt x="2505" y="404"/>
                </a:cubicBezTo>
                <a:cubicBezTo>
                  <a:pt x="2490" y="492"/>
                  <a:pt x="2500" y="576"/>
                  <a:pt x="2534" y="658"/>
                </a:cubicBezTo>
                <a:cubicBezTo>
                  <a:pt x="2576" y="762"/>
                  <a:pt x="2648" y="841"/>
                  <a:pt x="2747" y="894"/>
                </a:cubicBezTo>
                <a:cubicBezTo>
                  <a:pt x="2847" y="947"/>
                  <a:pt x="2953" y="964"/>
                  <a:pt x="3066" y="940"/>
                </a:cubicBezTo>
                <a:cubicBezTo>
                  <a:pt x="3150" y="922"/>
                  <a:pt x="3224" y="885"/>
                  <a:pt x="3287" y="827"/>
                </a:cubicBezTo>
                <a:cubicBezTo>
                  <a:pt x="3358" y="762"/>
                  <a:pt x="3406" y="683"/>
                  <a:pt x="3428" y="588"/>
                </a:cubicBezTo>
                <a:cubicBezTo>
                  <a:pt x="3442" y="529"/>
                  <a:pt x="3446" y="471"/>
                  <a:pt x="3437" y="411"/>
                </a:cubicBezTo>
                <a:cubicBezTo>
                  <a:pt x="3422" y="310"/>
                  <a:pt x="3379" y="222"/>
                  <a:pt x="3308" y="150"/>
                </a:cubicBezTo>
                <a:cubicBezTo>
                  <a:pt x="3281" y="122"/>
                  <a:pt x="3275" y="92"/>
                  <a:pt x="3284" y="58"/>
                </a:cubicBezTo>
                <a:cubicBezTo>
                  <a:pt x="3293" y="27"/>
                  <a:pt x="3331" y="2"/>
                  <a:pt x="3369" y="1"/>
                </a:cubicBezTo>
                <a:cubicBezTo>
                  <a:pt x="3405" y="0"/>
                  <a:pt x="3442" y="1"/>
                  <a:pt x="3479" y="1"/>
                </a:cubicBezTo>
                <a:cubicBezTo>
                  <a:pt x="3557" y="1"/>
                  <a:pt x="3636" y="1"/>
                  <a:pt x="3715" y="1"/>
                </a:cubicBezTo>
                <a:cubicBezTo>
                  <a:pt x="3885" y="1"/>
                  <a:pt x="4735" y="1"/>
                  <a:pt x="4905" y="1"/>
                </a:cubicBezTo>
                <a:cubicBezTo>
                  <a:pt x="4923" y="1"/>
                  <a:pt x="4940" y="3"/>
                  <a:pt x="4958" y="3"/>
                </a:cubicBezTo>
                <a:cubicBezTo>
                  <a:pt x="4973" y="3"/>
                  <a:pt x="4979" y="9"/>
                  <a:pt x="4978" y="24"/>
                </a:cubicBezTo>
                <a:cubicBezTo>
                  <a:pt x="4977" y="34"/>
                  <a:pt x="4978" y="44"/>
                  <a:pt x="4978" y="54"/>
                </a:cubicBezTo>
                <a:cubicBezTo>
                  <a:pt x="4978" y="345"/>
                  <a:pt x="4978" y="1556"/>
                  <a:pt x="4978" y="1848"/>
                </a:cubicBezTo>
                <a:cubicBezTo>
                  <a:pt x="4977" y="1911"/>
                  <a:pt x="4998" y="1964"/>
                  <a:pt x="5045" y="2008"/>
                </a:cubicBezTo>
                <a:cubicBezTo>
                  <a:pt x="5093" y="2053"/>
                  <a:pt x="5183" y="2071"/>
                  <a:pt x="5243" y="2041"/>
                </a:cubicBezTo>
                <a:cubicBezTo>
                  <a:pt x="5269" y="2028"/>
                  <a:pt x="5295" y="2010"/>
                  <a:pt x="5317" y="1990"/>
                </a:cubicBezTo>
                <a:cubicBezTo>
                  <a:pt x="5418" y="1904"/>
                  <a:pt x="5530" y="1871"/>
                  <a:pt x="5660" y="1907"/>
                </a:cubicBezTo>
                <a:cubicBezTo>
                  <a:pt x="5760" y="1934"/>
                  <a:pt x="5835" y="1995"/>
                  <a:pt x="5883" y="2086"/>
                </a:cubicBezTo>
                <a:cubicBezTo>
                  <a:pt x="5926" y="2169"/>
                  <a:pt x="5936" y="2258"/>
                  <a:pt x="5910" y="2349"/>
                </a:cubicBezTo>
                <a:cubicBezTo>
                  <a:pt x="5886" y="2436"/>
                  <a:pt x="5836" y="2505"/>
                  <a:pt x="5761" y="2554"/>
                </a:cubicBezTo>
                <a:cubicBezTo>
                  <a:pt x="5671" y="2611"/>
                  <a:pt x="5574" y="2627"/>
                  <a:pt x="5470" y="2599"/>
                </a:cubicBezTo>
                <a:cubicBezTo>
                  <a:pt x="5403" y="2581"/>
                  <a:pt x="5349" y="2542"/>
                  <a:pt x="5298" y="2496"/>
                </a:cubicBezTo>
                <a:cubicBezTo>
                  <a:pt x="5240" y="2446"/>
                  <a:pt x="5172" y="2434"/>
                  <a:pt x="5100" y="2464"/>
                </a:cubicBezTo>
                <a:cubicBezTo>
                  <a:pt x="5019" y="2498"/>
                  <a:pt x="4979" y="2562"/>
                  <a:pt x="4978" y="2648"/>
                </a:cubicBezTo>
                <a:cubicBezTo>
                  <a:pt x="4977" y="2950"/>
                  <a:pt x="4978" y="4172"/>
                  <a:pt x="4978" y="4474"/>
                </a:cubicBezTo>
                <a:cubicBezTo>
                  <a:pt x="4978" y="4502"/>
                  <a:pt x="4978" y="4502"/>
                  <a:pt x="4950" y="4501"/>
                </a:cubicBezTo>
                <a:cubicBezTo>
                  <a:pt x="4651" y="4501"/>
                  <a:pt x="3672" y="4501"/>
                  <a:pt x="3372" y="4501"/>
                </a:cubicBezTo>
                <a:cubicBezTo>
                  <a:pt x="3344" y="4501"/>
                  <a:pt x="3318" y="4494"/>
                  <a:pt x="3299" y="4471"/>
                </a:cubicBezTo>
                <a:cubicBezTo>
                  <a:pt x="3272" y="4438"/>
                  <a:pt x="3274" y="4390"/>
                  <a:pt x="3304" y="4359"/>
                </a:cubicBezTo>
                <a:cubicBezTo>
                  <a:pt x="3360" y="4303"/>
                  <a:pt x="3401" y="4237"/>
                  <a:pt x="3423" y="4161"/>
                </a:cubicBezTo>
                <a:cubicBezTo>
                  <a:pt x="3445" y="4083"/>
                  <a:pt x="3449" y="4003"/>
                  <a:pt x="3430" y="3922"/>
                </a:cubicBezTo>
                <a:cubicBezTo>
                  <a:pt x="3408" y="3830"/>
                  <a:pt x="3364" y="3752"/>
                  <a:pt x="3297" y="3687"/>
                </a:cubicBezTo>
                <a:cubicBezTo>
                  <a:pt x="3233" y="3625"/>
                  <a:pt x="3157" y="3585"/>
                  <a:pt x="3069" y="3566"/>
                </a:cubicBezTo>
                <a:cubicBezTo>
                  <a:pt x="2988" y="3549"/>
                  <a:pt x="2908" y="3552"/>
                  <a:pt x="2829" y="3576"/>
                </a:cubicBezTo>
                <a:cubicBezTo>
                  <a:pt x="2737" y="3604"/>
                  <a:pt x="2661" y="3657"/>
                  <a:pt x="2602" y="3732"/>
                </a:cubicBezTo>
                <a:cubicBezTo>
                  <a:pt x="2518" y="3838"/>
                  <a:pt x="2484" y="3960"/>
                  <a:pt x="2504" y="4096"/>
                </a:cubicBezTo>
                <a:cubicBezTo>
                  <a:pt x="2519" y="4198"/>
                  <a:pt x="2564" y="4284"/>
                  <a:pt x="2635" y="4359"/>
                </a:cubicBezTo>
                <a:cubicBezTo>
                  <a:pt x="2661" y="4387"/>
                  <a:pt x="2667" y="4419"/>
                  <a:pt x="2652" y="4454"/>
                </a:cubicBezTo>
                <a:cubicBezTo>
                  <a:pt x="2637" y="4486"/>
                  <a:pt x="2609" y="4501"/>
                  <a:pt x="2575" y="4502"/>
                </a:cubicBezTo>
                <a:cubicBezTo>
                  <a:pt x="2378" y="4502"/>
                  <a:pt x="2180" y="4502"/>
                  <a:pt x="1983" y="4501"/>
                </a:cubicBezTo>
                <a:cubicBezTo>
                  <a:pt x="1878" y="4501"/>
                  <a:pt x="1092" y="4500"/>
                  <a:pt x="987" y="4501"/>
                </a:cubicBezTo>
                <a:cubicBezTo>
                  <a:pt x="967" y="4502"/>
                  <a:pt x="963" y="4495"/>
                  <a:pt x="963" y="4477"/>
                </a:cubicBezTo>
                <a:cubicBezTo>
                  <a:pt x="963" y="4175"/>
                  <a:pt x="963" y="2954"/>
                  <a:pt x="963" y="2653"/>
                </a:cubicBezTo>
                <a:cubicBezTo>
                  <a:pt x="963" y="2577"/>
                  <a:pt x="932" y="2517"/>
                  <a:pt x="869" y="2477"/>
                </a:cubicBezTo>
                <a:cubicBezTo>
                  <a:pt x="796" y="2432"/>
                  <a:pt x="701" y="2439"/>
                  <a:pt x="638" y="2499"/>
                </a:cubicBezTo>
                <a:cubicBezTo>
                  <a:pt x="559" y="2576"/>
                  <a:pt x="465" y="2618"/>
                  <a:pt x="354" y="2611"/>
                </a:cubicBezTo>
                <a:cubicBezTo>
                  <a:pt x="251" y="2604"/>
                  <a:pt x="165" y="2560"/>
                  <a:pt x="99" y="2480"/>
                </a:cubicBezTo>
                <a:cubicBezTo>
                  <a:pt x="20" y="2384"/>
                  <a:pt x="0" y="2273"/>
                  <a:pt x="31" y="2154"/>
                </a:cubicBezTo>
                <a:cubicBezTo>
                  <a:pt x="52" y="2075"/>
                  <a:pt x="98" y="2011"/>
                  <a:pt x="165" y="1962"/>
                </a:cubicBezTo>
                <a:cubicBezTo>
                  <a:pt x="233" y="1914"/>
                  <a:pt x="308" y="1890"/>
                  <a:pt x="390" y="1894"/>
                </a:cubicBezTo>
                <a:cubicBezTo>
                  <a:pt x="470" y="1897"/>
                  <a:pt x="543" y="1924"/>
                  <a:pt x="605" y="1977"/>
                </a:cubicBezTo>
                <a:cubicBezTo>
                  <a:pt x="639" y="2006"/>
                  <a:pt x="670" y="2038"/>
                  <a:pt x="715" y="2049"/>
                </a:cubicBezTo>
                <a:cubicBezTo>
                  <a:pt x="814" y="2075"/>
                  <a:pt x="912" y="2023"/>
                  <a:pt x="948" y="1933"/>
                </a:cubicBezTo>
                <a:cubicBezTo>
                  <a:pt x="960" y="1903"/>
                  <a:pt x="963" y="1872"/>
                  <a:pt x="963" y="1840"/>
                </a:cubicBezTo>
                <a:cubicBezTo>
                  <a:pt x="963" y="1696"/>
                  <a:pt x="963" y="632"/>
                  <a:pt x="963" y="488"/>
                </a:cubicBezTo>
                <a:cubicBezTo>
                  <a:pt x="963" y="488"/>
                  <a:pt x="963" y="488"/>
                  <a:pt x="963" y="488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500">
              <a:solidFill>
                <a:srgbClr val="282F39"/>
              </a:solidFill>
              <a:latin typeface="Noto Sans"/>
            </a:endParaRPr>
          </a:p>
        </p:txBody>
      </p:sp>
      <p:sp>
        <p:nvSpPr>
          <p:cNvPr id="24" name="Freeform 5">
            <a:extLst>
              <a:ext uri="{FF2B5EF4-FFF2-40B4-BE49-F238E27FC236}"/>
            </a:extLst>
          </p:cNvPr>
          <p:cNvSpPr>
            <a:spLocks/>
          </p:cNvSpPr>
          <p:nvPr/>
        </p:nvSpPr>
        <p:spPr bwMode="auto">
          <a:xfrm>
            <a:off x="1901825" y="650875"/>
            <a:ext cx="2708275" cy="3527425"/>
          </a:xfrm>
          <a:custGeom>
            <a:avLst/>
            <a:gdLst>
              <a:gd name="T0" fmla="*/ 27 w 4016"/>
              <a:gd name="T1" fmla="*/ 5450 h 6400"/>
              <a:gd name="T2" fmla="*/ 0 w 4016"/>
              <a:gd name="T3" fmla="*/ 3596 h 6400"/>
              <a:gd name="T4" fmla="*/ 144 w 4016"/>
              <a:gd name="T5" fmla="*/ 3537 h 6400"/>
              <a:gd name="T6" fmla="*/ 704 w 4016"/>
              <a:gd name="T7" fmla="*/ 3612 h 6400"/>
              <a:gd name="T8" fmla="*/ 945 w 4016"/>
              <a:gd name="T9" fmla="*/ 3183 h 6400"/>
              <a:gd name="T10" fmla="*/ 404 w 4016"/>
              <a:gd name="T11" fmla="*/ 2734 h 6400"/>
              <a:gd name="T12" fmla="*/ 58 w 4016"/>
              <a:gd name="T13" fmla="*/ 2888 h 6400"/>
              <a:gd name="T14" fmla="*/ 0 w 4016"/>
              <a:gd name="T15" fmla="*/ 2254 h 6400"/>
              <a:gd name="T16" fmla="*/ 29 w 4016"/>
              <a:gd name="T17" fmla="*/ 951 h 6400"/>
              <a:gd name="T18" fmla="*/ 1702 w 4016"/>
              <a:gd name="T19" fmla="*/ 933 h 6400"/>
              <a:gd name="T20" fmla="*/ 1750 w 4016"/>
              <a:gd name="T21" fmla="*/ 615 h 6400"/>
              <a:gd name="T22" fmla="*/ 1932 w 4016"/>
              <a:gd name="T23" fmla="*/ 28 h 6400"/>
              <a:gd name="T24" fmla="*/ 2356 w 4016"/>
              <a:gd name="T25" fmla="*/ 455 h 6400"/>
              <a:gd name="T26" fmla="*/ 2348 w 4016"/>
              <a:gd name="T27" fmla="*/ 946 h 6400"/>
              <a:gd name="T28" fmla="*/ 3986 w 4016"/>
              <a:gd name="T29" fmla="*/ 952 h 6400"/>
              <a:gd name="T30" fmla="*/ 4016 w 4016"/>
              <a:gd name="T31" fmla="*/ 2797 h 6400"/>
              <a:gd name="T32" fmla="*/ 3880 w 4016"/>
              <a:gd name="T33" fmla="*/ 2869 h 6400"/>
              <a:gd name="T34" fmla="*/ 3419 w 4016"/>
              <a:gd name="T35" fmla="*/ 2746 h 6400"/>
              <a:gd name="T36" fmla="*/ 3083 w 4016"/>
              <a:gd name="T37" fmla="*/ 3097 h 6400"/>
              <a:gd name="T38" fmla="*/ 3307 w 4016"/>
              <a:gd name="T39" fmla="*/ 3609 h 6400"/>
              <a:gd name="T40" fmla="*/ 3774 w 4016"/>
              <a:gd name="T41" fmla="*/ 3612 h 6400"/>
              <a:gd name="T42" fmla="*/ 3951 w 4016"/>
              <a:gd name="T43" fmla="*/ 3512 h 6400"/>
              <a:gd name="T44" fmla="*/ 4016 w 4016"/>
              <a:gd name="T45" fmla="*/ 3608 h 6400"/>
              <a:gd name="T46" fmla="*/ 3986 w 4016"/>
              <a:gd name="T47" fmla="*/ 5449 h 6400"/>
              <a:gd name="T48" fmla="*/ 2326 w 4016"/>
              <a:gd name="T49" fmla="*/ 5462 h 6400"/>
              <a:gd name="T50" fmla="*/ 2241 w 4016"/>
              <a:gd name="T51" fmla="*/ 5758 h 6400"/>
              <a:gd name="T52" fmla="*/ 2357 w 4016"/>
              <a:gd name="T53" fmla="*/ 6121 h 6400"/>
              <a:gd name="T54" fmla="*/ 1976 w 4016"/>
              <a:gd name="T55" fmla="*/ 6392 h 6400"/>
              <a:gd name="T56" fmla="*/ 1663 w 4016"/>
              <a:gd name="T57" fmla="*/ 5937 h 6400"/>
              <a:gd name="T58" fmla="*/ 1775 w 4016"/>
              <a:gd name="T59" fmla="*/ 5529 h 6400"/>
              <a:gd name="T60" fmla="*/ 509 w 4016"/>
              <a:gd name="T61" fmla="*/ 5450 h 6400"/>
              <a:gd name="T62" fmla="*/ 493 w 4016"/>
              <a:gd name="T63" fmla="*/ 5450 h 6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16" h="6400">
                <a:moveTo>
                  <a:pt x="493" y="5450"/>
                </a:moveTo>
                <a:cubicBezTo>
                  <a:pt x="338" y="5450"/>
                  <a:pt x="183" y="5450"/>
                  <a:pt x="27" y="5450"/>
                </a:cubicBezTo>
                <a:cubicBezTo>
                  <a:pt x="0" y="5450"/>
                  <a:pt x="0" y="5450"/>
                  <a:pt x="0" y="5422"/>
                </a:cubicBezTo>
                <a:cubicBezTo>
                  <a:pt x="0" y="5120"/>
                  <a:pt x="0" y="3898"/>
                  <a:pt x="0" y="3596"/>
                </a:cubicBezTo>
                <a:cubicBezTo>
                  <a:pt x="0" y="3558"/>
                  <a:pt x="19" y="3529"/>
                  <a:pt x="53" y="3515"/>
                </a:cubicBezTo>
                <a:cubicBezTo>
                  <a:pt x="85" y="3502"/>
                  <a:pt x="116" y="3510"/>
                  <a:pt x="144" y="3537"/>
                </a:cubicBezTo>
                <a:cubicBezTo>
                  <a:pt x="241" y="3628"/>
                  <a:pt x="355" y="3674"/>
                  <a:pt x="489" y="3671"/>
                </a:cubicBezTo>
                <a:cubicBezTo>
                  <a:pt x="566" y="3669"/>
                  <a:pt x="638" y="3649"/>
                  <a:pt x="704" y="3612"/>
                </a:cubicBezTo>
                <a:cubicBezTo>
                  <a:pt x="767" y="3577"/>
                  <a:pt x="819" y="3530"/>
                  <a:pt x="861" y="3471"/>
                </a:cubicBezTo>
                <a:cubicBezTo>
                  <a:pt x="921" y="3384"/>
                  <a:pt x="949" y="3288"/>
                  <a:pt x="945" y="3183"/>
                </a:cubicBezTo>
                <a:cubicBezTo>
                  <a:pt x="940" y="3063"/>
                  <a:pt x="896" y="2960"/>
                  <a:pt x="813" y="2873"/>
                </a:cubicBezTo>
                <a:cubicBezTo>
                  <a:pt x="700" y="2757"/>
                  <a:pt x="561" y="2715"/>
                  <a:pt x="404" y="2734"/>
                </a:cubicBezTo>
                <a:cubicBezTo>
                  <a:pt x="303" y="2747"/>
                  <a:pt x="216" y="2793"/>
                  <a:pt x="143" y="2865"/>
                </a:cubicBezTo>
                <a:cubicBezTo>
                  <a:pt x="119" y="2888"/>
                  <a:pt x="85" y="2898"/>
                  <a:pt x="58" y="2888"/>
                </a:cubicBezTo>
                <a:cubicBezTo>
                  <a:pt x="21" y="2874"/>
                  <a:pt x="0" y="2845"/>
                  <a:pt x="0" y="2808"/>
                </a:cubicBezTo>
                <a:cubicBezTo>
                  <a:pt x="0" y="2623"/>
                  <a:pt x="0" y="2438"/>
                  <a:pt x="0" y="2254"/>
                </a:cubicBezTo>
                <a:cubicBezTo>
                  <a:pt x="0" y="2136"/>
                  <a:pt x="0" y="1098"/>
                  <a:pt x="0" y="980"/>
                </a:cubicBezTo>
                <a:cubicBezTo>
                  <a:pt x="0" y="951"/>
                  <a:pt x="0" y="951"/>
                  <a:pt x="29" y="951"/>
                </a:cubicBezTo>
                <a:cubicBezTo>
                  <a:pt x="327" y="951"/>
                  <a:pt x="1305" y="951"/>
                  <a:pt x="1603" y="951"/>
                </a:cubicBezTo>
                <a:cubicBezTo>
                  <a:pt x="1637" y="951"/>
                  <a:pt x="1670" y="948"/>
                  <a:pt x="1702" y="933"/>
                </a:cubicBezTo>
                <a:cubicBezTo>
                  <a:pt x="1786" y="894"/>
                  <a:pt x="1832" y="790"/>
                  <a:pt x="1802" y="702"/>
                </a:cubicBezTo>
                <a:cubicBezTo>
                  <a:pt x="1791" y="669"/>
                  <a:pt x="1773" y="641"/>
                  <a:pt x="1750" y="615"/>
                </a:cubicBezTo>
                <a:cubicBezTo>
                  <a:pt x="1656" y="512"/>
                  <a:pt x="1626" y="393"/>
                  <a:pt x="1667" y="259"/>
                </a:cubicBezTo>
                <a:cubicBezTo>
                  <a:pt x="1707" y="127"/>
                  <a:pt x="1800" y="56"/>
                  <a:pt x="1932" y="28"/>
                </a:cubicBezTo>
                <a:cubicBezTo>
                  <a:pt x="2058" y="0"/>
                  <a:pt x="2174" y="20"/>
                  <a:pt x="2266" y="117"/>
                </a:cubicBezTo>
                <a:cubicBezTo>
                  <a:pt x="2356" y="213"/>
                  <a:pt x="2387" y="326"/>
                  <a:pt x="2356" y="455"/>
                </a:cubicBezTo>
                <a:cubicBezTo>
                  <a:pt x="2340" y="521"/>
                  <a:pt x="2306" y="576"/>
                  <a:pt x="2259" y="624"/>
                </a:cubicBezTo>
                <a:cubicBezTo>
                  <a:pt x="2163" y="724"/>
                  <a:pt x="2199" y="901"/>
                  <a:pt x="2348" y="946"/>
                </a:cubicBezTo>
                <a:cubicBezTo>
                  <a:pt x="2369" y="952"/>
                  <a:pt x="2392" y="951"/>
                  <a:pt x="2414" y="951"/>
                </a:cubicBezTo>
                <a:cubicBezTo>
                  <a:pt x="2711" y="952"/>
                  <a:pt x="3688" y="952"/>
                  <a:pt x="3986" y="952"/>
                </a:cubicBezTo>
                <a:cubicBezTo>
                  <a:pt x="4016" y="952"/>
                  <a:pt x="4016" y="952"/>
                  <a:pt x="4016" y="983"/>
                </a:cubicBezTo>
                <a:cubicBezTo>
                  <a:pt x="4016" y="1281"/>
                  <a:pt x="4016" y="2499"/>
                  <a:pt x="4016" y="2797"/>
                </a:cubicBezTo>
                <a:cubicBezTo>
                  <a:pt x="4016" y="2845"/>
                  <a:pt x="3999" y="2871"/>
                  <a:pt x="3959" y="2887"/>
                </a:cubicBezTo>
                <a:cubicBezTo>
                  <a:pt x="3928" y="2899"/>
                  <a:pt x="3901" y="2890"/>
                  <a:pt x="3880" y="2869"/>
                </a:cubicBezTo>
                <a:cubicBezTo>
                  <a:pt x="3826" y="2818"/>
                  <a:pt x="3766" y="2777"/>
                  <a:pt x="3696" y="2754"/>
                </a:cubicBezTo>
                <a:cubicBezTo>
                  <a:pt x="3605" y="2723"/>
                  <a:pt x="3512" y="2721"/>
                  <a:pt x="3419" y="2746"/>
                </a:cubicBezTo>
                <a:cubicBezTo>
                  <a:pt x="3333" y="2768"/>
                  <a:pt x="3260" y="2813"/>
                  <a:pt x="3200" y="2877"/>
                </a:cubicBezTo>
                <a:cubicBezTo>
                  <a:pt x="3141" y="2939"/>
                  <a:pt x="3102" y="3013"/>
                  <a:pt x="3083" y="3097"/>
                </a:cubicBezTo>
                <a:cubicBezTo>
                  <a:pt x="3063" y="3184"/>
                  <a:pt x="3068" y="3268"/>
                  <a:pt x="3096" y="3351"/>
                </a:cubicBezTo>
                <a:cubicBezTo>
                  <a:pt x="3134" y="3463"/>
                  <a:pt x="3205" y="3549"/>
                  <a:pt x="3307" y="3609"/>
                </a:cubicBezTo>
                <a:cubicBezTo>
                  <a:pt x="3382" y="3654"/>
                  <a:pt x="3465" y="3673"/>
                  <a:pt x="3553" y="3672"/>
                </a:cubicBezTo>
                <a:cubicBezTo>
                  <a:pt x="3632" y="3670"/>
                  <a:pt x="3706" y="3652"/>
                  <a:pt x="3774" y="3612"/>
                </a:cubicBezTo>
                <a:cubicBezTo>
                  <a:pt x="3810" y="3590"/>
                  <a:pt x="3843" y="3561"/>
                  <a:pt x="3876" y="3534"/>
                </a:cubicBezTo>
                <a:cubicBezTo>
                  <a:pt x="3899" y="3517"/>
                  <a:pt x="3922" y="3504"/>
                  <a:pt x="3951" y="3512"/>
                </a:cubicBezTo>
                <a:cubicBezTo>
                  <a:pt x="3984" y="3521"/>
                  <a:pt x="4007" y="3540"/>
                  <a:pt x="4014" y="3576"/>
                </a:cubicBezTo>
                <a:cubicBezTo>
                  <a:pt x="4016" y="3586"/>
                  <a:pt x="4016" y="3597"/>
                  <a:pt x="4016" y="3608"/>
                </a:cubicBezTo>
                <a:cubicBezTo>
                  <a:pt x="4016" y="3905"/>
                  <a:pt x="4016" y="5122"/>
                  <a:pt x="4016" y="5420"/>
                </a:cubicBezTo>
                <a:cubicBezTo>
                  <a:pt x="4016" y="5449"/>
                  <a:pt x="4016" y="5449"/>
                  <a:pt x="3986" y="5449"/>
                </a:cubicBezTo>
                <a:cubicBezTo>
                  <a:pt x="3694" y="5449"/>
                  <a:pt x="2721" y="5448"/>
                  <a:pt x="2428" y="5448"/>
                </a:cubicBezTo>
                <a:cubicBezTo>
                  <a:pt x="2394" y="5448"/>
                  <a:pt x="2357" y="5449"/>
                  <a:pt x="2326" y="5462"/>
                </a:cubicBezTo>
                <a:cubicBezTo>
                  <a:pt x="2261" y="5489"/>
                  <a:pt x="2220" y="5541"/>
                  <a:pt x="2208" y="5614"/>
                </a:cubicBezTo>
                <a:cubicBezTo>
                  <a:pt x="2200" y="5666"/>
                  <a:pt x="2213" y="5715"/>
                  <a:pt x="2241" y="5758"/>
                </a:cubicBezTo>
                <a:cubicBezTo>
                  <a:pt x="2253" y="5777"/>
                  <a:pt x="2273" y="5791"/>
                  <a:pt x="2287" y="5809"/>
                </a:cubicBezTo>
                <a:cubicBezTo>
                  <a:pt x="2359" y="5902"/>
                  <a:pt x="2385" y="6005"/>
                  <a:pt x="2357" y="6121"/>
                </a:cubicBezTo>
                <a:cubicBezTo>
                  <a:pt x="2338" y="6197"/>
                  <a:pt x="2299" y="6260"/>
                  <a:pt x="2240" y="6310"/>
                </a:cubicBezTo>
                <a:cubicBezTo>
                  <a:pt x="2164" y="6374"/>
                  <a:pt x="2075" y="6400"/>
                  <a:pt x="1976" y="6392"/>
                </a:cubicBezTo>
                <a:cubicBezTo>
                  <a:pt x="1875" y="6383"/>
                  <a:pt x="1794" y="6337"/>
                  <a:pt x="1728" y="6261"/>
                </a:cubicBezTo>
                <a:cubicBezTo>
                  <a:pt x="1646" y="6165"/>
                  <a:pt x="1630" y="6056"/>
                  <a:pt x="1663" y="5937"/>
                </a:cubicBezTo>
                <a:cubicBezTo>
                  <a:pt x="1680" y="5876"/>
                  <a:pt x="1712" y="5825"/>
                  <a:pt x="1755" y="5779"/>
                </a:cubicBezTo>
                <a:cubicBezTo>
                  <a:pt x="1824" y="5707"/>
                  <a:pt x="1833" y="5610"/>
                  <a:pt x="1775" y="5529"/>
                </a:cubicBezTo>
                <a:cubicBezTo>
                  <a:pt x="1741" y="5483"/>
                  <a:pt x="1695" y="5452"/>
                  <a:pt x="1635" y="5451"/>
                </a:cubicBezTo>
                <a:cubicBezTo>
                  <a:pt x="1487" y="5450"/>
                  <a:pt x="658" y="5450"/>
                  <a:pt x="509" y="5450"/>
                </a:cubicBezTo>
                <a:cubicBezTo>
                  <a:pt x="504" y="5450"/>
                  <a:pt x="499" y="5450"/>
                  <a:pt x="493" y="5450"/>
                </a:cubicBezTo>
                <a:cubicBezTo>
                  <a:pt x="493" y="5450"/>
                  <a:pt x="493" y="5450"/>
                  <a:pt x="493" y="545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>
              <a:solidFill>
                <a:srgbClr val="282F39"/>
              </a:solidFill>
              <a:latin typeface="Noto Sans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1282700" y="3733800"/>
            <a:ext cx="3889375" cy="2592388"/>
          </a:xfrm>
          <a:custGeom>
            <a:avLst/>
            <a:gdLst>
              <a:gd name="T0" fmla="*/ 2147483647 w 5936"/>
              <a:gd name="T1" fmla="*/ 2147483647 h 4502"/>
              <a:gd name="T2" fmla="*/ 2147483647 w 5936"/>
              <a:gd name="T3" fmla="*/ 2147483647 h 4502"/>
              <a:gd name="T4" fmla="*/ 2147483647 w 5936"/>
              <a:gd name="T5" fmla="*/ 2147483647 h 4502"/>
              <a:gd name="T6" fmla="*/ 2147483647 w 5936"/>
              <a:gd name="T7" fmla="*/ 2147483647 h 4502"/>
              <a:gd name="T8" fmla="*/ 2147483647 w 5936"/>
              <a:gd name="T9" fmla="*/ 2147483647 h 4502"/>
              <a:gd name="T10" fmla="*/ 2147483647 w 5936"/>
              <a:gd name="T11" fmla="*/ 2147483647 h 4502"/>
              <a:gd name="T12" fmla="*/ 2147483647 w 5936"/>
              <a:gd name="T13" fmla="*/ 2147483647 h 4502"/>
              <a:gd name="T14" fmla="*/ 2147483647 w 5936"/>
              <a:gd name="T15" fmla="*/ 2147483647 h 4502"/>
              <a:gd name="T16" fmla="*/ 2147483647 w 5936"/>
              <a:gd name="T17" fmla="*/ 2147483647 h 4502"/>
              <a:gd name="T18" fmla="*/ 2147483647 w 5936"/>
              <a:gd name="T19" fmla="*/ 2147483647 h 4502"/>
              <a:gd name="T20" fmla="*/ 2147483647 w 5936"/>
              <a:gd name="T21" fmla="*/ 2147483647 h 4502"/>
              <a:gd name="T22" fmla="*/ 2147483647 w 5936"/>
              <a:gd name="T23" fmla="*/ 2147483647 h 4502"/>
              <a:gd name="T24" fmla="*/ 2147483647 w 5936"/>
              <a:gd name="T25" fmla="*/ 2147483647 h 4502"/>
              <a:gd name="T26" fmla="*/ 2147483647 w 5936"/>
              <a:gd name="T27" fmla="*/ 2147483647 h 4502"/>
              <a:gd name="T28" fmla="*/ 2147483647 w 5936"/>
              <a:gd name="T29" fmla="*/ 2147483647 h 4502"/>
              <a:gd name="T30" fmla="*/ 2147483647 w 5936"/>
              <a:gd name="T31" fmla="*/ 2147483647 h 4502"/>
              <a:gd name="T32" fmla="*/ 2147483647 w 5936"/>
              <a:gd name="T33" fmla="*/ 2147483647 h 4502"/>
              <a:gd name="T34" fmla="*/ 2147483647 w 5936"/>
              <a:gd name="T35" fmla="*/ 2147483647 h 4502"/>
              <a:gd name="T36" fmla="*/ 2147483647 w 5936"/>
              <a:gd name="T37" fmla="*/ 2147483647 h 4502"/>
              <a:gd name="T38" fmla="*/ 2147483647 w 5936"/>
              <a:gd name="T39" fmla="*/ 2147483647 h 4502"/>
              <a:gd name="T40" fmla="*/ 2147483647 w 5936"/>
              <a:gd name="T41" fmla="*/ 2147483647 h 4502"/>
              <a:gd name="T42" fmla="*/ 2147483647 w 5936"/>
              <a:gd name="T43" fmla="*/ 2147483647 h 4502"/>
              <a:gd name="T44" fmla="*/ 2147483647 w 5936"/>
              <a:gd name="T45" fmla="*/ 2147483647 h 4502"/>
              <a:gd name="T46" fmla="*/ 2147483647 w 5936"/>
              <a:gd name="T47" fmla="*/ 2147483647 h 4502"/>
              <a:gd name="T48" fmla="*/ 2147483647 w 5936"/>
              <a:gd name="T49" fmla="*/ 2147483647 h 4502"/>
              <a:gd name="T50" fmla="*/ 2147483647 w 5936"/>
              <a:gd name="T51" fmla="*/ 2147483647 h 4502"/>
              <a:gd name="T52" fmla="*/ 2147483647 w 5936"/>
              <a:gd name="T53" fmla="*/ 2147483647 h 4502"/>
              <a:gd name="T54" fmla="*/ 2147483647 w 5936"/>
              <a:gd name="T55" fmla="*/ 2147483647 h 4502"/>
              <a:gd name="T56" fmla="*/ 2147483647 w 5936"/>
              <a:gd name="T57" fmla="*/ 2147483647 h 4502"/>
              <a:gd name="T58" fmla="*/ 2147483647 w 5936"/>
              <a:gd name="T59" fmla="*/ 2147483647 h 4502"/>
              <a:gd name="T60" fmla="*/ 2147483647 w 5936"/>
              <a:gd name="T61" fmla="*/ 2147483647 h 4502"/>
              <a:gd name="T62" fmla="*/ 2147483647 w 5936"/>
              <a:gd name="T63" fmla="*/ 2147483647 h 4502"/>
              <a:gd name="T64" fmla="*/ 2147483647 w 5936"/>
              <a:gd name="T65" fmla="*/ 2147483647 h 450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936"/>
              <a:gd name="T100" fmla="*/ 0 h 4502"/>
              <a:gd name="T101" fmla="*/ 5936 w 5936"/>
              <a:gd name="T102" fmla="*/ 4502 h 450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936" h="4502">
                <a:moveTo>
                  <a:pt x="963" y="488"/>
                </a:moveTo>
                <a:cubicBezTo>
                  <a:pt x="963" y="335"/>
                  <a:pt x="963" y="183"/>
                  <a:pt x="963" y="30"/>
                </a:cubicBezTo>
                <a:cubicBezTo>
                  <a:pt x="962" y="11"/>
                  <a:pt x="967" y="3"/>
                  <a:pt x="988" y="3"/>
                </a:cubicBezTo>
                <a:cubicBezTo>
                  <a:pt x="1288" y="4"/>
                  <a:pt x="2269" y="4"/>
                  <a:pt x="2570" y="4"/>
                </a:cubicBezTo>
                <a:cubicBezTo>
                  <a:pt x="2638" y="4"/>
                  <a:pt x="2677" y="59"/>
                  <a:pt x="2652" y="121"/>
                </a:cubicBezTo>
                <a:cubicBezTo>
                  <a:pt x="2647" y="135"/>
                  <a:pt x="2635" y="146"/>
                  <a:pt x="2625" y="157"/>
                </a:cubicBezTo>
                <a:cubicBezTo>
                  <a:pt x="2561" y="228"/>
                  <a:pt x="2520" y="309"/>
                  <a:pt x="2505" y="404"/>
                </a:cubicBezTo>
                <a:cubicBezTo>
                  <a:pt x="2490" y="492"/>
                  <a:pt x="2500" y="576"/>
                  <a:pt x="2534" y="658"/>
                </a:cubicBezTo>
                <a:cubicBezTo>
                  <a:pt x="2576" y="762"/>
                  <a:pt x="2648" y="841"/>
                  <a:pt x="2747" y="894"/>
                </a:cubicBezTo>
                <a:cubicBezTo>
                  <a:pt x="2847" y="947"/>
                  <a:pt x="2953" y="964"/>
                  <a:pt x="3066" y="940"/>
                </a:cubicBezTo>
                <a:cubicBezTo>
                  <a:pt x="3150" y="922"/>
                  <a:pt x="3224" y="885"/>
                  <a:pt x="3287" y="827"/>
                </a:cubicBezTo>
                <a:cubicBezTo>
                  <a:pt x="3358" y="762"/>
                  <a:pt x="3406" y="683"/>
                  <a:pt x="3428" y="588"/>
                </a:cubicBezTo>
                <a:cubicBezTo>
                  <a:pt x="3442" y="529"/>
                  <a:pt x="3446" y="471"/>
                  <a:pt x="3437" y="411"/>
                </a:cubicBezTo>
                <a:cubicBezTo>
                  <a:pt x="3422" y="310"/>
                  <a:pt x="3379" y="222"/>
                  <a:pt x="3308" y="150"/>
                </a:cubicBezTo>
                <a:cubicBezTo>
                  <a:pt x="3281" y="122"/>
                  <a:pt x="3275" y="92"/>
                  <a:pt x="3284" y="58"/>
                </a:cubicBezTo>
                <a:cubicBezTo>
                  <a:pt x="3293" y="27"/>
                  <a:pt x="3331" y="2"/>
                  <a:pt x="3369" y="1"/>
                </a:cubicBezTo>
                <a:cubicBezTo>
                  <a:pt x="3405" y="0"/>
                  <a:pt x="3442" y="1"/>
                  <a:pt x="3479" y="1"/>
                </a:cubicBezTo>
                <a:cubicBezTo>
                  <a:pt x="3557" y="1"/>
                  <a:pt x="3636" y="1"/>
                  <a:pt x="3715" y="1"/>
                </a:cubicBezTo>
                <a:cubicBezTo>
                  <a:pt x="3885" y="1"/>
                  <a:pt x="4735" y="1"/>
                  <a:pt x="4905" y="1"/>
                </a:cubicBezTo>
                <a:cubicBezTo>
                  <a:pt x="4923" y="1"/>
                  <a:pt x="4940" y="3"/>
                  <a:pt x="4958" y="3"/>
                </a:cubicBezTo>
                <a:cubicBezTo>
                  <a:pt x="4973" y="3"/>
                  <a:pt x="4979" y="9"/>
                  <a:pt x="4978" y="24"/>
                </a:cubicBezTo>
                <a:cubicBezTo>
                  <a:pt x="4977" y="34"/>
                  <a:pt x="4978" y="44"/>
                  <a:pt x="4978" y="54"/>
                </a:cubicBezTo>
                <a:cubicBezTo>
                  <a:pt x="4978" y="345"/>
                  <a:pt x="4978" y="1556"/>
                  <a:pt x="4978" y="1848"/>
                </a:cubicBezTo>
                <a:cubicBezTo>
                  <a:pt x="4977" y="1911"/>
                  <a:pt x="4998" y="1964"/>
                  <a:pt x="5045" y="2008"/>
                </a:cubicBezTo>
                <a:cubicBezTo>
                  <a:pt x="5093" y="2053"/>
                  <a:pt x="5183" y="2071"/>
                  <a:pt x="5243" y="2041"/>
                </a:cubicBezTo>
                <a:cubicBezTo>
                  <a:pt x="5269" y="2028"/>
                  <a:pt x="5295" y="2010"/>
                  <a:pt x="5317" y="1990"/>
                </a:cubicBezTo>
                <a:cubicBezTo>
                  <a:pt x="5418" y="1904"/>
                  <a:pt x="5530" y="1871"/>
                  <a:pt x="5660" y="1907"/>
                </a:cubicBezTo>
                <a:cubicBezTo>
                  <a:pt x="5760" y="1934"/>
                  <a:pt x="5835" y="1995"/>
                  <a:pt x="5883" y="2086"/>
                </a:cubicBezTo>
                <a:cubicBezTo>
                  <a:pt x="5926" y="2169"/>
                  <a:pt x="5936" y="2258"/>
                  <a:pt x="5910" y="2349"/>
                </a:cubicBezTo>
                <a:cubicBezTo>
                  <a:pt x="5886" y="2436"/>
                  <a:pt x="5836" y="2505"/>
                  <a:pt x="5761" y="2554"/>
                </a:cubicBezTo>
                <a:cubicBezTo>
                  <a:pt x="5671" y="2611"/>
                  <a:pt x="5574" y="2627"/>
                  <a:pt x="5470" y="2599"/>
                </a:cubicBezTo>
                <a:cubicBezTo>
                  <a:pt x="5403" y="2581"/>
                  <a:pt x="5349" y="2542"/>
                  <a:pt x="5298" y="2496"/>
                </a:cubicBezTo>
                <a:cubicBezTo>
                  <a:pt x="5240" y="2446"/>
                  <a:pt x="5172" y="2434"/>
                  <a:pt x="5100" y="2464"/>
                </a:cubicBezTo>
                <a:cubicBezTo>
                  <a:pt x="5019" y="2498"/>
                  <a:pt x="4979" y="2562"/>
                  <a:pt x="4978" y="2648"/>
                </a:cubicBezTo>
                <a:cubicBezTo>
                  <a:pt x="4977" y="2950"/>
                  <a:pt x="4978" y="4172"/>
                  <a:pt x="4978" y="4474"/>
                </a:cubicBezTo>
                <a:cubicBezTo>
                  <a:pt x="4978" y="4502"/>
                  <a:pt x="4978" y="4502"/>
                  <a:pt x="4950" y="4501"/>
                </a:cubicBezTo>
                <a:cubicBezTo>
                  <a:pt x="4651" y="4501"/>
                  <a:pt x="3672" y="4501"/>
                  <a:pt x="3372" y="4501"/>
                </a:cubicBezTo>
                <a:cubicBezTo>
                  <a:pt x="3344" y="4501"/>
                  <a:pt x="3318" y="4494"/>
                  <a:pt x="3299" y="4471"/>
                </a:cubicBezTo>
                <a:cubicBezTo>
                  <a:pt x="3272" y="4438"/>
                  <a:pt x="3274" y="4390"/>
                  <a:pt x="3304" y="4359"/>
                </a:cubicBezTo>
                <a:cubicBezTo>
                  <a:pt x="3360" y="4303"/>
                  <a:pt x="3401" y="4237"/>
                  <a:pt x="3423" y="4161"/>
                </a:cubicBezTo>
                <a:cubicBezTo>
                  <a:pt x="3445" y="4083"/>
                  <a:pt x="3449" y="4003"/>
                  <a:pt x="3430" y="3922"/>
                </a:cubicBezTo>
                <a:cubicBezTo>
                  <a:pt x="3408" y="3830"/>
                  <a:pt x="3364" y="3752"/>
                  <a:pt x="3297" y="3687"/>
                </a:cubicBezTo>
                <a:cubicBezTo>
                  <a:pt x="3233" y="3625"/>
                  <a:pt x="3157" y="3585"/>
                  <a:pt x="3069" y="3566"/>
                </a:cubicBezTo>
                <a:cubicBezTo>
                  <a:pt x="2988" y="3549"/>
                  <a:pt x="2908" y="3552"/>
                  <a:pt x="2829" y="3576"/>
                </a:cubicBezTo>
                <a:cubicBezTo>
                  <a:pt x="2737" y="3604"/>
                  <a:pt x="2661" y="3657"/>
                  <a:pt x="2602" y="3732"/>
                </a:cubicBezTo>
                <a:cubicBezTo>
                  <a:pt x="2518" y="3838"/>
                  <a:pt x="2484" y="3960"/>
                  <a:pt x="2504" y="4096"/>
                </a:cubicBezTo>
                <a:cubicBezTo>
                  <a:pt x="2519" y="4198"/>
                  <a:pt x="2564" y="4284"/>
                  <a:pt x="2635" y="4359"/>
                </a:cubicBezTo>
                <a:cubicBezTo>
                  <a:pt x="2661" y="4387"/>
                  <a:pt x="2667" y="4419"/>
                  <a:pt x="2652" y="4454"/>
                </a:cubicBezTo>
                <a:cubicBezTo>
                  <a:pt x="2637" y="4486"/>
                  <a:pt x="2609" y="4501"/>
                  <a:pt x="2575" y="4502"/>
                </a:cubicBezTo>
                <a:cubicBezTo>
                  <a:pt x="2378" y="4502"/>
                  <a:pt x="2180" y="4502"/>
                  <a:pt x="1983" y="4501"/>
                </a:cubicBezTo>
                <a:cubicBezTo>
                  <a:pt x="1878" y="4501"/>
                  <a:pt x="1092" y="4500"/>
                  <a:pt x="987" y="4501"/>
                </a:cubicBezTo>
                <a:cubicBezTo>
                  <a:pt x="967" y="4502"/>
                  <a:pt x="963" y="4495"/>
                  <a:pt x="963" y="4477"/>
                </a:cubicBezTo>
                <a:cubicBezTo>
                  <a:pt x="963" y="4175"/>
                  <a:pt x="963" y="2954"/>
                  <a:pt x="963" y="2653"/>
                </a:cubicBezTo>
                <a:cubicBezTo>
                  <a:pt x="963" y="2577"/>
                  <a:pt x="932" y="2517"/>
                  <a:pt x="869" y="2477"/>
                </a:cubicBezTo>
                <a:cubicBezTo>
                  <a:pt x="796" y="2432"/>
                  <a:pt x="701" y="2439"/>
                  <a:pt x="638" y="2499"/>
                </a:cubicBezTo>
                <a:cubicBezTo>
                  <a:pt x="559" y="2576"/>
                  <a:pt x="465" y="2618"/>
                  <a:pt x="354" y="2611"/>
                </a:cubicBezTo>
                <a:cubicBezTo>
                  <a:pt x="251" y="2604"/>
                  <a:pt x="165" y="2560"/>
                  <a:pt x="99" y="2480"/>
                </a:cubicBezTo>
                <a:cubicBezTo>
                  <a:pt x="20" y="2384"/>
                  <a:pt x="0" y="2273"/>
                  <a:pt x="31" y="2154"/>
                </a:cubicBezTo>
                <a:cubicBezTo>
                  <a:pt x="52" y="2075"/>
                  <a:pt x="98" y="2011"/>
                  <a:pt x="165" y="1962"/>
                </a:cubicBezTo>
                <a:cubicBezTo>
                  <a:pt x="233" y="1914"/>
                  <a:pt x="308" y="1890"/>
                  <a:pt x="390" y="1894"/>
                </a:cubicBezTo>
                <a:cubicBezTo>
                  <a:pt x="470" y="1897"/>
                  <a:pt x="543" y="1924"/>
                  <a:pt x="605" y="1977"/>
                </a:cubicBezTo>
                <a:cubicBezTo>
                  <a:pt x="639" y="2006"/>
                  <a:pt x="670" y="2038"/>
                  <a:pt x="715" y="2049"/>
                </a:cubicBezTo>
                <a:cubicBezTo>
                  <a:pt x="814" y="2075"/>
                  <a:pt x="912" y="2023"/>
                  <a:pt x="948" y="1933"/>
                </a:cubicBezTo>
                <a:cubicBezTo>
                  <a:pt x="960" y="1903"/>
                  <a:pt x="963" y="1872"/>
                  <a:pt x="963" y="1840"/>
                </a:cubicBezTo>
                <a:cubicBezTo>
                  <a:pt x="963" y="1696"/>
                  <a:pt x="963" y="632"/>
                  <a:pt x="963" y="488"/>
                </a:cubicBezTo>
                <a:cubicBezTo>
                  <a:pt x="963" y="488"/>
                  <a:pt x="963" y="488"/>
                  <a:pt x="963" y="488"/>
                </a:cubicBezTo>
                <a:close/>
              </a:path>
            </a:pathLst>
          </a:custGeom>
          <a:solidFill>
            <a:srgbClr val="C2C92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500">
              <a:solidFill>
                <a:srgbClr val="282F39"/>
              </a:solidFill>
              <a:latin typeface="Noto Sans"/>
            </a:endParaRPr>
          </a:p>
        </p:txBody>
      </p:sp>
      <p:sp>
        <p:nvSpPr>
          <p:cNvPr id="26" name="Freeform 5">
            <a:extLst>
              <a:ext uri="{FF2B5EF4-FFF2-40B4-BE49-F238E27FC236}"/>
            </a:extLst>
          </p:cNvPr>
          <p:cNvSpPr>
            <a:spLocks/>
          </p:cNvSpPr>
          <p:nvPr/>
        </p:nvSpPr>
        <p:spPr bwMode="auto">
          <a:xfrm>
            <a:off x="4595813" y="3186113"/>
            <a:ext cx="2663825" cy="3671887"/>
          </a:xfrm>
          <a:custGeom>
            <a:avLst/>
            <a:gdLst>
              <a:gd name="T0" fmla="*/ 27 w 4016"/>
              <a:gd name="T1" fmla="*/ 5450 h 6400"/>
              <a:gd name="T2" fmla="*/ 0 w 4016"/>
              <a:gd name="T3" fmla="*/ 3596 h 6400"/>
              <a:gd name="T4" fmla="*/ 144 w 4016"/>
              <a:gd name="T5" fmla="*/ 3537 h 6400"/>
              <a:gd name="T6" fmla="*/ 704 w 4016"/>
              <a:gd name="T7" fmla="*/ 3612 h 6400"/>
              <a:gd name="T8" fmla="*/ 945 w 4016"/>
              <a:gd name="T9" fmla="*/ 3183 h 6400"/>
              <a:gd name="T10" fmla="*/ 404 w 4016"/>
              <a:gd name="T11" fmla="*/ 2734 h 6400"/>
              <a:gd name="T12" fmla="*/ 58 w 4016"/>
              <a:gd name="T13" fmla="*/ 2888 h 6400"/>
              <a:gd name="T14" fmla="*/ 0 w 4016"/>
              <a:gd name="T15" fmla="*/ 2254 h 6400"/>
              <a:gd name="T16" fmla="*/ 29 w 4016"/>
              <a:gd name="T17" fmla="*/ 951 h 6400"/>
              <a:gd name="T18" fmla="*/ 1702 w 4016"/>
              <a:gd name="T19" fmla="*/ 933 h 6400"/>
              <a:gd name="T20" fmla="*/ 1750 w 4016"/>
              <a:gd name="T21" fmla="*/ 615 h 6400"/>
              <a:gd name="T22" fmla="*/ 1932 w 4016"/>
              <a:gd name="T23" fmla="*/ 28 h 6400"/>
              <a:gd name="T24" fmla="*/ 2356 w 4016"/>
              <a:gd name="T25" fmla="*/ 455 h 6400"/>
              <a:gd name="T26" fmla="*/ 2348 w 4016"/>
              <a:gd name="T27" fmla="*/ 946 h 6400"/>
              <a:gd name="T28" fmla="*/ 3986 w 4016"/>
              <a:gd name="T29" fmla="*/ 952 h 6400"/>
              <a:gd name="T30" fmla="*/ 4016 w 4016"/>
              <a:gd name="T31" fmla="*/ 2797 h 6400"/>
              <a:gd name="T32" fmla="*/ 3880 w 4016"/>
              <a:gd name="T33" fmla="*/ 2869 h 6400"/>
              <a:gd name="T34" fmla="*/ 3419 w 4016"/>
              <a:gd name="T35" fmla="*/ 2746 h 6400"/>
              <a:gd name="T36" fmla="*/ 3083 w 4016"/>
              <a:gd name="T37" fmla="*/ 3097 h 6400"/>
              <a:gd name="T38" fmla="*/ 3307 w 4016"/>
              <a:gd name="T39" fmla="*/ 3609 h 6400"/>
              <a:gd name="T40" fmla="*/ 3774 w 4016"/>
              <a:gd name="T41" fmla="*/ 3612 h 6400"/>
              <a:gd name="T42" fmla="*/ 3951 w 4016"/>
              <a:gd name="T43" fmla="*/ 3512 h 6400"/>
              <a:gd name="T44" fmla="*/ 4016 w 4016"/>
              <a:gd name="T45" fmla="*/ 3608 h 6400"/>
              <a:gd name="T46" fmla="*/ 3986 w 4016"/>
              <a:gd name="T47" fmla="*/ 5449 h 6400"/>
              <a:gd name="T48" fmla="*/ 2326 w 4016"/>
              <a:gd name="T49" fmla="*/ 5462 h 6400"/>
              <a:gd name="T50" fmla="*/ 2241 w 4016"/>
              <a:gd name="T51" fmla="*/ 5758 h 6400"/>
              <a:gd name="T52" fmla="*/ 2357 w 4016"/>
              <a:gd name="T53" fmla="*/ 6121 h 6400"/>
              <a:gd name="T54" fmla="*/ 1976 w 4016"/>
              <a:gd name="T55" fmla="*/ 6392 h 6400"/>
              <a:gd name="T56" fmla="*/ 1663 w 4016"/>
              <a:gd name="T57" fmla="*/ 5937 h 6400"/>
              <a:gd name="T58" fmla="*/ 1775 w 4016"/>
              <a:gd name="T59" fmla="*/ 5529 h 6400"/>
              <a:gd name="T60" fmla="*/ 509 w 4016"/>
              <a:gd name="T61" fmla="*/ 5450 h 6400"/>
              <a:gd name="T62" fmla="*/ 493 w 4016"/>
              <a:gd name="T63" fmla="*/ 5450 h 6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16" h="6400">
                <a:moveTo>
                  <a:pt x="493" y="5450"/>
                </a:moveTo>
                <a:cubicBezTo>
                  <a:pt x="338" y="5450"/>
                  <a:pt x="183" y="5450"/>
                  <a:pt x="27" y="5450"/>
                </a:cubicBezTo>
                <a:cubicBezTo>
                  <a:pt x="0" y="5450"/>
                  <a:pt x="0" y="5450"/>
                  <a:pt x="0" y="5422"/>
                </a:cubicBezTo>
                <a:cubicBezTo>
                  <a:pt x="0" y="5120"/>
                  <a:pt x="0" y="3898"/>
                  <a:pt x="0" y="3596"/>
                </a:cubicBezTo>
                <a:cubicBezTo>
                  <a:pt x="0" y="3558"/>
                  <a:pt x="19" y="3529"/>
                  <a:pt x="53" y="3515"/>
                </a:cubicBezTo>
                <a:cubicBezTo>
                  <a:pt x="85" y="3502"/>
                  <a:pt x="116" y="3510"/>
                  <a:pt x="144" y="3537"/>
                </a:cubicBezTo>
                <a:cubicBezTo>
                  <a:pt x="241" y="3628"/>
                  <a:pt x="355" y="3674"/>
                  <a:pt x="489" y="3671"/>
                </a:cubicBezTo>
                <a:cubicBezTo>
                  <a:pt x="566" y="3669"/>
                  <a:pt x="638" y="3649"/>
                  <a:pt x="704" y="3612"/>
                </a:cubicBezTo>
                <a:cubicBezTo>
                  <a:pt x="767" y="3577"/>
                  <a:pt x="819" y="3530"/>
                  <a:pt x="861" y="3471"/>
                </a:cubicBezTo>
                <a:cubicBezTo>
                  <a:pt x="921" y="3384"/>
                  <a:pt x="949" y="3288"/>
                  <a:pt x="945" y="3183"/>
                </a:cubicBezTo>
                <a:cubicBezTo>
                  <a:pt x="940" y="3063"/>
                  <a:pt x="896" y="2960"/>
                  <a:pt x="813" y="2873"/>
                </a:cubicBezTo>
                <a:cubicBezTo>
                  <a:pt x="700" y="2757"/>
                  <a:pt x="561" y="2715"/>
                  <a:pt x="404" y="2734"/>
                </a:cubicBezTo>
                <a:cubicBezTo>
                  <a:pt x="303" y="2747"/>
                  <a:pt x="216" y="2793"/>
                  <a:pt x="143" y="2865"/>
                </a:cubicBezTo>
                <a:cubicBezTo>
                  <a:pt x="119" y="2888"/>
                  <a:pt x="85" y="2898"/>
                  <a:pt x="58" y="2888"/>
                </a:cubicBezTo>
                <a:cubicBezTo>
                  <a:pt x="21" y="2874"/>
                  <a:pt x="0" y="2845"/>
                  <a:pt x="0" y="2808"/>
                </a:cubicBezTo>
                <a:cubicBezTo>
                  <a:pt x="0" y="2623"/>
                  <a:pt x="0" y="2438"/>
                  <a:pt x="0" y="2254"/>
                </a:cubicBezTo>
                <a:cubicBezTo>
                  <a:pt x="0" y="2136"/>
                  <a:pt x="0" y="1098"/>
                  <a:pt x="0" y="980"/>
                </a:cubicBezTo>
                <a:cubicBezTo>
                  <a:pt x="0" y="951"/>
                  <a:pt x="0" y="951"/>
                  <a:pt x="29" y="951"/>
                </a:cubicBezTo>
                <a:cubicBezTo>
                  <a:pt x="327" y="951"/>
                  <a:pt x="1305" y="951"/>
                  <a:pt x="1603" y="951"/>
                </a:cubicBezTo>
                <a:cubicBezTo>
                  <a:pt x="1637" y="951"/>
                  <a:pt x="1670" y="948"/>
                  <a:pt x="1702" y="933"/>
                </a:cubicBezTo>
                <a:cubicBezTo>
                  <a:pt x="1786" y="894"/>
                  <a:pt x="1832" y="790"/>
                  <a:pt x="1802" y="702"/>
                </a:cubicBezTo>
                <a:cubicBezTo>
                  <a:pt x="1791" y="669"/>
                  <a:pt x="1773" y="641"/>
                  <a:pt x="1750" y="615"/>
                </a:cubicBezTo>
                <a:cubicBezTo>
                  <a:pt x="1656" y="512"/>
                  <a:pt x="1626" y="393"/>
                  <a:pt x="1667" y="259"/>
                </a:cubicBezTo>
                <a:cubicBezTo>
                  <a:pt x="1707" y="127"/>
                  <a:pt x="1800" y="56"/>
                  <a:pt x="1932" y="28"/>
                </a:cubicBezTo>
                <a:cubicBezTo>
                  <a:pt x="2058" y="0"/>
                  <a:pt x="2174" y="20"/>
                  <a:pt x="2266" y="117"/>
                </a:cubicBezTo>
                <a:cubicBezTo>
                  <a:pt x="2356" y="213"/>
                  <a:pt x="2387" y="326"/>
                  <a:pt x="2356" y="455"/>
                </a:cubicBezTo>
                <a:cubicBezTo>
                  <a:pt x="2340" y="521"/>
                  <a:pt x="2306" y="576"/>
                  <a:pt x="2259" y="624"/>
                </a:cubicBezTo>
                <a:cubicBezTo>
                  <a:pt x="2163" y="724"/>
                  <a:pt x="2199" y="901"/>
                  <a:pt x="2348" y="946"/>
                </a:cubicBezTo>
                <a:cubicBezTo>
                  <a:pt x="2369" y="952"/>
                  <a:pt x="2392" y="951"/>
                  <a:pt x="2414" y="951"/>
                </a:cubicBezTo>
                <a:cubicBezTo>
                  <a:pt x="2711" y="952"/>
                  <a:pt x="3688" y="952"/>
                  <a:pt x="3986" y="952"/>
                </a:cubicBezTo>
                <a:cubicBezTo>
                  <a:pt x="4016" y="952"/>
                  <a:pt x="4016" y="952"/>
                  <a:pt x="4016" y="983"/>
                </a:cubicBezTo>
                <a:cubicBezTo>
                  <a:pt x="4016" y="1281"/>
                  <a:pt x="4016" y="2499"/>
                  <a:pt x="4016" y="2797"/>
                </a:cubicBezTo>
                <a:cubicBezTo>
                  <a:pt x="4016" y="2845"/>
                  <a:pt x="3999" y="2871"/>
                  <a:pt x="3959" y="2887"/>
                </a:cubicBezTo>
                <a:cubicBezTo>
                  <a:pt x="3928" y="2899"/>
                  <a:pt x="3901" y="2890"/>
                  <a:pt x="3880" y="2869"/>
                </a:cubicBezTo>
                <a:cubicBezTo>
                  <a:pt x="3826" y="2818"/>
                  <a:pt x="3766" y="2777"/>
                  <a:pt x="3696" y="2754"/>
                </a:cubicBezTo>
                <a:cubicBezTo>
                  <a:pt x="3605" y="2723"/>
                  <a:pt x="3512" y="2721"/>
                  <a:pt x="3419" y="2746"/>
                </a:cubicBezTo>
                <a:cubicBezTo>
                  <a:pt x="3333" y="2768"/>
                  <a:pt x="3260" y="2813"/>
                  <a:pt x="3200" y="2877"/>
                </a:cubicBezTo>
                <a:cubicBezTo>
                  <a:pt x="3141" y="2939"/>
                  <a:pt x="3102" y="3013"/>
                  <a:pt x="3083" y="3097"/>
                </a:cubicBezTo>
                <a:cubicBezTo>
                  <a:pt x="3063" y="3184"/>
                  <a:pt x="3068" y="3268"/>
                  <a:pt x="3096" y="3351"/>
                </a:cubicBezTo>
                <a:cubicBezTo>
                  <a:pt x="3134" y="3463"/>
                  <a:pt x="3205" y="3549"/>
                  <a:pt x="3307" y="3609"/>
                </a:cubicBezTo>
                <a:cubicBezTo>
                  <a:pt x="3382" y="3654"/>
                  <a:pt x="3465" y="3673"/>
                  <a:pt x="3553" y="3672"/>
                </a:cubicBezTo>
                <a:cubicBezTo>
                  <a:pt x="3632" y="3670"/>
                  <a:pt x="3706" y="3652"/>
                  <a:pt x="3774" y="3612"/>
                </a:cubicBezTo>
                <a:cubicBezTo>
                  <a:pt x="3810" y="3590"/>
                  <a:pt x="3843" y="3561"/>
                  <a:pt x="3876" y="3534"/>
                </a:cubicBezTo>
                <a:cubicBezTo>
                  <a:pt x="3899" y="3517"/>
                  <a:pt x="3922" y="3504"/>
                  <a:pt x="3951" y="3512"/>
                </a:cubicBezTo>
                <a:cubicBezTo>
                  <a:pt x="3984" y="3521"/>
                  <a:pt x="4007" y="3540"/>
                  <a:pt x="4014" y="3576"/>
                </a:cubicBezTo>
                <a:cubicBezTo>
                  <a:pt x="4016" y="3586"/>
                  <a:pt x="4016" y="3597"/>
                  <a:pt x="4016" y="3608"/>
                </a:cubicBezTo>
                <a:cubicBezTo>
                  <a:pt x="4016" y="3905"/>
                  <a:pt x="4016" y="5122"/>
                  <a:pt x="4016" y="5420"/>
                </a:cubicBezTo>
                <a:cubicBezTo>
                  <a:pt x="4016" y="5449"/>
                  <a:pt x="4016" y="5449"/>
                  <a:pt x="3986" y="5449"/>
                </a:cubicBezTo>
                <a:cubicBezTo>
                  <a:pt x="3694" y="5449"/>
                  <a:pt x="2721" y="5448"/>
                  <a:pt x="2428" y="5448"/>
                </a:cubicBezTo>
                <a:cubicBezTo>
                  <a:pt x="2394" y="5448"/>
                  <a:pt x="2357" y="5449"/>
                  <a:pt x="2326" y="5462"/>
                </a:cubicBezTo>
                <a:cubicBezTo>
                  <a:pt x="2261" y="5489"/>
                  <a:pt x="2220" y="5541"/>
                  <a:pt x="2208" y="5614"/>
                </a:cubicBezTo>
                <a:cubicBezTo>
                  <a:pt x="2200" y="5666"/>
                  <a:pt x="2213" y="5715"/>
                  <a:pt x="2241" y="5758"/>
                </a:cubicBezTo>
                <a:cubicBezTo>
                  <a:pt x="2253" y="5777"/>
                  <a:pt x="2273" y="5791"/>
                  <a:pt x="2287" y="5809"/>
                </a:cubicBezTo>
                <a:cubicBezTo>
                  <a:pt x="2359" y="5902"/>
                  <a:pt x="2385" y="6005"/>
                  <a:pt x="2357" y="6121"/>
                </a:cubicBezTo>
                <a:cubicBezTo>
                  <a:pt x="2338" y="6197"/>
                  <a:pt x="2299" y="6260"/>
                  <a:pt x="2240" y="6310"/>
                </a:cubicBezTo>
                <a:cubicBezTo>
                  <a:pt x="2164" y="6374"/>
                  <a:pt x="2075" y="6400"/>
                  <a:pt x="1976" y="6392"/>
                </a:cubicBezTo>
                <a:cubicBezTo>
                  <a:pt x="1875" y="6383"/>
                  <a:pt x="1794" y="6337"/>
                  <a:pt x="1728" y="6261"/>
                </a:cubicBezTo>
                <a:cubicBezTo>
                  <a:pt x="1646" y="6165"/>
                  <a:pt x="1630" y="6056"/>
                  <a:pt x="1663" y="5937"/>
                </a:cubicBezTo>
                <a:cubicBezTo>
                  <a:pt x="1680" y="5876"/>
                  <a:pt x="1712" y="5825"/>
                  <a:pt x="1755" y="5779"/>
                </a:cubicBezTo>
                <a:cubicBezTo>
                  <a:pt x="1824" y="5707"/>
                  <a:pt x="1833" y="5610"/>
                  <a:pt x="1775" y="5529"/>
                </a:cubicBezTo>
                <a:cubicBezTo>
                  <a:pt x="1741" y="5483"/>
                  <a:pt x="1695" y="5452"/>
                  <a:pt x="1635" y="5451"/>
                </a:cubicBezTo>
                <a:cubicBezTo>
                  <a:pt x="1487" y="5450"/>
                  <a:pt x="658" y="5450"/>
                  <a:pt x="509" y="5450"/>
                </a:cubicBezTo>
                <a:cubicBezTo>
                  <a:pt x="504" y="5450"/>
                  <a:pt x="499" y="5450"/>
                  <a:pt x="493" y="5450"/>
                </a:cubicBezTo>
                <a:cubicBezTo>
                  <a:pt x="493" y="5450"/>
                  <a:pt x="493" y="5450"/>
                  <a:pt x="493" y="545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282F39"/>
              </a:solidFill>
              <a:latin typeface="Calibri" panose="020F0502020204030204"/>
            </a:endParaRPr>
          </a:p>
        </p:txBody>
      </p:sp>
      <p:sp>
        <p:nvSpPr>
          <p:cNvPr id="63493" name="TextBox 27"/>
          <p:cNvSpPr txBox="1">
            <a:spLocks noChangeArrowheads="1"/>
          </p:cNvSpPr>
          <p:nvPr/>
        </p:nvSpPr>
        <p:spPr bwMode="auto">
          <a:xfrm>
            <a:off x="2212975" y="1349375"/>
            <a:ext cx="2359025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 b="1">
                <a:solidFill>
                  <a:schemeClr val="bg1"/>
                </a:solidFill>
                <a:latin typeface="Noto Sans"/>
              </a:rPr>
              <a:t>Перечень профессиональных дефицитов педагогов</a:t>
            </a:r>
            <a:endParaRPr lang="en-US" sz="1500" b="1">
              <a:solidFill>
                <a:schemeClr val="bg1"/>
              </a:solidFill>
              <a:latin typeface="Noto Sans"/>
            </a:endParaRPr>
          </a:p>
        </p:txBody>
      </p:sp>
      <p:sp>
        <p:nvSpPr>
          <p:cNvPr id="30" name="TextBox 29">
            <a:extLst>
              <a:ext uri="{FF2B5EF4-FFF2-40B4-BE49-F238E27FC236}"/>
            </a:extLst>
          </p:cNvPr>
          <p:cNvSpPr txBox="1"/>
          <p:nvPr/>
        </p:nvSpPr>
        <p:spPr>
          <a:xfrm>
            <a:off x="4667250" y="1897063"/>
            <a:ext cx="2520950" cy="1014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500" b="1" kern="0" dirty="0">
                <a:solidFill>
                  <a:schemeClr val="bg1"/>
                </a:solidFill>
                <a:latin typeface="Noto Sans"/>
              </a:rPr>
              <a:t>Цели, ожидаемые результаты программы (проекта) методической работы</a:t>
            </a:r>
            <a:endParaRPr lang="ru-RU" sz="1500" b="1" dirty="0">
              <a:solidFill>
                <a:schemeClr val="bg1"/>
              </a:solidFill>
              <a:latin typeface="Noto Sans"/>
            </a:endParaRPr>
          </a:p>
        </p:txBody>
      </p:sp>
      <p:sp>
        <p:nvSpPr>
          <p:cNvPr id="32" name="TextBox 31">
            <a:extLst>
              <a:ext uri="{FF2B5EF4-FFF2-40B4-BE49-F238E27FC236}"/>
            </a:extLst>
          </p:cNvPr>
          <p:cNvSpPr txBox="1"/>
          <p:nvPr/>
        </p:nvSpPr>
        <p:spPr>
          <a:xfrm>
            <a:off x="1917700" y="4414838"/>
            <a:ext cx="26543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500" b="1" kern="0" dirty="0">
                <a:latin typeface="Noto Sans"/>
              </a:rPr>
              <a:t> Задачи, </a:t>
            </a:r>
          </a:p>
          <a:p>
            <a:pPr algn="ctr">
              <a:defRPr/>
            </a:pPr>
            <a:r>
              <a:rPr lang="ru-RU" sz="1500" b="1" kern="0" dirty="0">
                <a:latin typeface="Noto Sans"/>
              </a:rPr>
              <a:t>направления, формы</a:t>
            </a:r>
          </a:p>
          <a:p>
            <a:pPr algn="ctr">
              <a:defRPr/>
            </a:pPr>
            <a:r>
              <a:rPr lang="ru-RU" sz="1500" b="1" kern="0" dirty="0">
                <a:latin typeface="Noto Sans"/>
              </a:rPr>
              <a:t>подготовки педагогов</a:t>
            </a:r>
          </a:p>
          <a:p>
            <a:pPr algn="ctr">
              <a:defRPr/>
            </a:pPr>
            <a:r>
              <a:rPr lang="ru-RU" sz="1500" b="1" kern="0" dirty="0">
                <a:latin typeface="Noto Sans"/>
              </a:rPr>
              <a:t>мероприятия, ресурсы</a:t>
            </a:r>
            <a:endParaRPr lang="ru-RU" sz="1500" b="1" dirty="0">
              <a:latin typeface="Noto Sans"/>
            </a:endParaRPr>
          </a:p>
        </p:txBody>
      </p:sp>
      <p:sp>
        <p:nvSpPr>
          <p:cNvPr id="34" name="TextBox 33">
            <a:extLst>
              <a:ext uri="{FF2B5EF4-FFF2-40B4-BE49-F238E27FC236}"/>
            </a:extLst>
          </p:cNvPr>
          <p:cNvSpPr txBox="1"/>
          <p:nvPr/>
        </p:nvSpPr>
        <p:spPr>
          <a:xfrm>
            <a:off x="5146675" y="4244975"/>
            <a:ext cx="1638300" cy="1477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500" b="1" kern="0" dirty="0">
                <a:latin typeface="Noto Sans"/>
              </a:rPr>
              <a:t>Система оценки результативности  качества</a:t>
            </a:r>
          </a:p>
          <a:p>
            <a:pPr algn="ctr">
              <a:defRPr/>
            </a:pPr>
            <a:r>
              <a:rPr lang="ru-RU" sz="1500" b="1" kern="0" dirty="0">
                <a:latin typeface="Noto Sans"/>
              </a:rPr>
              <a:t>методической работы</a:t>
            </a:r>
          </a:p>
        </p:txBody>
      </p:sp>
      <p:sp>
        <p:nvSpPr>
          <p:cNvPr id="63497" name="TextBox 14"/>
          <p:cNvSpPr txBox="1">
            <a:spLocks noChangeArrowheads="1"/>
          </p:cNvSpPr>
          <p:nvPr/>
        </p:nvSpPr>
        <p:spPr bwMode="auto">
          <a:xfrm>
            <a:off x="228600" y="0"/>
            <a:ext cx="8915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tabLst>
                <a:tab pos="809625" algn="l"/>
              </a:tabLst>
            </a:pPr>
            <a:r>
              <a:rPr lang="ru-RU" sz="2000" b="1">
                <a:latin typeface="Noto Sans"/>
                <a:ea typeface="Noto Sans"/>
                <a:cs typeface="Noto Sans"/>
              </a:rPr>
              <a:t>ЦИКЛ 2:</a:t>
            </a:r>
            <a:r>
              <a:rPr lang="ru-RU" sz="2000" b="1">
                <a:latin typeface="Noto Sans"/>
              </a:rPr>
              <a:t> проектирование программ (проектов) методической работы в ОО</a:t>
            </a:r>
          </a:p>
        </p:txBody>
      </p:sp>
      <p:sp>
        <p:nvSpPr>
          <p:cNvPr id="63498" name="TextBox 15"/>
          <p:cNvSpPr txBox="1">
            <a:spLocks noChangeArrowheads="1"/>
          </p:cNvSpPr>
          <p:nvPr/>
        </p:nvSpPr>
        <p:spPr bwMode="auto">
          <a:xfrm>
            <a:off x="2114550" y="2151063"/>
            <a:ext cx="23590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 b="1">
                <a:solidFill>
                  <a:schemeClr val="bg1"/>
                </a:solidFill>
                <a:latin typeface="Noto Sans"/>
              </a:rPr>
              <a:t>Категории </a:t>
            </a:r>
          </a:p>
          <a:p>
            <a:pPr algn="ctr"/>
            <a:r>
              <a:rPr lang="ru-RU" sz="1500" b="1">
                <a:solidFill>
                  <a:schemeClr val="bg1"/>
                </a:solidFill>
                <a:latin typeface="Noto Sans"/>
              </a:rPr>
              <a:t>педагогов в зависимости от дефицитов </a:t>
            </a:r>
            <a:endParaRPr lang="en-US" sz="1500" b="1">
              <a:solidFill>
                <a:schemeClr val="bg1"/>
              </a:solidFill>
              <a:latin typeface="Noto San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32" grpId="0"/>
      <p:bldP spid="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Isosceles Triangle 81"/>
          <p:cNvSpPr>
            <a:spLocks noChangeArrowheads="1"/>
          </p:cNvSpPr>
          <p:nvPr/>
        </p:nvSpPr>
        <p:spPr bwMode="auto">
          <a:xfrm rot="-4241131">
            <a:off x="6316663" y="2582863"/>
            <a:ext cx="341312" cy="754062"/>
          </a:xfrm>
          <a:prstGeom prst="triangle">
            <a:avLst>
              <a:gd name="adj" fmla="val 70583"/>
            </a:avLst>
          </a:prstGeom>
          <a:solidFill>
            <a:srgbClr val="42AFB6"/>
          </a:solidFill>
          <a:ln w="12700" algn="ctr">
            <a:noFill/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latin typeface="+mn-lt"/>
            </a:endParaRPr>
          </a:p>
        </p:txBody>
      </p:sp>
      <p:sp>
        <p:nvSpPr>
          <p:cNvPr id="79" name="Isosceles Triangle 78"/>
          <p:cNvSpPr>
            <a:spLocks noChangeArrowheads="1"/>
          </p:cNvSpPr>
          <p:nvPr/>
        </p:nvSpPr>
        <p:spPr bwMode="auto">
          <a:xfrm rot="6556496">
            <a:off x="2257425" y="2098675"/>
            <a:ext cx="444500" cy="908050"/>
          </a:xfrm>
          <a:prstGeom prst="triangle">
            <a:avLst>
              <a:gd name="adj" fmla="val 70583"/>
            </a:avLst>
          </a:prstGeom>
          <a:solidFill>
            <a:srgbClr val="CB1B4A"/>
          </a:solidFill>
          <a:ln w="127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3" name="Oval 12">
            <a:extLst/>
          </p:cNvPr>
          <p:cNvSpPr/>
          <p:nvPr/>
        </p:nvSpPr>
        <p:spPr>
          <a:xfrm>
            <a:off x="2646363" y="1036638"/>
            <a:ext cx="3700462" cy="4786312"/>
          </a:xfrm>
          <a:prstGeom prst="ellipse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460" name="TextBox 35"/>
          <p:cNvSpPr txBox="1">
            <a:spLocks noChangeArrowheads="1"/>
          </p:cNvSpPr>
          <p:nvPr/>
        </p:nvSpPr>
        <p:spPr bwMode="auto">
          <a:xfrm>
            <a:off x="946150" y="5965825"/>
            <a:ext cx="73723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B02225"/>
                </a:solidFill>
                <a:latin typeface="Noto Sans"/>
              </a:rPr>
              <a:t>Устойчиво неуспешные школы — это школы, которые в течение продолжительного периода демонстрируют по всем критериям учебные результаты хуже, чем другие ОО</a:t>
            </a:r>
            <a:r>
              <a:rPr lang="ru-RU" sz="1600" b="1">
                <a:solidFill>
                  <a:srgbClr val="FF3300"/>
                </a:solidFill>
                <a:latin typeface="Noto Sans"/>
              </a:rPr>
              <a:t> </a:t>
            </a:r>
          </a:p>
        </p:txBody>
      </p:sp>
      <p:sp>
        <p:nvSpPr>
          <p:cNvPr id="7" name="Rectangle: Rounded Corners 6">
            <a:extLst/>
          </p:cNvPr>
          <p:cNvSpPr/>
          <p:nvPr/>
        </p:nvSpPr>
        <p:spPr>
          <a:xfrm>
            <a:off x="415925" y="965200"/>
            <a:ext cx="1893888" cy="44577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Oval 2">
            <a:extLst/>
          </p:cNvPr>
          <p:cNvSpPr/>
          <p:nvPr/>
        </p:nvSpPr>
        <p:spPr>
          <a:xfrm>
            <a:off x="3030538" y="1258888"/>
            <a:ext cx="2944812" cy="4398962"/>
          </a:xfrm>
          <a:prstGeom prst="ellipse">
            <a:avLst/>
          </a:prstGeom>
          <a:solidFill>
            <a:srgbClr val="868C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Rectangle: Rounded Corners 10">
            <a:extLst/>
          </p:cNvPr>
          <p:cNvSpPr/>
          <p:nvPr/>
        </p:nvSpPr>
        <p:spPr>
          <a:xfrm>
            <a:off x="6592888" y="823913"/>
            <a:ext cx="2360612" cy="5014912"/>
          </a:xfrm>
          <a:prstGeom prst="roundRect">
            <a:avLst>
              <a:gd name="adj" fmla="val 50000"/>
            </a:avLst>
          </a:prstGeom>
          <a:solidFill>
            <a:srgbClr val="42AF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9464" name="TextBox 69"/>
          <p:cNvSpPr txBox="1">
            <a:spLocks noChangeArrowheads="1"/>
          </p:cNvSpPr>
          <p:nvPr/>
        </p:nvSpPr>
        <p:spPr bwMode="auto">
          <a:xfrm>
            <a:off x="468313" y="1776413"/>
            <a:ext cx="1803400" cy="269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</a:pPr>
            <a:r>
              <a:rPr lang="ru-RU" sz="1600" b="1">
                <a:solidFill>
                  <a:schemeClr val="bg1"/>
                </a:solidFill>
                <a:latin typeface="Noto Sans"/>
              </a:rPr>
              <a:t>Федеральный уровень:</a:t>
            </a:r>
          </a:p>
          <a:p>
            <a:pPr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</a:pPr>
            <a:r>
              <a:rPr lang="ru-RU" sz="1600">
                <a:solidFill>
                  <a:schemeClr val="bg1"/>
                </a:solidFill>
                <a:latin typeface="Noto Sans"/>
              </a:rPr>
              <a:t>87% школьников с низкими баллами ЕГЭ концентрируются в 18% школ, в которых практически нет ни одного ученика с высокими баллами ЕГЭ</a:t>
            </a:r>
          </a:p>
        </p:txBody>
      </p:sp>
      <p:sp>
        <p:nvSpPr>
          <p:cNvPr id="19465" name="TextBox 74"/>
          <p:cNvSpPr txBox="1">
            <a:spLocks noChangeArrowheads="1"/>
          </p:cNvSpPr>
          <p:nvPr/>
        </p:nvSpPr>
        <p:spPr bwMode="auto">
          <a:xfrm>
            <a:off x="6677025" y="1582738"/>
            <a:ext cx="2160588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</a:pPr>
            <a:r>
              <a:rPr lang="ru-RU" sz="1600" b="1">
                <a:solidFill>
                  <a:schemeClr val="bg1"/>
                </a:solidFill>
                <a:latin typeface="Noto Sans"/>
              </a:rPr>
              <a:t>Региональный уровень </a:t>
            </a:r>
            <a:r>
              <a:rPr lang="ru-RU" sz="1600">
                <a:solidFill>
                  <a:schemeClr val="bg1"/>
                </a:solidFill>
                <a:latin typeface="Noto Sans"/>
              </a:rPr>
              <a:t>(по средним арифметическим баллам 50 школ ЕГЭ в 2016 -2018 г.):</a:t>
            </a:r>
          </a:p>
          <a:p>
            <a:pPr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</a:pPr>
            <a:r>
              <a:rPr lang="ru-RU" sz="1600" b="1">
                <a:solidFill>
                  <a:schemeClr val="bg1"/>
                </a:solidFill>
                <a:latin typeface="Noto Sans"/>
              </a:rPr>
              <a:t>13 ОО – три года подряд</a:t>
            </a:r>
            <a:r>
              <a:rPr lang="ru-RU" sz="1600">
                <a:solidFill>
                  <a:schemeClr val="bg1"/>
                </a:solidFill>
                <a:latin typeface="Noto Sans"/>
              </a:rPr>
              <a:t>, из них  </a:t>
            </a:r>
          </a:p>
          <a:p>
            <a:pPr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</a:pPr>
            <a:r>
              <a:rPr lang="ru-RU" sz="1600">
                <a:solidFill>
                  <a:schemeClr val="bg1"/>
                </a:solidFill>
                <a:latin typeface="Noto Sans"/>
              </a:rPr>
              <a:t>5 – СОШ, </a:t>
            </a:r>
          </a:p>
          <a:p>
            <a:pPr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</a:pPr>
            <a:r>
              <a:rPr lang="ru-RU" sz="1600">
                <a:solidFill>
                  <a:schemeClr val="bg1"/>
                </a:solidFill>
                <a:latin typeface="Noto Sans"/>
              </a:rPr>
              <a:t>2 – школы-интерната, </a:t>
            </a:r>
          </a:p>
          <a:p>
            <a:pPr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</a:pPr>
            <a:r>
              <a:rPr lang="ru-RU" sz="1600">
                <a:solidFill>
                  <a:schemeClr val="bg1"/>
                </a:solidFill>
                <a:latin typeface="Noto Sans"/>
              </a:rPr>
              <a:t>6 – вечерних; </a:t>
            </a:r>
          </a:p>
          <a:p>
            <a:pPr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</a:pPr>
            <a:r>
              <a:rPr lang="ru-RU" sz="1600" b="1">
                <a:solidFill>
                  <a:schemeClr val="bg1"/>
                </a:solidFill>
                <a:latin typeface="Noto Sans"/>
              </a:rPr>
              <a:t>14 ОО – 2 раза за три года</a:t>
            </a:r>
            <a:r>
              <a:rPr lang="ru-RU" sz="1600">
                <a:solidFill>
                  <a:schemeClr val="bg1"/>
                </a:solidFill>
                <a:latin typeface="Noto Sans"/>
              </a:rPr>
              <a:t>; из них</a:t>
            </a:r>
          </a:p>
          <a:p>
            <a:pPr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</a:pPr>
            <a:r>
              <a:rPr lang="ru-RU" sz="1600">
                <a:solidFill>
                  <a:schemeClr val="bg1"/>
                </a:solidFill>
                <a:latin typeface="Noto Sans"/>
              </a:rPr>
              <a:t>12 - СОШ,</a:t>
            </a:r>
          </a:p>
          <a:p>
            <a:pPr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</a:pPr>
            <a:r>
              <a:rPr lang="ru-RU" sz="1600">
                <a:solidFill>
                  <a:schemeClr val="bg1"/>
                </a:solidFill>
                <a:latin typeface="Noto Sans"/>
              </a:rPr>
              <a:t>2 - вечерних</a:t>
            </a:r>
          </a:p>
        </p:txBody>
      </p:sp>
      <p:sp>
        <p:nvSpPr>
          <p:cNvPr id="19466" name="TextBox 75"/>
          <p:cNvSpPr txBox="1">
            <a:spLocks noChangeArrowheads="1"/>
          </p:cNvSpPr>
          <p:nvPr/>
        </p:nvSpPr>
        <p:spPr bwMode="auto">
          <a:xfrm>
            <a:off x="3297238" y="1773238"/>
            <a:ext cx="2449512" cy="340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600">
                <a:solidFill>
                  <a:schemeClr val="bg1"/>
                </a:solidFill>
                <a:latin typeface="Noto Sans"/>
              </a:rPr>
              <a:t>Стратегическая цель </a:t>
            </a:r>
          </a:p>
          <a:p>
            <a:pPr algn="ctr">
              <a:lnSpc>
                <a:spcPct val="90000"/>
              </a:lnSpc>
            </a:pPr>
            <a:r>
              <a:rPr lang="ru-RU" sz="1600">
                <a:solidFill>
                  <a:schemeClr val="bg1"/>
                </a:solidFill>
                <a:latin typeface="Noto Sans"/>
              </a:rPr>
              <a:t>Программы развития Нижегородской области до 2035 «Обеспечить жителей региона равными возможностями в  получении общего, высшего и профессионального образования для повышения конкурентоспособности на рынке труда и личностного роста»</a:t>
            </a:r>
          </a:p>
        </p:txBody>
      </p:sp>
      <p:sp>
        <p:nvSpPr>
          <p:cNvPr id="19467" name="TextBox 25"/>
          <p:cNvSpPr txBox="1">
            <a:spLocks noChangeArrowheads="1"/>
          </p:cNvSpPr>
          <p:nvPr/>
        </p:nvSpPr>
        <p:spPr bwMode="auto">
          <a:xfrm>
            <a:off x="889000" y="0"/>
            <a:ext cx="7254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Noto Sans"/>
                <a:ea typeface="Noto Sans"/>
                <a:cs typeface="Noto Sans"/>
              </a:rPr>
              <a:t>Актуальность проекта</a:t>
            </a:r>
            <a:endParaRPr lang="en-US" sz="2800" b="1">
              <a:latin typeface="Noto Sans"/>
              <a:ea typeface="Noto Sans"/>
              <a:cs typeface="Noto Sans"/>
            </a:endParaRPr>
          </a:p>
        </p:txBody>
      </p:sp>
      <p:sp>
        <p:nvSpPr>
          <p:cNvPr id="27" name="Oval 62">
            <a:extLst/>
          </p:cNvPr>
          <p:cNvSpPr/>
          <p:nvPr/>
        </p:nvSpPr>
        <p:spPr>
          <a:xfrm>
            <a:off x="357188" y="5870575"/>
            <a:ext cx="8489950" cy="987425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Noto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6"/>
          <p:cNvSpPr>
            <a:spLocks/>
          </p:cNvSpPr>
          <p:nvPr/>
        </p:nvSpPr>
        <p:spPr bwMode="auto">
          <a:xfrm>
            <a:off x="1374775" y="3735388"/>
            <a:ext cx="3779838" cy="2519362"/>
          </a:xfrm>
          <a:custGeom>
            <a:avLst/>
            <a:gdLst>
              <a:gd name="T0" fmla="*/ 2147483647 w 5936"/>
              <a:gd name="T1" fmla="*/ 2147483647 h 4502"/>
              <a:gd name="T2" fmla="*/ 2147483647 w 5936"/>
              <a:gd name="T3" fmla="*/ 2147483647 h 4502"/>
              <a:gd name="T4" fmla="*/ 2147483647 w 5936"/>
              <a:gd name="T5" fmla="*/ 2147483647 h 4502"/>
              <a:gd name="T6" fmla="*/ 2147483647 w 5936"/>
              <a:gd name="T7" fmla="*/ 2147483647 h 4502"/>
              <a:gd name="T8" fmla="*/ 2147483647 w 5936"/>
              <a:gd name="T9" fmla="*/ 2147483647 h 4502"/>
              <a:gd name="T10" fmla="*/ 2147483647 w 5936"/>
              <a:gd name="T11" fmla="*/ 2147483647 h 4502"/>
              <a:gd name="T12" fmla="*/ 2147483647 w 5936"/>
              <a:gd name="T13" fmla="*/ 2147483647 h 4502"/>
              <a:gd name="T14" fmla="*/ 2147483647 w 5936"/>
              <a:gd name="T15" fmla="*/ 2147483647 h 4502"/>
              <a:gd name="T16" fmla="*/ 2147483647 w 5936"/>
              <a:gd name="T17" fmla="*/ 2147483647 h 4502"/>
              <a:gd name="T18" fmla="*/ 2147483647 w 5936"/>
              <a:gd name="T19" fmla="*/ 2147483647 h 4502"/>
              <a:gd name="T20" fmla="*/ 2147483647 w 5936"/>
              <a:gd name="T21" fmla="*/ 2147483647 h 4502"/>
              <a:gd name="T22" fmla="*/ 2147483647 w 5936"/>
              <a:gd name="T23" fmla="*/ 2147483647 h 4502"/>
              <a:gd name="T24" fmla="*/ 2147483647 w 5936"/>
              <a:gd name="T25" fmla="*/ 2147483647 h 4502"/>
              <a:gd name="T26" fmla="*/ 2147483647 w 5936"/>
              <a:gd name="T27" fmla="*/ 2147483647 h 4502"/>
              <a:gd name="T28" fmla="*/ 2147483647 w 5936"/>
              <a:gd name="T29" fmla="*/ 2147483647 h 4502"/>
              <a:gd name="T30" fmla="*/ 2147483647 w 5936"/>
              <a:gd name="T31" fmla="*/ 2147483647 h 4502"/>
              <a:gd name="T32" fmla="*/ 2147483647 w 5936"/>
              <a:gd name="T33" fmla="*/ 2147483647 h 4502"/>
              <a:gd name="T34" fmla="*/ 2147483647 w 5936"/>
              <a:gd name="T35" fmla="*/ 2147483647 h 4502"/>
              <a:gd name="T36" fmla="*/ 2147483647 w 5936"/>
              <a:gd name="T37" fmla="*/ 2147483647 h 4502"/>
              <a:gd name="T38" fmla="*/ 2147483647 w 5936"/>
              <a:gd name="T39" fmla="*/ 2147483647 h 4502"/>
              <a:gd name="T40" fmla="*/ 2147483647 w 5936"/>
              <a:gd name="T41" fmla="*/ 2147483647 h 4502"/>
              <a:gd name="T42" fmla="*/ 2147483647 w 5936"/>
              <a:gd name="T43" fmla="*/ 2147483647 h 4502"/>
              <a:gd name="T44" fmla="*/ 2147483647 w 5936"/>
              <a:gd name="T45" fmla="*/ 2147483647 h 4502"/>
              <a:gd name="T46" fmla="*/ 2147483647 w 5936"/>
              <a:gd name="T47" fmla="*/ 2147483647 h 4502"/>
              <a:gd name="T48" fmla="*/ 2147483647 w 5936"/>
              <a:gd name="T49" fmla="*/ 2147483647 h 4502"/>
              <a:gd name="T50" fmla="*/ 2147483647 w 5936"/>
              <a:gd name="T51" fmla="*/ 2147483647 h 4502"/>
              <a:gd name="T52" fmla="*/ 2147483647 w 5936"/>
              <a:gd name="T53" fmla="*/ 2147483647 h 4502"/>
              <a:gd name="T54" fmla="*/ 2147483647 w 5936"/>
              <a:gd name="T55" fmla="*/ 2147483647 h 4502"/>
              <a:gd name="T56" fmla="*/ 2147483647 w 5936"/>
              <a:gd name="T57" fmla="*/ 2147483647 h 4502"/>
              <a:gd name="T58" fmla="*/ 2147483647 w 5936"/>
              <a:gd name="T59" fmla="*/ 2147483647 h 4502"/>
              <a:gd name="T60" fmla="*/ 2147483647 w 5936"/>
              <a:gd name="T61" fmla="*/ 2147483647 h 4502"/>
              <a:gd name="T62" fmla="*/ 2147483647 w 5936"/>
              <a:gd name="T63" fmla="*/ 2147483647 h 4502"/>
              <a:gd name="T64" fmla="*/ 2147483647 w 5936"/>
              <a:gd name="T65" fmla="*/ 2147483647 h 450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936"/>
              <a:gd name="T100" fmla="*/ 0 h 4502"/>
              <a:gd name="T101" fmla="*/ 5936 w 5936"/>
              <a:gd name="T102" fmla="*/ 4502 h 450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936" h="4502">
                <a:moveTo>
                  <a:pt x="963" y="488"/>
                </a:moveTo>
                <a:cubicBezTo>
                  <a:pt x="963" y="335"/>
                  <a:pt x="963" y="183"/>
                  <a:pt x="963" y="30"/>
                </a:cubicBezTo>
                <a:cubicBezTo>
                  <a:pt x="962" y="11"/>
                  <a:pt x="967" y="3"/>
                  <a:pt x="988" y="3"/>
                </a:cubicBezTo>
                <a:cubicBezTo>
                  <a:pt x="1288" y="4"/>
                  <a:pt x="2269" y="4"/>
                  <a:pt x="2570" y="4"/>
                </a:cubicBezTo>
                <a:cubicBezTo>
                  <a:pt x="2638" y="4"/>
                  <a:pt x="2677" y="59"/>
                  <a:pt x="2652" y="121"/>
                </a:cubicBezTo>
                <a:cubicBezTo>
                  <a:pt x="2647" y="135"/>
                  <a:pt x="2635" y="146"/>
                  <a:pt x="2625" y="157"/>
                </a:cubicBezTo>
                <a:cubicBezTo>
                  <a:pt x="2561" y="228"/>
                  <a:pt x="2520" y="309"/>
                  <a:pt x="2505" y="404"/>
                </a:cubicBezTo>
                <a:cubicBezTo>
                  <a:pt x="2490" y="492"/>
                  <a:pt x="2500" y="576"/>
                  <a:pt x="2534" y="658"/>
                </a:cubicBezTo>
                <a:cubicBezTo>
                  <a:pt x="2576" y="762"/>
                  <a:pt x="2648" y="841"/>
                  <a:pt x="2747" y="894"/>
                </a:cubicBezTo>
                <a:cubicBezTo>
                  <a:pt x="2847" y="947"/>
                  <a:pt x="2953" y="964"/>
                  <a:pt x="3066" y="940"/>
                </a:cubicBezTo>
                <a:cubicBezTo>
                  <a:pt x="3150" y="922"/>
                  <a:pt x="3224" y="885"/>
                  <a:pt x="3287" y="827"/>
                </a:cubicBezTo>
                <a:cubicBezTo>
                  <a:pt x="3358" y="762"/>
                  <a:pt x="3406" y="683"/>
                  <a:pt x="3428" y="588"/>
                </a:cubicBezTo>
                <a:cubicBezTo>
                  <a:pt x="3442" y="529"/>
                  <a:pt x="3446" y="471"/>
                  <a:pt x="3437" y="411"/>
                </a:cubicBezTo>
                <a:cubicBezTo>
                  <a:pt x="3422" y="310"/>
                  <a:pt x="3379" y="222"/>
                  <a:pt x="3308" y="150"/>
                </a:cubicBezTo>
                <a:cubicBezTo>
                  <a:pt x="3281" y="122"/>
                  <a:pt x="3275" y="92"/>
                  <a:pt x="3284" y="58"/>
                </a:cubicBezTo>
                <a:cubicBezTo>
                  <a:pt x="3293" y="27"/>
                  <a:pt x="3331" y="2"/>
                  <a:pt x="3369" y="1"/>
                </a:cubicBezTo>
                <a:cubicBezTo>
                  <a:pt x="3405" y="0"/>
                  <a:pt x="3442" y="1"/>
                  <a:pt x="3479" y="1"/>
                </a:cubicBezTo>
                <a:cubicBezTo>
                  <a:pt x="3557" y="1"/>
                  <a:pt x="3636" y="1"/>
                  <a:pt x="3715" y="1"/>
                </a:cubicBezTo>
                <a:cubicBezTo>
                  <a:pt x="3885" y="1"/>
                  <a:pt x="4735" y="1"/>
                  <a:pt x="4905" y="1"/>
                </a:cubicBezTo>
                <a:cubicBezTo>
                  <a:pt x="4923" y="1"/>
                  <a:pt x="4940" y="3"/>
                  <a:pt x="4958" y="3"/>
                </a:cubicBezTo>
                <a:cubicBezTo>
                  <a:pt x="4973" y="3"/>
                  <a:pt x="4979" y="9"/>
                  <a:pt x="4978" y="24"/>
                </a:cubicBezTo>
                <a:cubicBezTo>
                  <a:pt x="4977" y="34"/>
                  <a:pt x="4978" y="44"/>
                  <a:pt x="4978" y="54"/>
                </a:cubicBezTo>
                <a:cubicBezTo>
                  <a:pt x="4978" y="345"/>
                  <a:pt x="4978" y="1556"/>
                  <a:pt x="4978" y="1848"/>
                </a:cubicBezTo>
                <a:cubicBezTo>
                  <a:pt x="4977" y="1911"/>
                  <a:pt x="4998" y="1964"/>
                  <a:pt x="5045" y="2008"/>
                </a:cubicBezTo>
                <a:cubicBezTo>
                  <a:pt x="5093" y="2053"/>
                  <a:pt x="5183" y="2071"/>
                  <a:pt x="5243" y="2041"/>
                </a:cubicBezTo>
                <a:cubicBezTo>
                  <a:pt x="5269" y="2028"/>
                  <a:pt x="5295" y="2010"/>
                  <a:pt x="5317" y="1990"/>
                </a:cubicBezTo>
                <a:cubicBezTo>
                  <a:pt x="5418" y="1904"/>
                  <a:pt x="5530" y="1871"/>
                  <a:pt x="5660" y="1907"/>
                </a:cubicBezTo>
                <a:cubicBezTo>
                  <a:pt x="5760" y="1934"/>
                  <a:pt x="5835" y="1995"/>
                  <a:pt x="5883" y="2086"/>
                </a:cubicBezTo>
                <a:cubicBezTo>
                  <a:pt x="5926" y="2169"/>
                  <a:pt x="5936" y="2258"/>
                  <a:pt x="5910" y="2349"/>
                </a:cubicBezTo>
                <a:cubicBezTo>
                  <a:pt x="5886" y="2436"/>
                  <a:pt x="5836" y="2505"/>
                  <a:pt x="5761" y="2554"/>
                </a:cubicBezTo>
                <a:cubicBezTo>
                  <a:pt x="5671" y="2611"/>
                  <a:pt x="5574" y="2627"/>
                  <a:pt x="5470" y="2599"/>
                </a:cubicBezTo>
                <a:cubicBezTo>
                  <a:pt x="5403" y="2581"/>
                  <a:pt x="5349" y="2542"/>
                  <a:pt x="5298" y="2496"/>
                </a:cubicBezTo>
                <a:cubicBezTo>
                  <a:pt x="5240" y="2446"/>
                  <a:pt x="5172" y="2434"/>
                  <a:pt x="5100" y="2464"/>
                </a:cubicBezTo>
                <a:cubicBezTo>
                  <a:pt x="5019" y="2498"/>
                  <a:pt x="4979" y="2562"/>
                  <a:pt x="4978" y="2648"/>
                </a:cubicBezTo>
                <a:cubicBezTo>
                  <a:pt x="4977" y="2950"/>
                  <a:pt x="4978" y="4172"/>
                  <a:pt x="4978" y="4474"/>
                </a:cubicBezTo>
                <a:cubicBezTo>
                  <a:pt x="4978" y="4502"/>
                  <a:pt x="4978" y="4502"/>
                  <a:pt x="4950" y="4501"/>
                </a:cubicBezTo>
                <a:cubicBezTo>
                  <a:pt x="4651" y="4501"/>
                  <a:pt x="3672" y="4501"/>
                  <a:pt x="3372" y="4501"/>
                </a:cubicBezTo>
                <a:cubicBezTo>
                  <a:pt x="3344" y="4501"/>
                  <a:pt x="3318" y="4494"/>
                  <a:pt x="3299" y="4471"/>
                </a:cubicBezTo>
                <a:cubicBezTo>
                  <a:pt x="3272" y="4438"/>
                  <a:pt x="3274" y="4390"/>
                  <a:pt x="3304" y="4359"/>
                </a:cubicBezTo>
                <a:cubicBezTo>
                  <a:pt x="3360" y="4303"/>
                  <a:pt x="3401" y="4237"/>
                  <a:pt x="3423" y="4161"/>
                </a:cubicBezTo>
                <a:cubicBezTo>
                  <a:pt x="3445" y="4083"/>
                  <a:pt x="3449" y="4003"/>
                  <a:pt x="3430" y="3922"/>
                </a:cubicBezTo>
                <a:cubicBezTo>
                  <a:pt x="3408" y="3830"/>
                  <a:pt x="3364" y="3752"/>
                  <a:pt x="3297" y="3687"/>
                </a:cubicBezTo>
                <a:cubicBezTo>
                  <a:pt x="3233" y="3625"/>
                  <a:pt x="3157" y="3585"/>
                  <a:pt x="3069" y="3566"/>
                </a:cubicBezTo>
                <a:cubicBezTo>
                  <a:pt x="2988" y="3549"/>
                  <a:pt x="2908" y="3552"/>
                  <a:pt x="2829" y="3576"/>
                </a:cubicBezTo>
                <a:cubicBezTo>
                  <a:pt x="2737" y="3604"/>
                  <a:pt x="2661" y="3657"/>
                  <a:pt x="2602" y="3732"/>
                </a:cubicBezTo>
                <a:cubicBezTo>
                  <a:pt x="2518" y="3838"/>
                  <a:pt x="2484" y="3960"/>
                  <a:pt x="2504" y="4096"/>
                </a:cubicBezTo>
                <a:cubicBezTo>
                  <a:pt x="2519" y="4198"/>
                  <a:pt x="2564" y="4284"/>
                  <a:pt x="2635" y="4359"/>
                </a:cubicBezTo>
                <a:cubicBezTo>
                  <a:pt x="2661" y="4387"/>
                  <a:pt x="2667" y="4419"/>
                  <a:pt x="2652" y="4454"/>
                </a:cubicBezTo>
                <a:cubicBezTo>
                  <a:pt x="2637" y="4486"/>
                  <a:pt x="2609" y="4501"/>
                  <a:pt x="2575" y="4502"/>
                </a:cubicBezTo>
                <a:cubicBezTo>
                  <a:pt x="2378" y="4502"/>
                  <a:pt x="2180" y="4502"/>
                  <a:pt x="1983" y="4501"/>
                </a:cubicBezTo>
                <a:cubicBezTo>
                  <a:pt x="1878" y="4501"/>
                  <a:pt x="1092" y="4500"/>
                  <a:pt x="987" y="4501"/>
                </a:cubicBezTo>
                <a:cubicBezTo>
                  <a:pt x="967" y="4502"/>
                  <a:pt x="963" y="4495"/>
                  <a:pt x="963" y="4477"/>
                </a:cubicBezTo>
                <a:cubicBezTo>
                  <a:pt x="963" y="4175"/>
                  <a:pt x="963" y="2954"/>
                  <a:pt x="963" y="2653"/>
                </a:cubicBezTo>
                <a:cubicBezTo>
                  <a:pt x="963" y="2577"/>
                  <a:pt x="932" y="2517"/>
                  <a:pt x="869" y="2477"/>
                </a:cubicBezTo>
                <a:cubicBezTo>
                  <a:pt x="796" y="2432"/>
                  <a:pt x="701" y="2439"/>
                  <a:pt x="638" y="2499"/>
                </a:cubicBezTo>
                <a:cubicBezTo>
                  <a:pt x="559" y="2576"/>
                  <a:pt x="465" y="2618"/>
                  <a:pt x="354" y="2611"/>
                </a:cubicBezTo>
                <a:cubicBezTo>
                  <a:pt x="251" y="2604"/>
                  <a:pt x="165" y="2560"/>
                  <a:pt x="99" y="2480"/>
                </a:cubicBezTo>
                <a:cubicBezTo>
                  <a:pt x="20" y="2384"/>
                  <a:pt x="0" y="2273"/>
                  <a:pt x="31" y="2154"/>
                </a:cubicBezTo>
                <a:cubicBezTo>
                  <a:pt x="52" y="2075"/>
                  <a:pt x="98" y="2011"/>
                  <a:pt x="165" y="1962"/>
                </a:cubicBezTo>
                <a:cubicBezTo>
                  <a:pt x="233" y="1914"/>
                  <a:pt x="308" y="1890"/>
                  <a:pt x="390" y="1894"/>
                </a:cubicBezTo>
                <a:cubicBezTo>
                  <a:pt x="470" y="1897"/>
                  <a:pt x="543" y="1924"/>
                  <a:pt x="605" y="1977"/>
                </a:cubicBezTo>
                <a:cubicBezTo>
                  <a:pt x="639" y="2006"/>
                  <a:pt x="670" y="2038"/>
                  <a:pt x="715" y="2049"/>
                </a:cubicBezTo>
                <a:cubicBezTo>
                  <a:pt x="814" y="2075"/>
                  <a:pt x="912" y="2023"/>
                  <a:pt x="948" y="1933"/>
                </a:cubicBezTo>
                <a:cubicBezTo>
                  <a:pt x="960" y="1903"/>
                  <a:pt x="963" y="1872"/>
                  <a:pt x="963" y="1840"/>
                </a:cubicBezTo>
                <a:cubicBezTo>
                  <a:pt x="963" y="1696"/>
                  <a:pt x="963" y="632"/>
                  <a:pt x="963" y="488"/>
                </a:cubicBezTo>
                <a:cubicBezTo>
                  <a:pt x="963" y="488"/>
                  <a:pt x="963" y="488"/>
                  <a:pt x="963" y="488"/>
                </a:cubicBezTo>
                <a:close/>
              </a:path>
            </a:pathLst>
          </a:custGeom>
          <a:solidFill>
            <a:srgbClr val="FCB41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500">
              <a:solidFill>
                <a:srgbClr val="282F39"/>
              </a:solidFill>
              <a:latin typeface="Noto Sans"/>
            </a:endParaRPr>
          </a:p>
        </p:txBody>
      </p:sp>
      <p:sp>
        <p:nvSpPr>
          <p:cNvPr id="24" name="Freeform 5">
            <a:extLst>
              <a:ext uri="{FF2B5EF4-FFF2-40B4-BE49-F238E27FC236}"/>
            </a:extLst>
          </p:cNvPr>
          <p:cNvSpPr>
            <a:spLocks/>
          </p:cNvSpPr>
          <p:nvPr/>
        </p:nvSpPr>
        <p:spPr bwMode="auto">
          <a:xfrm>
            <a:off x="1901825" y="650875"/>
            <a:ext cx="2708275" cy="3527425"/>
          </a:xfrm>
          <a:custGeom>
            <a:avLst/>
            <a:gdLst>
              <a:gd name="T0" fmla="*/ 27 w 4016"/>
              <a:gd name="T1" fmla="*/ 5450 h 6400"/>
              <a:gd name="T2" fmla="*/ 0 w 4016"/>
              <a:gd name="T3" fmla="*/ 3596 h 6400"/>
              <a:gd name="T4" fmla="*/ 144 w 4016"/>
              <a:gd name="T5" fmla="*/ 3537 h 6400"/>
              <a:gd name="T6" fmla="*/ 704 w 4016"/>
              <a:gd name="T7" fmla="*/ 3612 h 6400"/>
              <a:gd name="T8" fmla="*/ 945 w 4016"/>
              <a:gd name="T9" fmla="*/ 3183 h 6400"/>
              <a:gd name="T10" fmla="*/ 404 w 4016"/>
              <a:gd name="T11" fmla="*/ 2734 h 6400"/>
              <a:gd name="T12" fmla="*/ 58 w 4016"/>
              <a:gd name="T13" fmla="*/ 2888 h 6400"/>
              <a:gd name="T14" fmla="*/ 0 w 4016"/>
              <a:gd name="T15" fmla="*/ 2254 h 6400"/>
              <a:gd name="T16" fmla="*/ 29 w 4016"/>
              <a:gd name="T17" fmla="*/ 951 h 6400"/>
              <a:gd name="T18" fmla="*/ 1702 w 4016"/>
              <a:gd name="T19" fmla="*/ 933 h 6400"/>
              <a:gd name="T20" fmla="*/ 1750 w 4016"/>
              <a:gd name="T21" fmla="*/ 615 h 6400"/>
              <a:gd name="T22" fmla="*/ 1932 w 4016"/>
              <a:gd name="T23" fmla="*/ 28 h 6400"/>
              <a:gd name="T24" fmla="*/ 2356 w 4016"/>
              <a:gd name="T25" fmla="*/ 455 h 6400"/>
              <a:gd name="T26" fmla="*/ 2348 w 4016"/>
              <a:gd name="T27" fmla="*/ 946 h 6400"/>
              <a:gd name="T28" fmla="*/ 3986 w 4016"/>
              <a:gd name="T29" fmla="*/ 952 h 6400"/>
              <a:gd name="T30" fmla="*/ 4016 w 4016"/>
              <a:gd name="T31" fmla="*/ 2797 h 6400"/>
              <a:gd name="T32" fmla="*/ 3880 w 4016"/>
              <a:gd name="T33" fmla="*/ 2869 h 6400"/>
              <a:gd name="T34" fmla="*/ 3419 w 4016"/>
              <a:gd name="T35" fmla="*/ 2746 h 6400"/>
              <a:gd name="T36" fmla="*/ 3083 w 4016"/>
              <a:gd name="T37" fmla="*/ 3097 h 6400"/>
              <a:gd name="T38" fmla="*/ 3307 w 4016"/>
              <a:gd name="T39" fmla="*/ 3609 h 6400"/>
              <a:gd name="T40" fmla="*/ 3774 w 4016"/>
              <a:gd name="T41" fmla="*/ 3612 h 6400"/>
              <a:gd name="T42" fmla="*/ 3951 w 4016"/>
              <a:gd name="T43" fmla="*/ 3512 h 6400"/>
              <a:gd name="T44" fmla="*/ 4016 w 4016"/>
              <a:gd name="T45" fmla="*/ 3608 h 6400"/>
              <a:gd name="T46" fmla="*/ 3986 w 4016"/>
              <a:gd name="T47" fmla="*/ 5449 h 6400"/>
              <a:gd name="T48" fmla="*/ 2326 w 4016"/>
              <a:gd name="T49" fmla="*/ 5462 h 6400"/>
              <a:gd name="T50" fmla="*/ 2241 w 4016"/>
              <a:gd name="T51" fmla="*/ 5758 h 6400"/>
              <a:gd name="T52" fmla="*/ 2357 w 4016"/>
              <a:gd name="T53" fmla="*/ 6121 h 6400"/>
              <a:gd name="T54" fmla="*/ 1976 w 4016"/>
              <a:gd name="T55" fmla="*/ 6392 h 6400"/>
              <a:gd name="T56" fmla="*/ 1663 w 4016"/>
              <a:gd name="T57" fmla="*/ 5937 h 6400"/>
              <a:gd name="T58" fmla="*/ 1775 w 4016"/>
              <a:gd name="T59" fmla="*/ 5529 h 6400"/>
              <a:gd name="T60" fmla="*/ 509 w 4016"/>
              <a:gd name="T61" fmla="*/ 5450 h 6400"/>
              <a:gd name="T62" fmla="*/ 493 w 4016"/>
              <a:gd name="T63" fmla="*/ 5450 h 6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16" h="6400">
                <a:moveTo>
                  <a:pt x="493" y="5450"/>
                </a:moveTo>
                <a:cubicBezTo>
                  <a:pt x="338" y="5450"/>
                  <a:pt x="183" y="5450"/>
                  <a:pt x="27" y="5450"/>
                </a:cubicBezTo>
                <a:cubicBezTo>
                  <a:pt x="0" y="5450"/>
                  <a:pt x="0" y="5450"/>
                  <a:pt x="0" y="5422"/>
                </a:cubicBezTo>
                <a:cubicBezTo>
                  <a:pt x="0" y="5120"/>
                  <a:pt x="0" y="3898"/>
                  <a:pt x="0" y="3596"/>
                </a:cubicBezTo>
                <a:cubicBezTo>
                  <a:pt x="0" y="3558"/>
                  <a:pt x="19" y="3529"/>
                  <a:pt x="53" y="3515"/>
                </a:cubicBezTo>
                <a:cubicBezTo>
                  <a:pt x="85" y="3502"/>
                  <a:pt x="116" y="3510"/>
                  <a:pt x="144" y="3537"/>
                </a:cubicBezTo>
                <a:cubicBezTo>
                  <a:pt x="241" y="3628"/>
                  <a:pt x="355" y="3674"/>
                  <a:pt x="489" y="3671"/>
                </a:cubicBezTo>
                <a:cubicBezTo>
                  <a:pt x="566" y="3669"/>
                  <a:pt x="638" y="3649"/>
                  <a:pt x="704" y="3612"/>
                </a:cubicBezTo>
                <a:cubicBezTo>
                  <a:pt x="767" y="3577"/>
                  <a:pt x="819" y="3530"/>
                  <a:pt x="861" y="3471"/>
                </a:cubicBezTo>
                <a:cubicBezTo>
                  <a:pt x="921" y="3384"/>
                  <a:pt x="949" y="3288"/>
                  <a:pt x="945" y="3183"/>
                </a:cubicBezTo>
                <a:cubicBezTo>
                  <a:pt x="940" y="3063"/>
                  <a:pt x="896" y="2960"/>
                  <a:pt x="813" y="2873"/>
                </a:cubicBezTo>
                <a:cubicBezTo>
                  <a:pt x="700" y="2757"/>
                  <a:pt x="561" y="2715"/>
                  <a:pt x="404" y="2734"/>
                </a:cubicBezTo>
                <a:cubicBezTo>
                  <a:pt x="303" y="2747"/>
                  <a:pt x="216" y="2793"/>
                  <a:pt x="143" y="2865"/>
                </a:cubicBezTo>
                <a:cubicBezTo>
                  <a:pt x="119" y="2888"/>
                  <a:pt x="85" y="2898"/>
                  <a:pt x="58" y="2888"/>
                </a:cubicBezTo>
                <a:cubicBezTo>
                  <a:pt x="21" y="2874"/>
                  <a:pt x="0" y="2845"/>
                  <a:pt x="0" y="2808"/>
                </a:cubicBezTo>
                <a:cubicBezTo>
                  <a:pt x="0" y="2623"/>
                  <a:pt x="0" y="2438"/>
                  <a:pt x="0" y="2254"/>
                </a:cubicBezTo>
                <a:cubicBezTo>
                  <a:pt x="0" y="2136"/>
                  <a:pt x="0" y="1098"/>
                  <a:pt x="0" y="980"/>
                </a:cubicBezTo>
                <a:cubicBezTo>
                  <a:pt x="0" y="951"/>
                  <a:pt x="0" y="951"/>
                  <a:pt x="29" y="951"/>
                </a:cubicBezTo>
                <a:cubicBezTo>
                  <a:pt x="327" y="951"/>
                  <a:pt x="1305" y="951"/>
                  <a:pt x="1603" y="951"/>
                </a:cubicBezTo>
                <a:cubicBezTo>
                  <a:pt x="1637" y="951"/>
                  <a:pt x="1670" y="948"/>
                  <a:pt x="1702" y="933"/>
                </a:cubicBezTo>
                <a:cubicBezTo>
                  <a:pt x="1786" y="894"/>
                  <a:pt x="1832" y="790"/>
                  <a:pt x="1802" y="702"/>
                </a:cubicBezTo>
                <a:cubicBezTo>
                  <a:pt x="1791" y="669"/>
                  <a:pt x="1773" y="641"/>
                  <a:pt x="1750" y="615"/>
                </a:cubicBezTo>
                <a:cubicBezTo>
                  <a:pt x="1656" y="512"/>
                  <a:pt x="1626" y="393"/>
                  <a:pt x="1667" y="259"/>
                </a:cubicBezTo>
                <a:cubicBezTo>
                  <a:pt x="1707" y="127"/>
                  <a:pt x="1800" y="56"/>
                  <a:pt x="1932" y="28"/>
                </a:cubicBezTo>
                <a:cubicBezTo>
                  <a:pt x="2058" y="0"/>
                  <a:pt x="2174" y="20"/>
                  <a:pt x="2266" y="117"/>
                </a:cubicBezTo>
                <a:cubicBezTo>
                  <a:pt x="2356" y="213"/>
                  <a:pt x="2387" y="326"/>
                  <a:pt x="2356" y="455"/>
                </a:cubicBezTo>
                <a:cubicBezTo>
                  <a:pt x="2340" y="521"/>
                  <a:pt x="2306" y="576"/>
                  <a:pt x="2259" y="624"/>
                </a:cubicBezTo>
                <a:cubicBezTo>
                  <a:pt x="2163" y="724"/>
                  <a:pt x="2199" y="901"/>
                  <a:pt x="2348" y="946"/>
                </a:cubicBezTo>
                <a:cubicBezTo>
                  <a:pt x="2369" y="952"/>
                  <a:pt x="2392" y="951"/>
                  <a:pt x="2414" y="951"/>
                </a:cubicBezTo>
                <a:cubicBezTo>
                  <a:pt x="2711" y="952"/>
                  <a:pt x="3688" y="952"/>
                  <a:pt x="3986" y="952"/>
                </a:cubicBezTo>
                <a:cubicBezTo>
                  <a:pt x="4016" y="952"/>
                  <a:pt x="4016" y="952"/>
                  <a:pt x="4016" y="983"/>
                </a:cubicBezTo>
                <a:cubicBezTo>
                  <a:pt x="4016" y="1281"/>
                  <a:pt x="4016" y="2499"/>
                  <a:pt x="4016" y="2797"/>
                </a:cubicBezTo>
                <a:cubicBezTo>
                  <a:pt x="4016" y="2845"/>
                  <a:pt x="3999" y="2871"/>
                  <a:pt x="3959" y="2887"/>
                </a:cubicBezTo>
                <a:cubicBezTo>
                  <a:pt x="3928" y="2899"/>
                  <a:pt x="3901" y="2890"/>
                  <a:pt x="3880" y="2869"/>
                </a:cubicBezTo>
                <a:cubicBezTo>
                  <a:pt x="3826" y="2818"/>
                  <a:pt x="3766" y="2777"/>
                  <a:pt x="3696" y="2754"/>
                </a:cubicBezTo>
                <a:cubicBezTo>
                  <a:pt x="3605" y="2723"/>
                  <a:pt x="3512" y="2721"/>
                  <a:pt x="3419" y="2746"/>
                </a:cubicBezTo>
                <a:cubicBezTo>
                  <a:pt x="3333" y="2768"/>
                  <a:pt x="3260" y="2813"/>
                  <a:pt x="3200" y="2877"/>
                </a:cubicBezTo>
                <a:cubicBezTo>
                  <a:pt x="3141" y="2939"/>
                  <a:pt x="3102" y="3013"/>
                  <a:pt x="3083" y="3097"/>
                </a:cubicBezTo>
                <a:cubicBezTo>
                  <a:pt x="3063" y="3184"/>
                  <a:pt x="3068" y="3268"/>
                  <a:pt x="3096" y="3351"/>
                </a:cubicBezTo>
                <a:cubicBezTo>
                  <a:pt x="3134" y="3463"/>
                  <a:pt x="3205" y="3549"/>
                  <a:pt x="3307" y="3609"/>
                </a:cubicBezTo>
                <a:cubicBezTo>
                  <a:pt x="3382" y="3654"/>
                  <a:pt x="3465" y="3673"/>
                  <a:pt x="3553" y="3672"/>
                </a:cubicBezTo>
                <a:cubicBezTo>
                  <a:pt x="3632" y="3670"/>
                  <a:pt x="3706" y="3652"/>
                  <a:pt x="3774" y="3612"/>
                </a:cubicBezTo>
                <a:cubicBezTo>
                  <a:pt x="3810" y="3590"/>
                  <a:pt x="3843" y="3561"/>
                  <a:pt x="3876" y="3534"/>
                </a:cubicBezTo>
                <a:cubicBezTo>
                  <a:pt x="3899" y="3517"/>
                  <a:pt x="3922" y="3504"/>
                  <a:pt x="3951" y="3512"/>
                </a:cubicBezTo>
                <a:cubicBezTo>
                  <a:pt x="3984" y="3521"/>
                  <a:pt x="4007" y="3540"/>
                  <a:pt x="4014" y="3576"/>
                </a:cubicBezTo>
                <a:cubicBezTo>
                  <a:pt x="4016" y="3586"/>
                  <a:pt x="4016" y="3597"/>
                  <a:pt x="4016" y="3608"/>
                </a:cubicBezTo>
                <a:cubicBezTo>
                  <a:pt x="4016" y="3905"/>
                  <a:pt x="4016" y="5122"/>
                  <a:pt x="4016" y="5420"/>
                </a:cubicBezTo>
                <a:cubicBezTo>
                  <a:pt x="4016" y="5449"/>
                  <a:pt x="4016" y="5449"/>
                  <a:pt x="3986" y="5449"/>
                </a:cubicBezTo>
                <a:cubicBezTo>
                  <a:pt x="3694" y="5449"/>
                  <a:pt x="2721" y="5448"/>
                  <a:pt x="2428" y="5448"/>
                </a:cubicBezTo>
                <a:cubicBezTo>
                  <a:pt x="2394" y="5448"/>
                  <a:pt x="2357" y="5449"/>
                  <a:pt x="2326" y="5462"/>
                </a:cubicBezTo>
                <a:cubicBezTo>
                  <a:pt x="2261" y="5489"/>
                  <a:pt x="2220" y="5541"/>
                  <a:pt x="2208" y="5614"/>
                </a:cubicBezTo>
                <a:cubicBezTo>
                  <a:pt x="2200" y="5666"/>
                  <a:pt x="2213" y="5715"/>
                  <a:pt x="2241" y="5758"/>
                </a:cubicBezTo>
                <a:cubicBezTo>
                  <a:pt x="2253" y="5777"/>
                  <a:pt x="2273" y="5791"/>
                  <a:pt x="2287" y="5809"/>
                </a:cubicBezTo>
                <a:cubicBezTo>
                  <a:pt x="2359" y="5902"/>
                  <a:pt x="2385" y="6005"/>
                  <a:pt x="2357" y="6121"/>
                </a:cubicBezTo>
                <a:cubicBezTo>
                  <a:pt x="2338" y="6197"/>
                  <a:pt x="2299" y="6260"/>
                  <a:pt x="2240" y="6310"/>
                </a:cubicBezTo>
                <a:cubicBezTo>
                  <a:pt x="2164" y="6374"/>
                  <a:pt x="2075" y="6400"/>
                  <a:pt x="1976" y="6392"/>
                </a:cubicBezTo>
                <a:cubicBezTo>
                  <a:pt x="1875" y="6383"/>
                  <a:pt x="1794" y="6337"/>
                  <a:pt x="1728" y="6261"/>
                </a:cubicBezTo>
                <a:cubicBezTo>
                  <a:pt x="1646" y="6165"/>
                  <a:pt x="1630" y="6056"/>
                  <a:pt x="1663" y="5937"/>
                </a:cubicBezTo>
                <a:cubicBezTo>
                  <a:pt x="1680" y="5876"/>
                  <a:pt x="1712" y="5825"/>
                  <a:pt x="1755" y="5779"/>
                </a:cubicBezTo>
                <a:cubicBezTo>
                  <a:pt x="1824" y="5707"/>
                  <a:pt x="1833" y="5610"/>
                  <a:pt x="1775" y="5529"/>
                </a:cubicBezTo>
                <a:cubicBezTo>
                  <a:pt x="1741" y="5483"/>
                  <a:pt x="1695" y="5452"/>
                  <a:pt x="1635" y="5451"/>
                </a:cubicBezTo>
                <a:cubicBezTo>
                  <a:pt x="1487" y="5450"/>
                  <a:pt x="658" y="5450"/>
                  <a:pt x="509" y="5450"/>
                </a:cubicBezTo>
                <a:cubicBezTo>
                  <a:pt x="504" y="5450"/>
                  <a:pt x="499" y="5450"/>
                  <a:pt x="493" y="5450"/>
                </a:cubicBezTo>
                <a:cubicBezTo>
                  <a:pt x="493" y="5450"/>
                  <a:pt x="493" y="5450"/>
                  <a:pt x="493" y="545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>
              <a:solidFill>
                <a:srgbClr val="282F39"/>
              </a:solidFill>
              <a:latin typeface="Noto Sans"/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4025900" y="1112838"/>
            <a:ext cx="3889375" cy="2592387"/>
          </a:xfrm>
          <a:custGeom>
            <a:avLst/>
            <a:gdLst>
              <a:gd name="T0" fmla="*/ 2147483647 w 5936"/>
              <a:gd name="T1" fmla="*/ 2147483647 h 4502"/>
              <a:gd name="T2" fmla="*/ 2147483647 w 5936"/>
              <a:gd name="T3" fmla="*/ 2147483647 h 4502"/>
              <a:gd name="T4" fmla="*/ 2147483647 w 5936"/>
              <a:gd name="T5" fmla="*/ 2147483647 h 4502"/>
              <a:gd name="T6" fmla="*/ 2147483647 w 5936"/>
              <a:gd name="T7" fmla="*/ 2147483647 h 4502"/>
              <a:gd name="T8" fmla="*/ 2147483647 w 5936"/>
              <a:gd name="T9" fmla="*/ 2147483647 h 4502"/>
              <a:gd name="T10" fmla="*/ 2147483647 w 5936"/>
              <a:gd name="T11" fmla="*/ 2147483647 h 4502"/>
              <a:gd name="T12" fmla="*/ 2147483647 w 5936"/>
              <a:gd name="T13" fmla="*/ 2147483647 h 4502"/>
              <a:gd name="T14" fmla="*/ 2147483647 w 5936"/>
              <a:gd name="T15" fmla="*/ 2147483647 h 4502"/>
              <a:gd name="T16" fmla="*/ 2147483647 w 5936"/>
              <a:gd name="T17" fmla="*/ 2147483647 h 4502"/>
              <a:gd name="T18" fmla="*/ 2147483647 w 5936"/>
              <a:gd name="T19" fmla="*/ 2147483647 h 4502"/>
              <a:gd name="T20" fmla="*/ 2147483647 w 5936"/>
              <a:gd name="T21" fmla="*/ 2147483647 h 4502"/>
              <a:gd name="T22" fmla="*/ 2147483647 w 5936"/>
              <a:gd name="T23" fmla="*/ 2147483647 h 4502"/>
              <a:gd name="T24" fmla="*/ 2147483647 w 5936"/>
              <a:gd name="T25" fmla="*/ 2147483647 h 4502"/>
              <a:gd name="T26" fmla="*/ 2147483647 w 5936"/>
              <a:gd name="T27" fmla="*/ 2147483647 h 4502"/>
              <a:gd name="T28" fmla="*/ 2147483647 w 5936"/>
              <a:gd name="T29" fmla="*/ 2147483647 h 4502"/>
              <a:gd name="T30" fmla="*/ 2147483647 w 5936"/>
              <a:gd name="T31" fmla="*/ 2147483647 h 4502"/>
              <a:gd name="T32" fmla="*/ 2147483647 w 5936"/>
              <a:gd name="T33" fmla="*/ 2147483647 h 4502"/>
              <a:gd name="T34" fmla="*/ 2147483647 w 5936"/>
              <a:gd name="T35" fmla="*/ 2147483647 h 4502"/>
              <a:gd name="T36" fmla="*/ 2147483647 w 5936"/>
              <a:gd name="T37" fmla="*/ 2147483647 h 4502"/>
              <a:gd name="T38" fmla="*/ 2147483647 w 5936"/>
              <a:gd name="T39" fmla="*/ 2147483647 h 4502"/>
              <a:gd name="T40" fmla="*/ 2147483647 w 5936"/>
              <a:gd name="T41" fmla="*/ 2147483647 h 4502"/>
              <a:gd name="T42" fmla="*/ 2147483647 w 5936"/>
              <a:gd name="T43" fmla="*/ 2147483647 h 4502"/>
              <a:gd name="T44" fmla="*/ 2147483647 w 5936"/>
              <a:gd name="T45" fmla="*/ 2147483647 h 4502"/>
              <a:gd name="T46" fmla="*/ 2147483647 w 5936"/>
              <a:gd name="T47" fmla="*/ 2147483647 h 4502"/>
              <a:gd name="T48" fmla="*/ 2147483647 w 5936"/>
              <a:gd name="T49" fmla="*/ 2147483647 h 4502"/>
              <a:gd name="T50" fmla="*/ 2147483647 w 5936"/>
              <a:gd name="T51" fmla="*/ 2147483647 h 4502"/>
              <a:gd name="T52" fmla="*/ 2147483647 w 5936"/>
              <a:gd name="T53" fmla="*/ 2147483647 h 4502"/>
              <a:gd name="T54" fmla="*/ 2147483647 w 5936"/>
              <a:gd name="T55" fmla="*/ 2147483647 h 4502"/>
              <a:gd name="T56" fmla="*/ 2147483647 w 5936"/>
              <a:gd name="T57" fmla="*/ 2147483647 h 4502"/>
              <a:gd name="T58" fmla="*/ 2147483647 w 5936"/>
              <a:gd name="T59" fmla="*/ 2147483647 h 4502"/>
              <a:gd name="T60" fmla="*/ 2147483647 w 5936"/>
              <a:gd name="T61" fmla="*/ 2147483647 h 4502"/>
              <a:gd name="T62" fmla="*/ 2147483647 w 5936"/>
              <a:gd name="T63" fmla="*/ 2147483647 h 4502"/>
              <a:gd name="T64" fmla="*/ 2147483647 w 5936"/>
              <a:gd name="T65" fmla="*/ 2147483647 h 450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936"/>
              <a:gd name="T100" fmla="*/ 0 h 4502"/>
              <a:gd name="T101" fmla="*/ 5936 w 5936"/>
              <a:gd name="T102" fmla="*/ 4502 h 450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936" h="4502">
                <a:moveTo>
                  <a:pt x="963" y="488"/>
                </a:moveTo>
                <a:cubicBezTo>
                  <a:pt x="963" y="335"/>
                  <a:pt x="963" y="183"/>
                  <a:pt x="963" y="30"/>
                </a:cubicBezTo>
                <a:cubicBezTo>
                  <a:pt x="962" y="11"/>
                  <a:pt x="967" y="3"/>
                  <a:pt x="988" y="3"/>
                </a:cubicBezTo>
                <a:cubicBezTo>
                  <a:pt x="1288" y="4"/>
                  <a:pt x="2269" y="4"/>
                  <a:pt x="2570" y="4"/>
                </a:cubicBezTo>
                <a:cubicBezTo>
                  <a:pt x="2638" y="4"/>
                  <a:pt x="2677" y="59"/>
                  <a:pt x="2652" y="121"/>
                </a:cubicBezTo>
                <a:cubicBezTo>
                  <a:pt x="2647" y="135"/>
                  <a:pt x="2635" y="146"/>
                  <a:pt x="2625" y="157"/>
                </a:cubicBezTo>
                <a:cubicBezTo>
                  <a:pt x="2561" y="228"/>
                  <a:pt x="2520" y="309"/>
                  <a:pt x="2505" y="404"/>
                </a:cubicBezTo>
                <a:cubicBezTo>
                  <a:pt x="2490" y="492"/>
                  <a:pt x="2500" y="576"/>
                  <a:pt x="2534" y="658"/>
                </a:cubicBezTo>
                <a:cubicBezTo>
                  <a:pt x="2576" y="762"/>
                  <a:pt x="2648" y="841"/>
                  <a:pt x="2747" y="894"/>
                </a:cubicBezTo>
                <a:cubicBezTo>
                  <a:pt x="2847" y="947"/>
                  <a:pt x="2953" y="964"/>
                  <a:pt x="3066" y="940"/>
                </a:cubicBezTo>
                <a:cubicBezTo>
                  <a:pt x="3150" y="922"/>
                  <a:pt x="3224" y="885"/>
                  <a:pt x="3287" y="827"/>
                </a:cubicBezTo>
                <a:cubicBezTo>
                  <a:pt x="3358" y="762"/>
                  <a:pt x="3406" y="683"/>
                  <a:pt x="3428" y="588"/>
                </a:cubicBezTo>
                <a:cubicBezTo>
                  <a:pt x="3442" y="529"/>
                  <a:pt x="3446" y="471"/>
                  <a:pt x="3437" y="411"/>
                </a:cubicBezTo>
                <a:cubicBezTo>
                  <a:pt x="3422" y="310"/>
                  <a:pt x="3379" y="222"/>
                  <a:pt x="3308" y="150"/>
                </a:cubicBezTo>
                <a:cubicBezTo>
                  <a:pt x="3281" y="122"/>
                  <a:pt x="3275" y="92"/>
                  <a:pt x="3284" y="58"/>
                </a:cubicBezTo>
                <a:cubicBezTo>
                  <a:pt x="3293" y="27"/>
                  <a:pt x="3331" y="2"/>
                  <a:pt x="3369" y="1"/>
                </a:cubicBezTo>
                <a:cubicBezTo>
                  <a:pt x="3405" y="0"/>
                  <a:pt x="3442" y="1"/>
                  <a:pt x="3479" y="1"/>
                </a:cubicBezTo>
                <a:cubicBezTo>
                  <a:pt x="3557" y="1"/>
                  <a:pt x="3636" y="1"/>
                  <a:pt x="3715" y="1"/>
                </a:cubicBezTo>
                <a:cubicBezTo>
                  <a:pt x="3885" y="1"/>
                  <a:pt x="4735" y="1"/>
                  <a:pt x="4905" y="1"/>
                </a:cubicBezTo>
                <a:cubicBezTo>
                  <a:pt x="4923" y="1"/>
                  <a:pt x="4940" y="3"/>
                  <a:pt x="4958" y="3"/>
                </a:cubicBezTo>
                <a:cubicBezTo>
                  <a:pt x="4973" y="3"/>
                  <a:pt x="4979" y="9"/>
                  <a:pt x="4978" y="24"/>
                </a:cubicBezTo>
                <a:cubicBezTo>
                  <a:pt x="4977" y="34"/>
                  <a:pt x="4978" y="44"/>
                  <a:pt x="4978" y="54"/>
                </a:cubicBezTo>
                <a:cubicBezTo>
                  <a:pt x="4978" y="345"/>
                  <a:pt x="4978" y="1556"/>
                  <a:pt x="4978" y="1848"/>
                </a:cubicBezTo>
                <a:cubicBezTo>
                  <a:pt x="4977" y="1911"/>
                  <a:pt x="4998" y="1964"/>
                  <a:pt x="5045" y="2008"/>
                </a:cubicBezTo>
                <a:cubicBezTo>
                  <a:pt x="5093" y="2053"/>
                  <a:pt x="5183" y="2071"/>
                  <a:pt x="5243" y="2041"/>
                </a:cubicBezTo>
                <a:cubicBezTo>
                  <a:pt x="5269" y="2028"/>
                  <a:pt x="5295" y="2010"/>
                  <a:pt x="5317" y="1990"/>
                </a:cubicBezTo>
                <a:cubicBezTo>
                  <a:pt x="5418" y="1904"/>
                  <a:pt x="5530" y="1871"/>
                  <a:pt x="5660" y="1907"/>
                </a:cubicBezTo>
                <a:cubicBezTo>
                  <a:pt x="5760" y="1934"/>
                  <a:pt x="5835" y="1995"/>
                  <a:pt x="5883" y="2086"/>
                </a:cubicBezTo>
                <a:cubicBezTo>
                  <a:pt x="5926" y="2169"/>
                  <a:pt x="5936" y="2258"/>
                  <a:pt x="5910" y="2349"/>
                </a:cubicBezTo>
                <a:cubicBezTo>
                  <a:pt x="5886" y="2436"/>
                  <a:pt x="5836" y="2505"/>
                  <a:pt x="5761" y="2554"/>
                </a:cubicBezTo>
                <a:cubicBezTo>
                  <a:pt x="5671" y="2611"/>
                  <a:pt x="5574" y="2627"/>
                  <a:pt x="5470" y="2599"/>
                </a:cubicBezTo>
                <a:cubicBezTo>
                  <a:pt x="5403" y="2581"/>
                  <a:pt x="5349" y="2542"/>
                  <a:pt x="5298" y="2496"/>
                </a:cubicBezTo>
                <a:cubicBezTo>
                  <a:pt x="5240" y="2446"/>
                  <a:pt x="5172" y="2434"/>
                  <a:pt x="5100" y="2464"/>
                </a:cubicBezTo>
                <a:cubicBezTo>
                  <a:pt x="5019" y="2498"/>
                  <a:pt x="4979" y="2562"/>
                  <a:pt x="4978" y="2648"/>
                </a:cubicBezTo>
                <a:cubicBezTo>
                  <a:pt x="4977" y="2950"/>
                  <a:pt x="4978" y="4172"/>
                  <a:pt x="4978" y="4474"/>
                </a:cubicBezTo>
                <a:cubicBezTo>
                  <a:pt x="4978" y="4502"/>
                  <a:pt x="4978" y="4502"/>
                  <a:pt x="4950" y="4501"/>
                </a:cubicBezTo>
                <a:cubicBezTo>
                  <a:pt x="4651" y="4501"/>
                  <a:pt x="3672" y="4501"/>
                  <a:pt x="3372" y="4501"/>
                </a:cubicBezTo>
                <a:cubicBezTo>
                  <a:pt x="3344" y="4501"/>
                  <a:pt x="3318" y="4494"/>
                  <a:pt x="3299" y="4471"/>
                </a:cubicBezTo>
                <a:cubicBezTo>
                  <a:pt x="3272" y="4438"/>
                  <a:pt x="3274" y="4390"/>
                  <a:pt x="3304" y="4359"/>
                </a:cubicBezTo>
                <a:cubicBezTo>
                  <a:pt x="3360" y="4303"/>
                  <a:pt x="3401" y="4237"/>
                  <a:pt x="3423" y="4161"/>
                </a:cubicBezTo>
                <a:cubicBezTo>
                  <a:pt x="3445" y="4083"/>
                  <a:pt x="3449" y="4003"/>
                  <a:pt x="3430" y="3922"/>
                </a:cubicBezTo>
                <a:cubicBezTo>
                  <a:pt x="3408" y="3830"/>
                  <a:pt x="3364" y="3752"/>
                  <a:pt x="3297" y="3687"/>
                </a:cubicBezTo>
                <a:cubicBezTo>
                  <a:pt x="3233" y="3625"/>
                  <a:pt x="3157" y="3585"/>
                  <a:pt x="3069" y="3566"/>
                </a:cubicBezTo>
                <a:cubicBezTo>
                  <a:pt x="2988" y="3549"/>
                  <a:pt x="2908" y="3552"/>
                  <a:pt x="2829" y="3576"/>
                </a:cubicBezTo>
                <a:cubicBezTo>
                  <a:pt x="2737" y="3604"/>
                  <a:pt x="2661" y="3657"/>
                  <a:pt x="2602" y="3732"/>
                </a:cubicBezTo>
                <a:cubicBezTo>
                  <a:pt x="2518" y="3838"/>
                  <a:pt x="2484" y="3960"/>
                  <a:pt x="2504" y="4096"/>
                </a:cubicBezTo>
                <a:cubicBezTo>
                  <a:pt x="2519" y="4198"/>
                  <a:pt x="2564" y="4284"/>
                  <a:pt x="2635" y="4359"/>
                </a:cubicBezTo>
                <a:cubicBezTo>
                  <a:pt x="2661" y="4387"/>
                  <a:pt x="2667" y="4419"/>
                  <a:pt x="2652" y="4454"/>
                </a:cubicBezTo>
                <a:cubicBezTo>
                  <a:pt x="2637" y="4486"/>
                  <a:pt x="2609" y="4501"/>
                  <a:pt x="2575" y="4502"/>
                </a:cubicBezTo>
                <a:cubicBezTo>
                  <a:pt x="2378" y="4502"/>
                  <a:pt x="2180" y="4502"/>
                  <a:pt x="1983" y="4501"/>
                </a:cubicBezTo>
                <a:cubicBezTo>
                  <a:pt x="1878" y="4501"/>
                  <a:pt x="1092" y="4500"/>
                  <a:pt x="987" y="4501"/>
                </a:cubicBezTo>
                <a:cubicBezTo>
                  <a:pt x="967" y="4502"/>
                  <a:pt x="963" y="4495"/>
                  <a:pt x="963" y="4477"/>
                </a:cubicBezTo>
                <a:cubicBezTo>
                  <a:pt x="963" y="4175"/>
                  <a:pt x="963" y="2954"/>
                  <a:pt x="963" y="2653"/>
                </a:cubicBezTo>
                <a:cubicBezTo>
                  <a:pt x="963" y="2577"/>
                  <a:pt x="932" y="2517"/>
                  <a:pt x="869" y="2477"/>
                </a:cubicBezTo>
                <a:cubicBezTo>
                  <a:pt x="796" y="2432"/>
                  <a:pt x="701" y="2439"/>
                  <a:pt x="638" y="2499"/>
                </a:cubicBezTo>
                <a:cubicBezTo>
                  <a:pt x="559" y="2576"/>
                  <a:pt x="465" y="2618"/>
                  <a:pt x="354" y="2611"/>
                </a:cubicBezTo>
                <a:cubicBezTo>
                  <a:pt x="251" y="2604"/>
                  <a:pt x="165" y="2560"/>
                  <a:pt x="99" y="2480"/>
                </a:cubicBezTo>
                <a:cubicBezTo>
                  <a:pt x="20" y="2384"/>
                  <a:pt x="0" y="2273"/>
                  <a:pt x="31" y="2154"/>
                </a:cubicBezTo>
                <a:cubicBezTo>
                  <a:pt x="52" y="2075"/>
                  <a:pt x="98" y="2011"/>
                  <a:pt x="165" y="1962"/>
                </a:cubicBezTo>
                <a:cubicBezTo>
                  <a:pt x="233" y="1914"/>
                  <a:pt x="308" y="1890"/>
                  <a:pt x="390" y="1894"/>
                </a:cubicBezTo>
                <a:cubicBezTo>
                  <a:pt x="470" y="1897"/>
                  <a:pt x="543" y="1924"/>
                  <a:pt x="605" y="1977"/>
                </a:cubicBezTo>
                <a:cubicBezTo>
                  <a:pt x="639" y="2006"/>
                  <a:pt x="670" y="2038"/>
                  <a:pt x="715" y="2049"/>
                </a:cubicBezTo>
                <a:cubicBezTo>
                  <a:pt x="814" y="2075"/>
                  <a:pt x="912" y="2023"/>
                  <a:pt x="948" y="1933"/>
                </a:cubicBezTo>
                <a:cubicBezTo>
                  <a:pt x="960" y="1903"/>
                  <a:pt x="963" y="1872"/>
                  <a:pt x="963" y="1840"/>
                </a:cubicBezTo>
                <a:cubicBezTo>
                  <a:pt x="963" y="1696"/>
                  <a:pt x="963" y="632"/>
                  <a:pt x="963" y="488"/>
                </a:cubicBezTo>
                <a:cubicBezTo>
                  <a:pt x="963" y="488"/>
                  <a:pt x="963" y="488"/>
                  <a:pt x="963" y="488"/>
                </a:cubicBezTo>
                <a:close/>
              </a:path>
            </a:pathLst>
          </a:custGeom>
          <a:solidFill>
            <a:srgbClr val="C2C92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500">
              <a:solidFill>
                <a:srgbClr val="282F39"/>
              </a:solidFill>
              <a:latin typeface="Noto Sans"/>
            </a:endParaRPr>
          </a:p>
        </p:txBody>
      </p:sp>
      <p:sp>
        <p:nvSpPr>
          <p:cNvPr id="26" name="Freeform 5"/>
          <p:cNvSpPr>
            <a:spLocks/>
          </p:cNvSpPr>
          <p:nvPr/>
        </p:nvSpPr>
        <p:spPr bwMode="auto">
          <a:xfrm>
            <a:off x="4595813" y="3186113"/>
            <a:ext cx="2663825" cy="3671887"/>
          </a:xfrm>
          <a:custGeom>
            <a:avLst/>
            <a:gdLst>
              <a:gd name="T0" fmla="*/ 2147483647 w 4016"/>
              <a:gd name="T1" fmla="*/ 2147483647 h 6400"/>
              <a:gd name="T2" fmla="*/ 0 w 4016"/>
              <a:gd name="T3" fmla="*/ 2147483647 h 6400"/>
              <a:gd name="T4" fmla="*/ 2147483647 w 4016"/>
              <a:gd name="T5" fmla="*/ 2147483647 h 6400"/>
              <a:gd name="T6" fmla="*/ 2147483647 w 4016"/>
              <a:gd name="T7" fmla="*/ 2147483647 h 6400"/>
              <a:gd name="T8" fmla="*/ 2147483647 w 4016"/>
              <a:gd name="T9" fmla="*/ 2147483647 h 6400"/>
              <a:gd name="T10" fmla="*/ 2147483647 w 4016"/>
              <a:gd name="T11" fmla="*/ 2147483647 h 6400"/>
              <a:gd name="T12" fmla="*/ 2147483647 w 4016"/>
              <a:gd name="T13" fmla="*/ 2147483647 h 6400"/>
              <a:gd name="T14" fmla="*/ 0 w 4016"/>
              <a:gd name="T15" fmla="*/ 2147483647 h 6400"/>
              <a:gd name="T16" fmla="*/ 2147483647 w 4016"/>
              <a:gd name="T17" fmla="*/ 2147483647 h 6400"/>
              <a:gd name="T18" fmla="*/ 2147483647 w 4016"/>
              <a:gd name="T19" fmla="*/ 2147483647 h 6400"/>
              <a:gd name="T20" fmla="*/ 2147483647 w 4016"/>
              <a:gd name="T21" fmla="*/ 2147483647 h 6400"/>
              <a:gd name="T22" fmla="*/ 2147483647 w 4016"/>
              <a:gd name="T23" fmla="*/ 2147483647 h 6400"/>
              <a:gd name="T24" fmla="*/ 2147483647 w 4016"/>
              <a:gd name="T25" fmla="*/ 2147483647 h 6400"/>
              <a:gd name="T26" fmla="*/ 2147483647 w 4016"/>
              <a:gd name="T27" fmla="*/ 2147483647 h 6400"/>
              <a:gd name="T28" fmla="*/ 2147483647 w 4016"/>
              <a:gd name="T29" fmla="*/ 2147483647 h 6400"/>
              <a:gd name="T30" fmla="*/ 2147483647 w 4016"/>
              <a:gd name="T31" fmla="*/ 2147483647 h 6400"/>
              <a:gd name="T32" fmla="*/ 2147483647 w 4016"/>
              <a:gd name="T33" fmla="*/ 2147483647 h 6400"/>
              <a:gd name="T34" fmla="*/ 2147483647 w 4016"/>
              <a:gd name="T35" fmla="*/ 2147483647 h 6400"/>
              <a:gd name="T36" fmla="*/ 2147483647 w 4016"/>
              <a:gd name="T37" fmla="*/ 2147483647 h 6400"/>
              <a:gd name="T38" fmla="*/ 2147483647 w 4016"/>
              <a:gd name="T39" fmla="*/ 2147483647 h 6400"/>
              <a:gd name="T40" fmla="*/ 2147483647 w 4016"/>
              <a:gd name="T41" fmla="*/ 2147483647 h 6400"/>
              <a:gd name="T42" fmla="*/ 2147483647 w 4016"/>
              <a:gd name="T43" fmla="*/ 2147483647 h 6400"/>
              <a:gd name="T44" fmla="*/ 2147483647 w 4016"/>
              <a:gd name="T45" fmla="*/ 2147483647 h 6400"/>
              <a:gd name="T46" fmla="*/ 2147483647 w 4016"/>
              <a:gd name="T47" fmla="*/ 2147483647 h 6400"/>
              <a:gd name="T48" fmla="*/ 2147483647 w 4016"/>
              <a:gd name="T49" fmla="*/ 2147483647 h 6400"/>
              <a:gd name="T50" fmla="*/ 2147483647 w 4016"/>
              <a:gd name="T51" fmla="*/ 2147483647 h 6400"/>
              <a:gd name="T52" fmla="*/ 2147483647 w 4016"/>
              <a:gd name="T53" fmla="*/ 2147483647 h 6400"/>
              <a:gd name="T54" fmla="*/ 2147483647 w 4016"/>
              <a:gd name="T55" fmla="*/ 2147483647 h 6400"/>
              <a:gd name="T56" fmla="*/ 2147483647 w 4016"/>
              <a:gd name="T57" fmla="*/ 2147483647 h 6400"/>
              <a:gd name="T58" fmla="*/ 2147483647 w 4016"/>
              <a:gd name="T59" fmla="*/ 2147483647 h 6400"/>
              <a:gd name="T60" fmla="*/ 2147483647 w 4016"/>
              <a:gd name="T61" fmla="*/ 2147483647 h 6400"/>
              <a:gd name="T62" fmla="*/ 2147483647 w 4016"/>
              <a:gd name="T63" fmla="*/ 2147483647 h 640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016"/>
              <a:gd name="T97" fmla="*/ 0 h 6400"/>
              <a:gd name="T98" fmla="*/ 4016 w 4016"/>
              <a:gd name="T99" fmla="*/ 6400 h 640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016" h="6400">
                <a:moveTo>
                  <a:pt x="493" y="5450"/>
                </a:moveTo>
                <a:cubicBezTo>
                  <a:pt x="338" y="5450"/>
                  <a:pt x="183" y="5450"/>
                  <a:pt x="27" y="5450"/>
                </a:cubicBezTo>
                <a:cubicBezTo>
                  <a:pt x="0" y="5450"/>
                  <a:pt x="0" y="5450"/>
                  <a:pt x="0" y="5422"/>
                </a:cubicBezTo>
                <a:cubicBezTo>
                  <a:pt x="0" y="5120"/>
                  <a:pt x="0" y="3898"/>
                  <a:pt x="0" y="3596"/>
                </a:cubicBezTo>
                <a:cubicBezTo>
                  <a:pt x="0" y="3558"/>
                  <a:pt x="19" y="3529"/>
                  <a:pt x="53" y="3515"/>
                </a:cubicBezTo>
                <a:cubicBezTo>
                  <a:pt x="85" y="3502"/>
                  <a:pt x="116" y="3510"/>
                  <a:pt x="144" y="3537"/>
                </a:cubicBezTo>
                <a:cubicBezTo>
                  <a:pt x="241" y="3628"/>
                  <a:pt x="355" y="3674"/>
                  <a:pt x="489" y="3671"/>
                </a:cubicBezTo>
                <a:cubicBezTo>
                  <a:pt x="566" y="3669"/>
                  <a:pt x="638" y="3649"/>
                  <a:pt x="704" y="3612"/>
                </a:cubicBezTo>
                <a:cubicBezTo>
                  <a:pt x="767" y="3577"/>
                  <a:pt x="819" y="3530"/>
                  <a:pt x="861" y="3471"/>
                </a:cubicBezTo>
                <a:cubicBezTo>
                  <a:pt x="921" y="3384"/>
                  <a:pt x="949" y="3288"/>
                  <a:pt x="945" y="3183"/>
                </a:cubicBezTo>
                <a:cubicBezTo>
                  <a:pt x="940" y="3063"/>
                  <a:pt x="896" y="2960"/>
                  <a:pt x="813" y="2873"/>
                </a:cubicBezTo>
                <a:cubicBezTo>
                  <a:pt x="700" y="2757"/>
                  <a:pt x="561" y="2715"/>
                  <a:pt x="404" y="2734"/>
                </a:cubicBezTo>
                <a:cubicBezTo>
                  <a:pt x="303" y="2747"/>
                  <a:pt x="216" y="2793"/>
                  <a:pt x="143" y="2865"/>
                </a:cubicBezTo>
                <a:cubicBezTo>
                  <a:pt x="119" y="2888"/>
                  <a:pt x="85" y="2898"/>
                  <a:pt x="58" y="2888"/>
                </a:cubicBezTo>
                <a:cubicBezTo>
                  <a:pt x="21" y="2874"/>
                  <a:pt x="0" y="2845"/>
                  <a:pt x="0" y="2808"/>
                </a:cubicBezTo>
                <a:cubicBezTo>
                  <a:pt x="0" y="2623"/>
                  <a:pt x="0" y="2438"/>
                  <a:pt x="0" y="2254"/>
                </a:cubicBezTo>
                <a:cubicBezTo>
                  <a:pt x="0" y="2136"/>
                  <a:pt x="0" y="1098"/>
                  <a:pt x="0" y="980"/>
                </a:cubicBezTo>
                <a:cubicBezTo>
                  <a:pt x="0" y="951"/>
                  <a:pt x="0" y="951"/>
                  <a:pt x="29" y="951"/>
                </a:cubicBezTo>
                <a:cubicBezTo>
                  <a:pt x="327" y="951"/>
                  <a:pt x="1305" y="951"/>
                  <a:pt x="1603" y="951"/>
                </a:cubicBezTo>
                <a:cubicBezTo>
                  <a:pt x="1637" y="951"/>
                  <a:pt x="1670" y="948"/>
                  <a:pt x="1702" y="933"/>
                </a:cubicBezTo>
                <a:cubicBezTo>
                  <a:pt x="1786" y="894"/>
                  <a:pt x="1832" y="790"/>
                  <a:pt x="1802" y="702"/>
                </a:cubicBezTo>
                <a:cubicBezTo>
                  <a:pt x="1791" y="669"/>
                  <a:pt x="1773" y="641"/>
                  <a:pt x="1750" y="615"/>
                </a:cubicBezTo>
                <a:cubicBezTo>
                  <a:pt x="1656" y="512"/>
                  <a:pt x="1626" y="393"/>
                  <a:pt x="1667" y="259"/>
                </a:cubicBezTo>
                <a:cubicBezTo>
                  <a:pt x="1707" y="127"/>
                  <a:pt x="1800" y="56"/>
                  <a:pt x="1932" y="28"/>
                </a:cubicBezTo>
                <a:cubicBezTo>
                  <a:pt x="2058" y="0"/>
                  <a:pt x="2174" y="20"/>
                  <a:pt x="2266" y="117"/>
                </a:cubicBezTo>
                <a:cubicBezTo>
                  <a:pt x="2356" y="213"/>
                  <a:pt x="2387" y="326"/>
                  <a:pt x="2356" y="455"/>
                </a:cubicBezTo>
                <a:cubicBezTo>
                  <a:pt x="2340" y="521"/>
                  <a:pt x="2306" y="576"/>
                  <a:pt x="2259" y="624"/>
                </a:cubicBezTo>
                <a:cubicBezTo>
                  <a:pt x="2163" y="724"/>
                  <a:pt x="2199" y="901"/>
                  <a:pt x="2348" y="946"/>
                </a:cubicBezTo>
                <a:cubicBezTo>
                  <a:pt x="2369" y="952"/>
                  <a:pt x="2392" y="951"/>
                  <a:pt x="2414" y="951"/>
                </a:cubicBezTo>
                <a:cubicBezTo>
                  <a:pt x="2711" y="952"/>
                  <a:pt x="3688" y="952"/>
                  <a:pt x="3986" y="952"/>
                </a:cubicBezTo>
                <a:cubicBezTo>
                  <a:pt x="4016" y="952"/>
                  <a:pt x="4016" y="952"/>
                  <a:pt x="4016" y="983"/>
                </a:cubicBezTo>
                <a:cubicBezTo>
                  <a:pt x="4016" y="1281"/>
                  <a:pt x="4016" y="2499"/>
                  <a:pt x="4016" y="2797"/>
                </a:cubicBezTo>
                <a:cubicBezTo>
                  <a:pt x="4016" y="2845"/>
                  <a:pt x="3999" y="2871"/>
                  <a:pt x="3959" y="2887"/>
                </a:cubicBezTo>
                <a:cubicBezTo>
                  <a:pt x="3928" y="2899"/>
                  <a:pt x="3901" y="2890"/>
                  <a:pt x="3880" y="2869"/>
                </a:cubicBezTo>
                <a:cubicBezTo>
                  <a:pt x="3826" y="2818"/>
                  <a:pt x="3766" y="2777"/>
                  <a:pt x="3696" y="2754"/>
                </a:cubicBezTo>
                <a:cubicBezTo>
                  <a:pt x="3605" y="2723"/>
                  <a:pt x="3512" y="2721"/>
                  <a:pt x="3419" y="2746"/>
                </a:cubicBezTo>
                <a:cubicBezTo>
                  <a:pt x="3333" y="2768"/>
                  <a:pt x="3260" y="2813"/>
                  <a:pt x="3200" y="2877"/>
                </a:cubicBezTo>
                <a:cubicBezTo>
                  <a:pt x="3141" y="2939"/>
                  <a:pt x="3102" y="3013"/>
                  <a:pt x="3083" y="3097"/>
                </a:cubicBezTo>
                <a:cubicBezTo>
                  <a:pt x="3063" y="3184"/>
                  <a:pt x="3068" y="3268"/>
                  <a:pt x="3096" y="3351"/>
                </a:cubicBezTo>
                <a:cubicBezTo>
                  <a:pt x="3134" y="3463"/>
                  <a:pt x="3205" y="3549"/>
                  <a:pt x="3307" y="3609"/>
                </a:cubicBezTo>
                <a:cubicBezTo>
                  <a:pt x="3382" y="3654"/>
                  <a:pt x="3465" y="3673"/>
                  <a:pt x="3553" y="3672"/>
                </a:cubicBezTo>
                <a:cubicBezTo>
                  <a:pt x="3632" y="3670"/>
                  <a:pt x="3706" y="3652"/>
                  <a:pt x="3774" y="3612"/>
                </a:cubicBezTo>
                <a:cubicBezTo>
                  <a:pt x="3810" y="3590"/>
                  <a:pt x="3843" y="3561"/>
                  <a:pt x="3876" y="3534"/>
                </a:cubicBezTo>
                <a:cubicBezTo>
                  <a:pt x="3899" y="3517"/>
                  <a:pt x="3922" y="3504"/>
                  <a:pt x="3951" y="3512"/>
                </a:cubicBezTo>
                <a:cubicBezTo>
                  <a:pt x="3984" y="3521"/>
                  <a:pt x="4007" y="3540"/>
                  <a:pt x="4014" y="3576"/>
                </a:cubicBezTo>
                <a:cubicBezTo>
                  <a:pt x="4016" y="3586"/>
                  <a:pt x="4016" y="3597"/>
                  <a:pt x="4016" y="3608"/>
                </a:cubicBezTo>
                <a:cubicBezTo>
                  <a:pt x="4016" y="3905"/>
                  <a:pt x="4016" y="5122"/>
                  <a:pt x="4016" y="5420"/>
                </a:cubicBezTo>
                <a:cubicBezTo>
                  <a:pt x="4016" y="5449"/>
                  <a:pt x="4016" y="5449"/>
                  <a:pt x="3986" y="5449"/>
                </a:cubicBezTo>
                <a:cubicBezTo>
                  <a:pt x="3694" y="5449"/>
                  <a:pt x="2721" y="5448"/>
                  <a:pt x="2428" y="5448"/>
                </a:cubicBezTo>
                <a:cubicBezTo>
                  <a:pt x="2394" y="5448"/>
                  <a:pt x="2357" y="5449"/>
                  <a:pt x="2326" y="5462"/>
                </a:cubicBezTo>
                <a:cubicBezTo>
                  <a:pt x="2261" y="5489"/>
                  <a:pt x="2220" y="5541"/>
                  <a:pt x="2208" y="5614"/>
                </a:cubicBezTo>
                <a:cubicBezTo>
                  <a:pt x="2200" y="5666"/>
                  <a:pt x="2213" y="5715"/>
                  <a:pt x="2241" y="5758"/>
                </a:cubicBezTo>
                <a:cubicBezTo>
                  <a:pt x="2253" y="5777"/>
                  <a:pt x="2273" y="5791"/>
                  <a:pt x="2287" y="5809"/>
                </a:cubicBezTo>
                <a:cubicBezTo>
                  <a:pt x="2359" y="5902"/>
                  <a:pt x="2385" y="6005"/>
                  <a:pt x="2357" y="6121"/>
                </a:cubicBezTo>
                <a:cubicBezTo>
                  <a:pt x="2338" y="6197"/>
                  <a:pt x="2299" y="6260"/>
                  <a:pt x="2240" y="6310"/>
                </a:cubicBezTo>
                <a:cubicBezTo>
                  <a:pt x="2164" y="6374"/>
                  <a:pt x="2075" y="6400"/>
                  <a:pt x="1976" y="6392"/>
                </a:cubicBezTo>
                <a:cubicBezTo>
                  <a:pt x="1875" y="6383"/>
                  <a:pt x="1794" y="6337"/>
                  <a:pt x="1728" y="6261"/>
                </a:cubicBezTo>
                <a:cubicBezTo>
                  <a:pt x="1646" y="6165"/>
                  <a:pt x="1630" y="6056"/>
                  <a:pt x="1663" y="5937"/>
                </a:cubicBezTo>
                <a:cubicBezTo>
                  <a:pt x="1680" y="5876"/>
                  <a:pt x="1712" y="5825"/>
                  <a:pt x="1755" y="5779"/>
                </a:cubicBezTo>
                <a:cubicBezTo>
                  <a:pt x="1824" y="5707"/>
                  <a:pt x="1833" y="5610"/>
                  <a:pt x="1775" y="5529"/>
                </a:cubicBezTo>
                <a:cubicBezTo>
                  <a:pt x="1741" y="5483"/>
                  <a:pt x="1695" y="5452"/>
                  <a:pt x="1635" y="5451"/>
                </a:cubicBezTo>
                <a:cubicBezTo>
                  <a:pt x="1487" y="5450"/>
                  <a:pt x="658" y="5450"/>
                  <a:pt x="509" y="5450"/>
                </a:cubicBezTo>
                <a:cubicBezTo>
                  <a:pt x="504" y="5450"/>
                  <a:pt x="499" y="5450"/>
                  <a:pt x="493" y="5450"/>
                </a:cubicBezTo>
                <a:cubicBezTo>
                  <a:pt x="493" y="5450"/>
                  <a:pt x="493" y="5450"/>
                  <a:pt x="493" y="5450"/>
                </a:cubicBezTo>
                <a:close/>
              </a:path>
            </a:pathLst>
          </a:custGeom>
          <a:solidFill>
            <a:srgbClr val="3DA4A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solidFill>
                <a:srgbClr val="282F39"/>
              </a:solidFill>
              <a:latin typeface="Calibri" pitchFamily="34" charset="0"/>
            </a:endParaRPr>
          </a:p>
        </p:txBody>
      </p:sp>
      <p:sp>
        <p:nvSpPr>
          <p:cNvPr id="65541" name="TextBox 27"/>
          <p:cNvSpPr txBox="1">
            <a:spLocks noChangeArrowheads="1"/>
          </p:cNvSpPr>
          <p:nvPr/>
        </p:nvSpPr>
        <p:spPr bwMode="auto">
          <a:xfrm>
            <a:off x="2403475" y="1733550"/>
            <a:ext cx="17113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 b="1">
                <a:solidFill>
                  <a:schemeClr val="bg1"/>
                </a:solidFill>
                <a:latin typeface="Noto Sans"/>
              </a:rPr>
              <a:t>Разработка  рабочих программ курсов, </a:t>
            </a:r>
            <a:endParaRPr lang="en-US" sz="1500" b="1">
              <a:solidFill>
                <a:schemeClr val="bg1"/>
              </a:solidFill>
              <a:latin typeface="Noto Sans"/>
            </a:endParaRPr>
          </a:p>
        </p:txBody>
      </p:sp>
      <p:sp>
        <p:nvSpPr>
          <p:cNvPr id="30" name="TextBox 29">
            <a:extLst>
              <a:ext uri="{FF2B5EF4-FFF2-40B4-BE49-F238E27FC236}"/>
            </a:extLst>
          </p:cNvPr>
          <p:cNvSpPr txBox="1"/>
          <p:nvPr/>
        </p:nvSpPr>
        <p:spPr>
          <a:xfrm>
            <a:off x="4586288" y="1543050"/>
            <a:ext cx="2655887" cy="2168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500" b="1" kern="0" dirty="0">
                <a:latin typeface="Noto Sans"/>
              </a:rPr>
              <a:t>Подбор или разработка дидактических материалов, обеспечивающие достижение  планируемых результатов </a:t>
            </a:r>
            <a:r>
              <a:rPr lang="ru-RU" sz="1500" b="1" dirty="0">
                <a:latin typeface="Noto Sans"/>
              </a:rPr>
              <a:t>с учетом особенностей обучающихся </a:t>
            </a:r>
          </a:p>
        </p:txBody>
      </p:sp>
      <p:sp>
        <p:nvSpPr>
          <p:cNvPr id="32" name="TextBox 31">
            <a:extLst>
              <a:ext uri="{FF2B5EF4-FFF2-40B4-BE49-F238E27FC236}"/>
            </a:extLst>
          </p:cNvPr>
          <p:cNvSpPr txBox="1"/>
          <p:nvPr/>
        </p:nvSpPr>
        <p:spPr>
          <a:xfrm>
            <a:off x="1917700" y="4060825"/>
            <a:ext cx="2757488" cy="1939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500" b="1" kern="0" dirty="0">
                <a:latin typeface="Noto Sans"/>
              </a:rPr>
              <a:t>Определение </a:t>
            </a:r>
            <a:r>
              <a:rPr lang="ru-RU" sz="1500" b="1" kern="0" dirty="0" err="1">
                <a:latin typeface="Noto Sans"/>
              </a:rPr>
              <a:t>вариативноого</a:t>
            </a:r>
            <a:r>
              <a:rPr lang="ru-RU" sz="1500" b="1" kern="0" dirty="0">
                <a:latin typeface="Noto Sans"/>
              </a:rPr>
              <a:t> содержание учебного материала в соответствии с предметными дефицитами и возможностями обучающихся</a:t>
            </a:r>
            <a:endParaRPr lang="ru-RU" sz="1500" b="1" dirty="0">
              <a:latin typeface="Noto Sans"/>
            </a:endParaRPr>
          </a:p>
        </p:txBody>
      </p:sp>
      <p:sp>
        <p:nvSpPr>
          <p:cNvPr id="34" name="TextBox 33">
            <a:extLst>
              <a:ext uri="{FF2B5EF4-FFF2-40B4-BE49-F238E27FC236}"/>
            </a:extLst>
          </p:cNvPr>
          <p:cNvSpPr txBox="1"/>
          <p:nvPr/>
        </p:nvSpPr>
        <p:spPr>
          <a:xfrm>
            <a:off x="4970463" y="4038600"/>
            <a:ext cx="1960562" cy="1708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500" b="1" kern="0" dirty="0">
                <a:solidFill>
                  <a:schemeClr val="bg1"/>
                </a:solidFill>
                <a:latin typeface="Noto Sans"/>
              </a:rPr>
              <a:t>Определение контрольных точек, методов и формы измерения образовательных результатов</a:t>
            </a:r>
          </a:p>
        </p:txBody>
      </p:sp>
      <p:sp>
        <p:nvSpPr>
          <p:cNvPr id="15" name="TextBox 14">
            <a:extLst/>
          </p:cNvPr>
          <p:cNvSpPr txBox="1"/>
          <p:nvPr/>
        </p:nvSpPr>
        <p:spPr>
          <a:xfrm>
            <a:off x="228600" y="0"/>
            <a:ext cx="89154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tabLst>
                <a:tab pos="809625" algn="l"/>
              </a:tabLst>
              <a:defRPr/>
            </a:pPr>
            <a:r>
              <a:rPr lang="ru-RU" sz="2000" b="1" dirty="0">
                <a:latin typeface="Noto Sans"/>
                <a:ea typeface="Noto Sans"/>
                <a:cs typeface="Noto Sans"/>
              </a:rPr>
              <a:t>ЦИКЛ 3</a:t>
            </a:r>
            <a:r>
              <a:rPr lang="ru-RU" sz="2000" b="1" dirty="0"/>
              <a:t> : проектирование </a:t>
            </a:r>
          </a:p>
          <a:p>
            <a:pPr algn="ctr">
              <a:tabLst>
                <a:tab pos="809625" algn="l"/>
              </a:tabLst>
              <a:defRPr/>
            </a:pPr>
            <a:r>
              <a:rPr lang="ru-RU" sz="2000" b="1" dirty="0"/>
              <a:t>программ учебных и внеурочных курсов, учебных занятий, ИОТ обучающихся</a:t>
            </a:r>
            <a:endParaRPr lang="ru-RU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32" grpId="0"/>
      <p:bldP spid="3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332038" y="1073150"/>
            <a:ext cx="6445250" cy="3455988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B02225"/>
                </a:solidFill>
                <a:latin typeface="Noto Sans"/>
              </a:rPr>
              <a:t>Мониторинг</a:t>
            </a:r>
            <a:endParaRPr lang="ru-RU" smtClean="0">
              <a:solidFill>
                <a:srgbClr val="B02225"/>
              </a:solidFill>
              <a:latin typeface="Noto Sans"/>
            </a:endParaRPr>
          </a:p>
        </p:txBody>
      </p:sp>
      <p:grpSp>
        <p:nvGrpSpPr>
          <p:cNvPr id="67586" name="Group 40"/>
          <p:cNvGrpSpPr>
            <a:grpSpLocks/>
          </p:cNvGrpSpPr>
          <p:nvPr/>
        </p:nvGrpSpPr>
        <p:grpSpPr bwMode="auto">
          <a:xfrm>
            <a:off x="427038" y="1268413"/>
            <a:ext cx="2825750" cy="3432175"/>
            <a:chOff x="2050732" y="1266266"/>
            <a:chExt cx="3359467" cy="4325468"/>
          </a:xfrm>
        </p:grpSpPr>
        <p:grpSp>
          <p:nvGrpSpPr>
            <p:cNvPr id="67587" name="Group 14"/>
            <p:cNvGrpSpPr>
              <a:grpSpLocks/>
            </p:cNvGrpSpPr>
            <p:nvPr/>
          </p:nvGrpSpPr>
          <p:grpSpPr bwMode="auto">
            <a:xfrm>
              <a:off x="2050732" y="1266266"/>
              <a:ext cx="3359467" cy="4325468"/>
              <a:chOff x="5230813" y="2312988"/>
              <a:chExt cx="1733550" cy="2232025"/>
            </a:xfrm>
          </p:grpSpPr>
          <p:sp>
            <p:nvSpPr>
              <p:cNvPr id="67595" name="Freeform 6"/>
              <p:cNvSpPr>
                <a:spLocks/>
              </p:cNvSpPr>
              <p:nvPr/>
            </p:nvSpPr>
            <p:spPr bwMode="auto">
              <a:xfrm>
                <a:off x="5243513" y="4191001"/>
                <a:ext cx="41275" cy="60325"/>
              </a:xfrm>
              <a:custGeom>
                <a:avLst/>
                <a:gdLst>
                  <a:gd name="T0" fmla="*/ 0 w 13"/>
                  <a:gd name="T1" fmla="*/ 2147483647 h 19"/>
                  <a:gd name="T2" fmla="*/ 2147483647 w 13"/>
                  <a:gd name="T3" fmla="*/ 0 h 19"/>
                  <a:gd name="T4" fmla="*/ 2147483647 w 13"/>
                  <a:gd name="T5" fmla="*/ 2147483647 h 19"/>
                  <a:gd name="T6" fmla="*/ 2147483647 w 13"/>
                  <a:gd name="T7" fmla="*/ 2147483647 h 19"/>
                  <a:gd name="T8" fmla="*/ 0 w 13"/>
                  <a:gd name="T9" fmla="*/ 2147483647 h 19"/>
                  <a:gd name="T10" fmla="*/ 0 w 13"/>
                  <a:gd name="T11" fmla="*/ 2147483647 h 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"/>
                  <a:gd name="T19" fmla="*/ 0 h 19"/>
                  <a:gd name="T20" fmla="*/ 13 w 13"/>
                  <a:gd name="T21" fmla="*/ 19 h 1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" h="19">
                    <a:moveTo>
                      <a:pt x="0" y="3"/>
                    </a:moveTo>
                    <a:cubicBezTo>
                      <a:pt x="2" y="2"/>
                      <a:pt x="3" y="1"/>
                      <a:pt x="4" y="0"/>
                    </a:cubicBezTo>
                    <a:cubicBezTo>
                      <a:pt x="6" y="2"/>
                      <a:pt x="8" y="3"/>
                      <a:pt x="10" y="5"/>
                    </a:cubicBezTo>
                    <a:cubicBezTo>
                      <a:pt x="13" y="10"/>
                      <a:pt x="11" y="17"/>
                      <a:pt x="5" y="18"/>
                    </a:cubicBezTo>
                    <a:cubicBezTo>
                      <a:pt x="4" y="19"/>
                      <a:pt x="2" y="17"/>
                      <a:pt x="0" y="15"/>
                    </a:cubicBezTo>
                    <a:cubicBezTo>
                      <a:pt x="7" y="11"/>
                      <a:pt x="5" y="7"/>
                      <a:pt x="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596" name="Freeform 7"/>
              <p:cNvSpPr>
                <a:spLocks/>
              </p:cNvSpPr>
              <p:nvPr/>
            </p:nvSpPr>
            <p:spPr bwMode="auto">
              <a:xfrm>
                <a:off x="6575426" y="2944813"/>
                <a:ext cx="28575" cy="34925"/>
              </a:xfrm>
              <a:custGeom>
                <a:avLst/>
                <a:gdLst>
                  <a:gd name="T0" fmla="*/ 0 w 9"/>
                  <a:gd name="T1" fmla="*/ 2147483647 h 11"/>
                  <a:gd name="T2" fmla="*/ 2147483647 w 9"/>
                  <a:gd name="T3" fmla="*/ 2147483647 h 11"/>
                  <a:gd name="T4" fmla="*/ 2147483647 w 9"/>
                  <a:gd name="T5" fmla="*/ 2147483647 h 11"/>
                  <a:gd name="T6" fmla="*/ 2147483647 w 9"/>
                  <a:gd name="T7" fmla="*/ 2147483647 h 11"/>
                  <a:gd name="T8" fmla="*/ 2147483647 w 9"/>
                  <a:gd name="T9" fmla="*/ 2147483647 h 11"/>
                  <a:gd name="T10" fmla="*/ 2147483647 w 9"/>
                  <a:gd name="T11" fmla="*/ 2147483647 h 11"/>
                  <a:gd name="T12" fmla="*/ 0 w 9"/>
                  <a:gd name="T13" fmla="*/ 2147483647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"/>
                  <a:gd name="T22" fmla="*/ 0 h 11"/>
                  <a:gd name="T23" fmla="*/ 9 w 9"/>
                  <a:gd name="T24" fmla="*/ 11 h 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" h="11">
                    <a:moveTo>
                      <a:pt x="0" y="10"/>
                    </a:moveTo>
                    <a:cubicBezTo>
                      <a:pt x="1" y="7"/>
                      <a:pt x="1" y="4"/>
                      <a:pt x="2" y="1"/>
                    </a:cubicBezTo>
                    <a:cubicBezTo>
                      <a:pt x="2" y="0"/>
                      <a:pt x="6" y="1"/>
                      <a:pt x="8" y="1"/>
                    </a:cubicBezTo>
                    <a:cubicBezTo>
                      <a:pt x="9" y="1"/>
                      <a:pt x="9" y="2"/>
                      <a:pt x="9" y="3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3" y="3"/>
                      <a:pt x="2" y="7"/>
                      <a:pt x="2" y="11"/>
                    </a:cubicBezTo>
                    <a:cubicBezTo>
                      <a:pt x="1" y="11"/>
                      <a:pt x="1" y="10"/>
                      <a:pt x="0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597" name="Freeform 8"/>
              <p:cNvSpPr>
                <a:spLocks/>
              </p:cNvSpPr>
              <p:nvPr/>
            </p:nvSpPr>
            <p:spPr bwMode="auto">
              <a:xfrm>
                <a:off x="6007101" y="3649663"/>
                <a:ext cx="622300" cy="611188"/>
              </a:xfrm>
              <a:custGeom>
                <a:avLst/>
                <a:gdLst>
                  <a:gd name="T0" fmla="*/ 2147483647 w 195"/>
                  <a:gd name="T1" fmla="*/ 2147483647 h 192"/>
                  <a:gd name="T2" fmla="*/ 2147483647 w 195"/>
                  <a:gd name="T3" fmla="*/ 2147483647 h 192"/>
                  <a:gd name="T4" fmla="*/ 2147483647 w 195"/>
                  <a:gd name="T5" fmla="*/ 2147483647 h 192"/>
                  <a:gd name="T6" fmla="*/ 2147483647 w 195"/>
                  <a:gd name="T7" fmla="*/ 2147483647 h 192"/>
                  <a:gd name="T8" fmla="*/ 2147483647 w 195"/>
                  <a:gd name="T9" fmla="*/ 2147483647 h 192"/>
                  <a:gd name="T10" fmla="*/ 2147483647 w 195"/>
                  <a:gd name="T11" fmla="*/ 2147483647 h 192"/>
                  <a:gd name="T12" fmla="*/ 2147483647 w 195"/>
                  <a:gd name="T13" fmla="*/ 2147483647 h 192"/>
                  <a:gd name="T14" fmla="*/ 2147483647 w 195"/>
                  <a:gd name="T15" fmla="*/ 2147483647 h 192"/>
                  <a:gd name="T16" fmla="*/ 2147483647 w 195"/>
                  <a:gd name="T17" fmla="*/ 2147483647 h 192"/>
                  <a:gd name="T18" fmla="*/ 2147483647 w 195"/>
                  <a:gd name="T19" fmla="*/ 2147483647 h 192"/>
                  <a:gd name="T20" fmla="*/ 2147483647 w 195"/>
                  <a:gd name="T21" fmla="*/ 2147483647 h 192"/>
                  <a:gd name="T22" fmla="*/ 2147483647 w 195"/>
                  <a:gd name="T23" fmla="*/ 2147483647 h 192"/>
                  <a:gd name="T24" fmla="*/ 2147483647 w 195"/>
                  <a:gd name="T25" fmla="*/ 2147483647 h 192"/>
                  <a:gd name="T26" fmla="*/ 2147483647 w 195"/>
                  <a:gd name="T27" fmla="*/ 2147483647 h 192"/>
                  <a:gd name="T28" fmla="*/ 2147483647 w 195"/>
                  <a:gd name="T29" fmla="*/ 2147483647 h 19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5"/>
                  <a:gd name="T46" fmla="*/ 0 h 192"/>
                  <a:gd name="T47" fmla="*/ 195 w 195"/>
                  <a:gd name="T48" fmla="*/ 192 h 19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5" h="192">
                    <a:moveTo>
                      <a:pt x="145" y="111"/>
                    </a:moveTo>
                    <a:cubicBezTo>
                      <a:pt x="133" y="134"/>
                      <a:pt x="121" y="157"/>
                      <a:pt x="109" y="179"/>
                    </a:cubicBezTo>
                    <a:cubicBezTo>
                      <a:pt x="103" y="190"/>
                      <a:pt x="91" y="192"/>
                      <a:pt x="82" y="183"/>
                    </a:cubicBezTo>
                    <a:cubicBezTo>
                      <a:pt x="57" y="158"/>
                      <a:pt x="32" y="132"/>
                      <a:pt x="7" y="107"/>
                    </a:cubicBezTo>
                    <a:cubicBezTo>
                      <a:pt x="0" y="100"/>
                      <a:pt x="1" y="89"/>
                      <a:pt x="6" y="84"/>
                    </a:cubicBezTo>
                    <a:cubicBezTo>
                      <a:pt x="13" y="77"/>
                      <a:pt x="23" y="78"/>
                      <a:pt x="30" y="85"/>
                    </a:cubicBezTo>
                    <a:cubicBezTo>
                      <a:pt x="49" y="104"/>
                      <a:pt x="68" y="123"/>
                      <a:pt x="87" y="142"/>
                    </a:cubicBezTo>
                    <a:cubicBezTo>
                      <a:pt x="88" y="143"/>
                      <a:pt x="89" y="144"/>
                      <a:pt x="91" y="146"/>
                    </a:cubicBezTo>
                    <a:cubicBezTo>
                      <a:pt x="95" y="138"/>
                      <a:pt x="98" y="131"/>
                      <a:pt x="102" y="124"/>
                    </a:cubicBezTo>
                    <a:cubicBezTo>
                      <a:pt x="117" y="96"/>
                      <a:pt x="132" y="68"/>
                      <a:pt x="148" y="39"/>
                    </a:cubicBezTo>
                    <a:cubicBezTo>
                      <a:pt x="153" y="30"/>
                      <a:pt x="158" y="20"/>
                      <a:pt x="163" y="11"/>
                    </a:cubicBezTo>
                    <a:cubicBezTo>
                      <a:pt x="168" y="1"/>
                      <a:pt x="178" y="0"/>
                      <a:pt x="185" y="3"/>
                    </a:cubicBezTo>
                    <a:cubicBezTo>
                      <a:pt x="193" y="7"/>
                      <a:pt x="195" y="18"/>
                      <a:pt x="191" y="26"/>
                    </a:cubicBezTo>
                    <a:cubicBezTo>
                      <a:pt x="182" y="44"/>
                      <a:pt x="172" y="62"/>
                      <a:pt x="162" y="79"/>
                    </a:cubicBezTo>
                    <a:cubicBezTo>
                      <a:pt x="161" y="82"/>
                      <a:pt x="149" y="105"/>
                      <a:pt x="145" y="111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7598" name="Freeform 9"/>
              <p:cNvSpPr>
                <a:spLocks noEditPoints="1"/>
              </p:cNvSpPr>
              <p:nvPr/>
            </p:nvSpPr>
            <p:spPr bwMode="auto">
              <a:xfrm>
                <a:off x="5230813" y="2312988"/>
                <a:ext cx="1733550" cy="2232025"/>
              </a:xfrm>
              <a:custGeom>
                <a:avLst/>
                <a:gdLst>
                  <a:gd name="T0" fmla="*/ 2147483647 w 543"/>
                  <a:gd name="T1" fmla="*/ 2147483647 h 700"/>
                  <a:gd name="T2" fmla="*/ 2147483647 w 543"/>
                  <a:gd name="T3" fmla="*/ 2147483647 h 700"/>
                  <a:gd name="T4" fmla="*/ 2147483647 w 543"/>
                  <a:gd name="T5" fmla="*/ 2147483647 h 700"/>
                  <a:gd name="T6" fmla="*/ 2147483647 w 543"/>
                  <a:gd name="T7" fmla="*/ 2147483647 h 700"/>
                  <a:gd name="T8" fmla="*/ 2147483647 w 543"/>
                  <a:gd name="T9" fmla="*/ 2147483647 h 700"/>
                  <a:gd name="T10" fmla="*/ 2147483647 w 543"/>
                  <a:gd name="T11" fmla="*/ 2147483647 h 700"/>
                  <a:gd name="T12" fmla="*/ 2147483647 w 543"/>
                  <a:gd name="T13" fmla="*/ 2147483647 h 700"/>
                  <a:gd name="T14" fmla="*/ 2147483647 w 543"/>
                  <a:gd name="T15" fmla="*/ 2147483647 h 700"/>
                  <a:gd name="T16" fmla="*/ 2147483647 w 543"/>
                  <a:gd name="T17" fmla="*/ 2147483647 h 700"/>
                  <a:gd name="T18" fmla="*/ 2147483647 w 543"/>
                  <a:gd name="T19" fmla="*/ 2147483647 h 700"/>
                  <a:gd name="T20" fmla="*/ 2147483647 w 543"/>
                  <a:gd name="T21" fmla="*/ 2147483647 h 700"/>
                  <a:gd name="T22" fmla="*/ 2147483647 w 543"/>
                  <a:gd name="T23" fmla="*/ 2147483647 h 700"/>
                  <a:gd name="T24" fmla="*/ 2147483647 w 543"/>
                  <a:gd name="T25" fmla="*/ 2147483647 h 700"/>
                  <a:gd name="T26" fmla="*/ 2147483647 w 543"/>
                  <a:gd name="T27" fmla="*/ 2147483647 h 700"/>
                  <a:gd name="T28" fmla="*/ 2147483647 w 543"/>
                  <a:gd name="T29" fmla="*/ 2147483647 h 700"/>
                  <a:gd name="T30" fmla="*/ 0 w 543"/>
                  <a:gd name="T31" fmla="*/ 2147483647 h 700"/>
                  <a:gd name="T32" fmla="*/ 0 w 543"/>
                  <a:gd name="T33" fmla="*/ 2147483647 h 700"/>
                  <a:gd name="T34" fmla="*/ 0 w 543"/>
                  <a:gd name="T35" fmla="*/ 2147483647 h 700"/>
                  <a:gd name="T36" fmla="*/ 2147483647 w 543"/>
                  <a:gd name="T37" fmla="*/ 2147483647 h 700"/>
                  <a:gd name="T38" fmla="*/ 2147483647 w 543"/>
                  <a:gd name="T39" fmla="*/ 2147483647 h 700"/>
                  <a:gd name="T40" fmla="*/ 2147483647 w 543"/>
                  <a:gd name="T41" fmla="*/ 2147483647 h 700"/>
                  <a:gd name="T42" fmla="*/ 2147483647 w 543"/>
                  <a:gd name="T43" fmla="*/ 2147483647 h 700"/>
                  <a:gd name="T44" fmla="*/ 2147483647 w 543"/>
                  <a:gd name="T45" fmla="*/ 2147483647 h 700"/>
                  <a:gd name="T46" fmla="*/ 2147483647 w 543"/>
                  <a:gd name="T47" fmla="*/ 2147483647 h 700"/>
                  <a:gd name="T48" fmla="*/ 2147483647 w 543"/>
                  <a:gd name="T49" fmla="*/ 2147483647 h 700"/>
                  <a:gd name="T50" fmla="*/ 2147483647 w 543"/>
                  <a:gd name="T51" fmla="*/ 2147483647 h 700"/>
                  <a:gd name="T52" fmla="*/ 2147483647 w 543"/>
                  <a:gd name="T53" fmla="*/ 2147483647 h 700"/>
                  <a:gd name="T54" fmla="*/ 2147483647 w 543"/>
                  <a:gd name="T55" fmla="*/ 2147483647 h 700"/>
                  <a:gd name="T56" fmla="*/ 2147483647 w 543"/>
                  <a:gd name="T57" fmla="*/ 2147483647 h 700"/>
                  <a:gd name="T58" fmla="*/ 2147483647 w 543"/>
                  <a:gd name="T59" fmla="*/ 2147483647 h 700"/>
                  <a:gd name="T60" fmla="*/ 2147483647 w 543"/>
                  <a:gd name="T61" fmla="*/ 2147483647 h 700"/>
                  <a:gd name="T62" fmla="*/ 2147483647 w 543"/>
                  <a:gd name="T63" fmla="*/ 2147483647 h 700"/>
                  <a:gd name="T64" fmla="*/ 2147483647 w 543"/>
                  <a:gd name="T65" fmla="*/ 2147483647 h 700"/>
                  <a:gd name="T66" fmla="*/ 2147483647 w 543"/>
                  <a:gd name="T67" fmla="*/ 2147483647 h 700"/>
                  <a:gd name="T68" fmla="*/ 2147483647 w 543"/>
                  <a:gd name="T69" fmla="*/ 2147483647 h 700"/>
                  <a:gd name="T70" fmla="*/ 2147483647 w 543"/>
                  <a:gd name="T71" fmla="*/ 2147483647 h 700"/>
                  <a:gd name="T72" fmla="*/ 2147483647 w 543"/>
                  <a:gd name="T73" fmla="*/ 2147483647 h 700"/>
                  <a:gd name="T74" fmla="*/ 2147483647 w 543"/>
                  <a:gd name="T75" fmla="*/ 2147483647 h 700"/>
                  <a:gd name="T76" fmla="*/ 2147483647 w 543"/>
                  <a:gd name="T77" fmla="*/ 2147483647 h 700"/>
                  <a:gd name="T78" fmla="*/ 2147483647 w 543"/>
                  <a:gd name="T79" fmla="*/ 2147483647 h 700"/>
                  <a:gd name="T80" fmla="*/ 2147483647 w 543"/>
                  <a:gd name="T81" fmla="*/ 2147483647 h 700"/>
                  <a:gd name="T82" fmla="*/ 2147483647 w 543"/>
                  <a:gd name="T83" fmla="*/ 2147483647 h 700"/>
                  <a:gd name="T84" fmla="*/ 2147483647 w 543"/>
                  <a:gd name="T85" fmla="*/ 2147483647 h 700"/>
                  <a:gd name="T86" fmla="*/ 2147483647 w 543"/>
                  <a:gd name="T87" fmla="*/ 2147483647 h 700"/>
                  <a:gd name="T88" fmla="*/ 2147483647 w 543"/>
                  <a:gd name="T89" fmla="*/ 2147483647 h 700"/>
                  <a:gd name="T90" fmla="*/ 2147483647 w 543"/>
                  <a:gd name="T91" fmla="*/ 2147483647 h 700"/>
                  <a:gd name="T92" fmla="*/ 2147483647 w 543"/>
                  <a:gd name="T93" fmla="*/ 2147483647 h 700"/>
                  <a:gd name="T94" fmla="*/ 2147483647 w 543"/>
                  <a:gd name="T95" fmla="*/ 2147483647 h 700"/>
                  <a:gd name="T96" fmla="*/ 2147483647 w 543"/>
                  <a:gd name="T97" fmla="*/ 2147483647 h 700"/>
                  <a:gd name="T98" fmla="*/ 2147483647 w 543"/>
                  <a:gd name="T99" fmla="*/ 2147483647 h 700"/>
                  <a:gd name="T100" fmla="*/ 2147483647 w 543"/>
                  <a:gd name="T101" fmla="*/ 2147483647 h 700"/>
                  <a:gd name="T102" fmla="*/ 2147483647 w 543"/>
                  <a:gd name="T103" fmla="*/ 2147483647 h 700"/>
                  <a:gd name="T104" fmla="*/ 2147483647 w 543"/>
                  <a:gd name="T105" fmla="*/ 2147483647 h 700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543"/>
                  <a:gd name="T160" fmla="*/ 0 h 700"/>
                  <a:gd name="T161" fmla="*/ 543 w 543"/>
                  <a:gd name="T162" fmla="*/ 700 h 700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543" h="700">
                    <a:moveTo>
                      <a:pt x="538" y="473"/>
                    </a:moveTo>
                    <a:cubicBezTo>
                      <a:pt x="534" y="454"/>
                      <a:pt x="528" y="437"/>
                      <a:pt x="519" y="420"/>
                    </a:cubicBezTo>
                    <a:cubicBezTo>
                      <a:pt x="504" y="393"/>
                      <a:pt x="483" y="370"/>
                      <a:pt x="457" y="353"/>
                    </a:cubicBezTo>
                    <a:cubicBezTo>
                      <a:pt x="453" y="351"/>
                      <a:pt x="452" y="348"/>
                      <a:pt x="452" y="344"/>
                    </a:cubicBezTo>
                    <a:cubicBezTo>
                      <a:pt x="452" y="276"/>
                      <a:pt x="452" y="208"/>
                      <a:pt x="452" y="140"/>
                    </a:cubicBezTo>
                    <a:cubicBezTo>
                      <a:pt x="452" y="137"/>
                      <a:pt x="452" y="134"/>
                      <a:pt x="451" y="131"/>
                    </a:cubicBezTo>
                    <a:cubicBezTo>
                      <a:pt x="448" y="123"/>
                      <a:pt x="442" y="120"/>
                      <a:pt x="434" y="120"/>
                    </a:cubicBezTo>
                    <a:cubicBezTo>
                      <a:pt x="407" y="120"/>
                      <a:pt x="380" y="120"/>
                      <a:pt x="353" y="120"/>
                    </a:cubicBezTo>
                    <a:cubicBezTo>
                      <a:pt x="352" y="120"/>
                      <a:pt x="351" y="120"/>
                      <a:pt x="350" y="120"/>
                    </a:cubicBezTo>
                    <a:cubicBezTo>
                      <a:pt x="350" y="120"/>
                      <a:pt x="350" y="120"/>
                      <a:pt x="350" y="120"/>
                    </a:cubicBezTo>
                    <a:cubicBezTo>
                      <a:pt x="347" y="120"/>
                      <a:pt x="347" y="119"/>
                      <a:pt x="347" y="114"/>
                    </a:cubicBezTo>
                    <a:cubicBezTo>
                      <a:pt x="347" y="107"/>
                      <a:pt x="347" y="100"/>
                      <a:pt x="347" y="93"/>
                    </a:cubicBezTo>
                    <a:cubicBezTo>
                      <a:pt x="347" y="81"/>
                      <a:pt x="341" y="76"/>
                      <a:pt x="329" y="76"/>
                    </a:cubicBezTo>
                    <a:cubicBezTo>
                      <a:pt x="322" y="75"/>
                      <a:pt x="316" y="75"/>
                      <a:pt x="309" y="76"/>
                    </a:cubicBezTo>
                    <a:cubicBezTo>
                      <a:pt x="304" y="76"/>
                      <a:pt x="303" y="74"/>
                      <a:pt x="302" y="69"/>
                    </a:cubicBezTo>
                    <a:cubicBezTo>
                      <a:pt x="300" y="48"/>
                      <a:pt x="290" y="31"/>
                      <a:pt x="273" y="18"/>
                    </a:cubicBezTo>
                    <a:cubicBezTo>
                      <a:pt x="269" y="15"/>
                      <a:pt x="265" y="13"/>
                      <a:pt x="261" y="10"/>
                    </a:cubicBezTo>
                    <a:cubicBezTo>
                      <a:pt x="261" y="10"/>
                      <a:pt x="261" y="10"/>
                      <a:pt x="261" y="10"/>
                    </a:cubicBezTo>
                    <a:cubicBezTo>
                      <a:pt x="259" y="9"/>
                      <a:pt x="257" y="8"/>
                      <a:pt x="255" y="8"/>
                    </a:cubicBezTo>
                    <a:cubicBezTo>
                      <a:pt x="249" y="5"/>
                      <a:pt x="242" y="3"/>
                      <a:pt x="234" y="2"/>
                    </a:cubicBezTo>
                    <a:cubicBezTo>
                      <a:pt x="233" y="2"/>
                      <a:pt x="232" y="2"/>
                      <a:pt x="231" y="2"/>
                    </a:cubicBezTo>
                    <a:cubicBezTo>
                      <a:pt x="231" y="2"/>
                      <a:pt x="231" y="2"/>
                      <a:pt x="231" y="2"/>
                    </a:cubicBezTo>
                    <a:cubicBezTo>
                      <a:pt x="212" y="0"/>
                      <a:pt x="194" y="6"/>
                      <a:pt x="179" y="18"/>
                    </a:cubicBezTo>
                    <a:cubicBezTo>
                      <a:pt x="162" y="31"/>
                      <a:pt x="152" y="48"/>
                      <a:pt x="150" y="69"/>
                    </a:cubicBezTo>
                    <a:cubicBezTo>
                      <a:pt x="149" y="74"/>
                      <a:pt x="148" y="76"/>
                      <a:pt x="143" y="75"/>
                    </a:cubicBezTo>
                    <a:cubicBezTo>
                      <a:pt x="136" y="75"/>
                      <a:pt x="129" y="75"/>
                      <a:pt x="123" y="75"/>
                    </a:cubicBezTo>
                    <a:cubicBezTo>
                      <a:pt x="111" y="75"/>
                      <a:pt x="105" y="81"/>
                      <a:pt x="105" y="93"/>
                    </a:cubicBezTo>
                    <a:cubicBezTo>
                      <a:pt x="105" y="100"/>
                      <a:pt x="105" y="107"/>
                      <a:pt x="105" y="114"/>
                    </a:cubicBezTo>
                    <a:cubicBezTo>
                      <a:pt x="105" y="120"/>
                      <a:pt x="105" y="120"/>
                      <a:pt x="98" y="120"/>
                    </a:cubicBezTo>
                    <a:cubicBezTo>
                      <a:pt x="72" y="120"/>
                      <a:pt x="45" y="121"/>
                      <a:pt x="18" y="120"/>
                    </a:cubicBezTo>
                    <a:cubicBezTo>
                      <a:pt x="7" y="120"/>
                      <a:pt x="0" y="127"/>
                      <a:pt x="0" y="139"/>
                    </a:cubicBezTo>
                    <a:cubicBezTo>
                      <a:pt x="0" y="216"/>
                      <a:pt x="0" y="293"/>
                      <a:pt x="0" y="371"/>
                    </a:cubicBezTo>
                    <a:cubicBezTo>
                      <a:pt x="0" y="448"/>
                      <a:pt x="0" y="526"/>
                      <a:pt x="0" y="603"/>
                    </a:cubicBezTo>
                    <a:cubicBezTo>
                      <a:pt x="0" y="604"/>
                      <a:pt x="0" y="605"/>
                      <a:pt x="0" y="606"/>
                    </a:cubicBezTo>
                    <a:cubicBezTo>
                      <a:pt x="0" y="607"/>
                      <a:pt x="0" y="607"/>
                      <a:pt x="0" y="607"/>
                    </a:cubicBezTo>
                    <a:cubicBezTo>
                      <a:pt x="0" y="607"/>
                      <a:pt x="0" y="607"/>
                      <a:pt x="0" y="607"/>
                    </a:cubicBezTo>
                    <a:cubicBezTo>
                      <a:pt x="1" y="609"/>
                      <a:pt x="1" y="610"/>
                      <a:pt x="1" y="611"/>
                    </a:cubicBezTo>
                    <a:cubicBezTo>
                      <a:pt x="4" y="619"/>
                      <a:pt x="11" y="621"/>
                      <a:pt x="19" y="621"/>
                    </a:cubicBezTo>
                    <a:cubicBezTo>
                      <a:pt x="78" y="621"/>
                      <a:pt x="138" y="621"/>
                      <a:pt x="197" y="621"/>
                    </a:cubicBezTo>
                    <a:cubicBezTo>
                      <a:pt x="201" y="621"/>
                      <a:pt x="203" y="622"/>
                      <a:pt x="206" y="625"/>
                    </a:cubicBezTo>
                    <a:cubicBezTo>
                      <a:pt x="216" y="636"/>
                      <a:pt x="226" y="647"/>
                      <a:pt x="237" y="657"/>
                    </a:cubicBezTo>
                    <a:cubicBezTo>
                      <a:pt x="261" y="677"/>
                      <a:pt x="290" y="689"/>
                      <a:pt x="321" y="695"/>
                    </a:cubicBezTo>
                    <a:cubicBezTo>
                      <a:pt x="350" y="700"/>
                      <a:pt x="378" y="698"/>
                      <a:pt x="406" y="690"/>
                    </a:cubicBezTo>
                    <a:cubicBezTo>
                      <a:pt x="433" y="682"/>
                      <a:pt x="457" y="669"/>
                      <a:pt x="478" y="651"/>
                    </a:cubicBezTo>
                    <a:cubicBezTo>
                      <a:pt x="511" y="621"/>
                      <a:pt x="532" y="584"/>
                      <a:pt x="539" y="540"/>
                    </a:cubicBezTo>
                    <a:cubicBezTo>
                      <a:pt x="543" y="518"/>
                      <a:pt x="542" y="495"/>
                      <a:pt x="538" y="473"/>
                    </a:cubicBezTo>
                    <a:close/>
                    <a:moveTo>
                      <a:pt x="197" y="44"/>
                    </a:moveTo>
                    <a:cubicBezTo>
                      <a:pt x="202" y="40"/>
                      <a:pt x="209" y="36"/>
                      <a:pt x="215" y="35"/>
                    </a:cubicBezTo>
                    <a:cubicBezTo>
                      <a:pt x="215" y="35"/>
                      <a:pt x="215" y="35"/>
                      <a:pt x="215" y="35"/>
                    </a:cubicBezTo>
                    <a:cubicBezTo>
                      <a:pt x="229" y="32"/>
                      <a:pt x="244" y="35"/>
                      <a:pt x="255" y="45"/>
                    </a:cubicBezTo>
                    <a:cubicBezTo>
                      <a:pt x="257" y="46"/>
                      <a:pt x="259" y="48"/>
                      <a:pt x="261" y="50"/>
                    </a:cubicBezTo>
                    <a:cubicBezTo>
                      <a:pt x="261" y="50"/>
                      <a:pt x="261" y="51"/>
                      <a:pt x="261" y="51"/>
                    </a:cubicBezTo>
                    <a:cubicBezTo>
                      <a:pt x="261" y="51"/>
                      <a:pt x="261" y="51"/>
                      <a:pt x="261" y="51"/>
                    </a:cubicBezTo>
                    <a:cubicBezTo>
                      <a:pt x="267" y="57"/>
                      <a:pt x="270" y="65"/>
                      <a:pt x="271" y="76"/>
                    </a:cubicBezTo>
                    <a:cubicBezTo>
                      <a:pt x="268" y="76"/>
                      <a:pt x="212" y="75"/>
                      <a:pt x="188" y="75"/>
                    </a:cubicBezTo>
                    <a:cubicBezTo>
                      <a:pt x="186" y="75"/>
                      <a:pt x="184" y="75"/>
                      <a:pt x="181" y="75"/>
                    </a:cubicBezTo>
                    <a:cubicBezTo>
                      <a:pt x="182" y="62"/>
                      <a:pt x="188" y="52"/>
                      <a:pt x="197" y="44"/>
                    </a:cubicBezTo>
                    <a:close/>
                    <a:moveTo>
                      <a:pt x="137" y="107"/>
                    </a:moveTo>
                    <a:cubicBezTo>
                      <a:pt x="139" y="107"/>
                      <a:pt x="141" y="107"/>
                      <a:pt x="142" y="107"/>
                    </a:cubicBezTo>
                    <a:cubicBezTo>
                      <a:pt x="167" y="107"/>
                      <a:pt x="278" y="108"/>
                      <a:pt x="309" y="108"/>
                    </a:cubicBezTo>
                    <a:cubicBezTo>
                      <a:pt x="311" y="108"/>
                      <a:pt x="313" y="108"/>
                      <a:pt x="315" y="108"/>
                    </a:cubicBezTo>
                    <a:cubicBezTo>
                      <a:pt x="315" y="110"/>
                      <a:pt x="315" y="145"/>
                      <a:pt x="315" y="160"/>
                    </a:cubicBezTo>
                    <a:cubicBezTo>
                      <a:pt x="315" y="165"/>
                      <a:pt x="314" y="166"/>
                      <a:pt x="310" y="166"/>
                    </a:cubicBezTo>
                    <a:cubicBezTo>
                      <a:pt x="293" y="166"/>
                      <a:pt x="261" y="166"/>
                      <a:pt x="261" y="166"/>
                    </a:cubicBezTo>
                    <a:cubicBezTo>
                      <a:pt x="221" y="165"/>
                      <a:pt x="182" y="165"/>
                      <a:pt x="142" y="166"/>
                    </a:cubicBezTo>
                    <a:cubicBezTo>
                      <a:pt x="138" y="166"/>
                      <a:pt x="136" y="165"/>
                      <a:pt x="136" y="160"/>
                    </a:cubicBezTo>
                    <a:cubicBezTo>
                      <a:pt x="137" y="144"/>
                      <a:pt x="137" y="123"/>
                      <a:pt x="137" y="107"/>
                    </a:cubicBezTo>
                    <a:close/>
                    <a:moveTo>
                      <a:pt x="183" y="588"/>
                    </a:moveTo>
                    <a:cubicBezTo>
                      <a:pt x="159" y="589"/>
                      <a:pt x="31" y="587"/>
                      <a:pt x="31" y="587"/>
                    </a:cubicBezTo>
                    <a:cubicBezTo>
                      <a:pt x="31" y="587"/>
                      <a:pt x="32" y="374"/>
                      <a:pt x="32" y="290"/>
                    </a:cubicBezTo>
                    <a:cubicBezTo>
                      <a:pt x="32" y="246"/>
                      <a:pt x="32" y="202"/>
                      <a:pt x="32" y="158"/>
                    </a:cubicBezTo>
                    <a:cubicBezTo>
                      <a:pt x="32" y="154"/>
                      <a:pt x="33" y="152"/>
                      <a:pt x="38" y="152"/>
                    </a:cubicBezTo>
                    <a:cubicBezTo>
                      <a:pt x="58" y="152"/>
                      <a:pt x="79" y="152"/>
                      <a:pt x="99" y="152"/>
                    </a:cubicBezTo>
                    <a:cubicBezTo>
                      <a:pt x="104" y="152"/>
                      <a:pt x="105" y="154"/>
                      <a:pt x="105" y="158"/>
                    </a:cubicBezTo>
                    <a:cubicBezTo>
                      <a:pt x="105" y="165"/>
                      <a:pt x="105" y="173"/>
                      <a:pt x="105" y="180"/>
                    </a:cubicBezTo>
                    <a:cubicBezTo>
                      <a:pt x="105" y="190"/>
                      <a:pt x="113" y="197"/>
                      <a:pt x="123" y="197"/>
                    </a:cubicBezTo>
                    <a:cubicBezTo>
                      <a:pt x="154" y="197"/>
                      <a:pt x="184" y="197"/>
                      <a:pt x="215" y="197"/>
                    </a:cubicBezTo>
                    <a:cubicBezTo>
                      <a:pt x="215" y="197"/>
                      <a:pt x="291" y="197"/>
                      <a:pt x="329" y="197"/>
                    </a:cubicBezTo>
                    <a:cubicBezTo>
                      <a:pt x="339" y="197"/>
                      <a:pt x="347" y="191"/>
                      <a:pt x="347" y="180"/>
                    </a:cubicBezTo>
                    <a:cubicBezTo>
                      <a:pt x="347" y="173"/>
                      <a:pt x="347" y="165"/>
                      <a:pt x="347" y="158"/>
                    </a:cubicBezTo>
                    <a:cubicBezTo>
                      <a:pt x="347" y="154"/>
                      <a:pt x="348" y="152"/>
                      <a:pt x="352" y="152"/>
                    </a:cubicBezTo>
                    <a:cubicBezTo>
                      <a:pt x="362" y="152"/>
                      <a:pt x="382" y="152"/>
                      <a:pt x="382" y="152"/>
                    </a:cubicBezTo>
                    <a:cubicBezTo>
                      <a:pt x="393" y="152"/>
                      <a:pt x="404" y="152"/>
                      <a:pt x="416" y="152"/>
                    </a:cubicBezTo>
                    <a:cubicBezTo>
                      <a:pt x="419" y="152"/>
                      <a:pt x="420" y="153"/>
                      <a:pt x="420" y="157"/>
                    </a:cubicBezTo>
                    <a:cubicBezTo>
                      <a:pt x="420" y="168"/>
                      <a:pt x="420" y="179"/>
                      <a:pt x="420" y="190"/>
                    </a:cubicBezTo>
                    <a:cubicBezTo>
                      <a:pt x="420" y="235"/>
                      <a:pt x="420" y="281"/>
                      <a:pt x="420" y="327"/>
                    </a:cubicBezTo>
                    <a:cubicBezTo>
                      <a:pt x="420" y="329"/>
                      <a:pt x="420" y="331"/>
                      <a:pt x="420" y="334"/>
                    </a:cubicBezTo>
                    <a:cubicBezTo>
                      <a:pt x="414" y="332"/>
                      <a:pt x="409" y="331"/>
                      <a:pt x="404" y="329"/>
                    </a:cubicBezTo>
                    <a:cubicBezTo>
                      <a:pt x="378" y="321"/>
                      <a:pt x="351" y="321"/>
                      <a:pt x="324" y="324"/>
                    </a:cubicBezTo>
                    <a:cubicBezTo>
                      <a:pt x="308" y="327"/>
                      <a:pt x="292" y="332"/>
                      <a:pt x="276" y="339"/>
                    </a:cubicBezTo>
                    <a:cubicBezTo>
                      <a:pt x="275" y="339"/>
                      <a:pt x="261" y="346"/>
                      <a:pt x="261" y="346"/>
                    </a:cubicBezTo>
                    <a:cubicBezTo>
                      <a:pt x="220" y="371"/>
                      <a:pt x="190" y="406"/>
                      <a:pt x="175" y="452"/>
                    </a:cubicBezTo>
                    <a:cubicBezTo>
                      <a:pt x="160" y="498"/>
                      <a:pt x="164" y="544"/>
                      <a:pt x="183" y="588"/>
                    </a:cubicBezTo>
                    <a:close/>
                    <a:moveTo>
                      <a:pt x="507" y="536"/>
                    </a:moveTo>
                    <a:cubicBezTo>
                      <a:pt x="501" y="572"/>
                      <a:pt x="484" y="603"/>
                      <a:pt x="456" y="627"/>
                    </a:cubicBezTo>
                    <a:cubicBezTo>
                      <a:pt x="437" y="644"/>
                      <a:pt x="415" y="655"/>
                      <a:pt x="391" y="661"/>
                    </a:cubicBezTo>
                    <a:cubicBezTo>
                      <a:pt x="376" y="665"/>
                      <a:pt x="361" y="666"/>
                      <a:pt x="346" y="666"/>
                    </a:cubicBezTo>
                    <a:cubicBezTo>
                      <a:pt x="324" y="665"/>
                      <a:pt x="302" y="659"/>
                      <a:pt x="282" y="648"/>
                    </a:cubicBezTo>
                    <a:cubicBezTo>
                      <a:pt x="280" y="647"/>
                      <a:pt x="270" y="641"/>
                      <a:pt x="268" y="640"/>
                    </a:cubicBezTo>
                    <a:cubicBezTo>
                      <a:pt x="242" y="623"/>
                      <a:pt x="224" y="600"/>
                      <a:pt x="211" y="572"/>
                    </a:cubicBezTo>
                    <a:cubicBezTo>
                      <a:pt x="198" y="544"/>
                      <a:pt x="195" y="514"/>
                      <a:pt x="200" y="484"/>
                    </a:cubicBezTo>
                    <a:cubicBezTo>
                      <a:pt x="209" y="435"/>
                      <a:pt x="235" y="398"/>
                      <a:pt x="278" y="374"/>
                    </a:cubicBezTo>
                    <a:cubicBezTo>
                      <a:pt x="304" y="359"/>
                      <a:pt x="331" y="352"/>
                      <a:pt x="360" y="354"/>
                    </a:cubicBezTo>
                    <a:cubicBezTo>
                      <a:pt x="411" y="357"/>
                      <a:pt x="452" y="379"/>
                      <a:pt x="481" y="421"/>
                    </a:cubicBezTo>
                    <a:cubicBezTo>
                      <a:pt x="493" y="437"/>
                      <a:pt x="501" y="455"/>
                      <a:pt x="506" y="475"/>
                    </a:cubicBezTo>
                    <a:cubicBezTo>
                      <a:pt x="510" y="495"/>
                      <a:pt x="511" y="515"/>
                      <a:pt x="507" y="53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  <p:cxnSp>
          <p:nvCxnSpPr>
            <p:cNvPr id="3" name="Straight Connector 2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2488595" y="2742767"/>
              <a:ext cx="185903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2488595" y="3062876"/>
              <a:ext cx="185903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/>
              </a:extLst>
            </p:cNvPr>
            <p:cNvCxnSpPr>
              <a:cxnSpLocks/>
            </p:cNvCxnSpPr>
            <p:nvPr/>
          </p:nvCxnSpPr>
          <p:spPr>
            <a:xfrm>
              <a:off x="2488595" y="3382984"/>
              <a:ext cx="85496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/>
              </a:extLst>
            </p:cNvPr>
            <p:cNvCxnSpPr>
              <a:cxnSpLocks/>
            </p:cNvCxnSpPr>
            <p:nvPr/>
          </p:nvCxnSpPr>
          <p:spPr>
            <a:xfrm>
              <a:off x="2488595" y="3693089"/>
              <a:ext cx="63603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/>
              </a:extLst>
            </p:cNvPr>
            <p:cNvCxnSpPr>
              <a:cxnSpLocks/>
            </p:cNvCxnSpPr>
            <p:nvPr/>
          </p:nvCxnSpPr>
          <p:spPr>
            <a:xfrm>
              <a:off x="2488595" y="4013198"/>
              <a:ext cx="47749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/>
              </a:extLst>
            </p:cNvPr>
            <p:cNvCxnSpPr>
              <a:cxnSpLocks/>
            </p:cNvCxnSpPr>
            <p:nvPr/>
          </p:nvCxnSpPr>
          <p:spPr>
            <a:xfrm>
              <a:off x="2488595" y="4333306"/>
              <a:ext cx="426539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/>
              </a:extLst>
            </p:cNvPr>
            <p:cNvCxnSpPr>
              <a:cxnSpLocks/>
            </p:cNvCxnSpPr>
            <p:nvPr/>
          </p:nvCxnSpPr>
          <p:spPr>
            <a:xfrm>
              <a:off x="2488595" y="4637409"/>
              <a:ext cx="426539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extBox 1"/>
          <p:cNvSpPr txBox="1">
            <a:spLocks noChangeArrowheads="1"/>
          </p:cNvSpPr>
          <p:nvPr/>
        </p:nvSpPr>
        <p:spPr bwMode="auto">
          <a:xfrm>
            <a:off x="760413" y="236538"/>
            <a:ext cx="79200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Noto Sans"/>
              </a:rPr>
              <a:t>Мониторинг результативности проекта</a:t>
            </a:r>
            <a:endParaRPr lang="en-GB" sz="2800" b="1">
              <a:latin typeface="Noto Sans"/>
              <a:ea typeface="Noto Sans"/>
              <a:cs typeface="Noto Sans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4221163" y="4814888"/>
            <a:ext cx="473233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900" b="1">
                <a:latin typeface="Noto Sans"/>
                <a:ea typeface="Noto Sans"/>
                <a:cs typeface="Noto Sans"/>
              </a:rPr>
              <a:t>Образовательные результаты о</a:t>
            </a:r>
            <a:r>
              <a:rPr lang="ru-RU" sz="1900" b="1">
                <a:latin typeface="Noto Sans"/>
              </a:rPr>
              <a:t>бучающихся по предмету</a:t>
            </a:r>
            <a:endParaRPr lang="ru-RU" sz="1900" b="1">
              <a:latin typeface="Noto Sans"/>
              <a:ea typeface="Noto Sans"/>
              <a:cs typeface="Noto Sans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3981450" y="1277938"/>
            <a:ext cx="494506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900" b="1">
                <a:latin typeface="Noto Sans"/>
              </a:rPr>
              <a:t>Результативность  «дорожных карт» обазовательных организаций</a:t>
            </a:r>
            <a:endParaRPr lang="en-GB" sz="1900" b="1">
              <a:latin typeface="Noto Sans"/>
              <a:ea typeface="Noto Sans"/>
              <a:cs typeface="Noto Sans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4062413" y="2359025"/>
            <a:ext cx="4724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900" b="1">
                <a:latin typeface="Noto Sans"/>
              </a:rPr>
              <a:t>Результативность муниципальных программ поддержки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4187825" y="3748088"/>
            <a:ext cx="475456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900" b="1">
                <a:latin typeface="Noto Sans"/>
              </a:rPr>
              <a:t>Результативность учебного занятия </a:t>
            </a:r>
          </a:p>
        </p:txBody>
      </p:sp>
      <p:sp>
        <p:nvSpPr>
          <p:cNvPr id="20" name="Oval 19">
            <a:extLst>
              <a:ext uri="{FF2B5EF4-FFF2-40B4-BE49-F238E27FC236}"/>
            </a:extLst>
          </p:cNvPr>
          <p:cNvSpPr/>
          <p:nvPr/>
        </p:nvSpPr>
        <p:spPr>
          <a:xfrm>
            <a:off x="198438" y="5686425"/>
            <a:ext cx="3767137" cy="239713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68615" name="Group 40"/>
          <p:cNvGrpSpPr>
            <a:grpSpLocks/>
          </p:cNvGrpSpPr>
          <p:nvPr/>
        </p:nvGrpSpPr>
        <p:grpSpPr bwMode="auto">
          <a:xfrm>
            <a:off x="587375" y="1722438"/>
            <a:ext cx="2805113" cy="3813175"/>
            <a:chOff x="2050732" y="1266266"/>
            <a:chExt cx="3359467" cy="4325468"/>
          </a:xfrm>
        </p:grpSpPr>
        <p:grpSp>
          <p:nvGrpSpPr>
            <p:cNvPr id="68633" name="Group 14"/>
            <p:cNvGrpSpPr>
              <a:grpSpLocks/>
            </p:cNvGrpSpPr>
            <p:nvPr/>
          </p:nvGrpSpPr>
          <p:grpSpPr bwMode="auto">
            <a:xfrm>
              <a:off x="2050732" y="1266266"/>
              <a:ext cx="3359467" cy="4325468"/>
              <a:chOff x="5230813" y="2312988"/>
              <a:chExt cx="1733550" cy="2232025"/>
            </a:xfrm>
          </p:grpSpPr>
          <p:sp>
            <p:nvSpPr>
              <p:cNvPr id="68641" name="Freeform 6"/>
              <p:cNvSpPr>
                <a:spLocks/>
              </p:cNvSpPr>
              <p:nvPr/>
            </p:nvSpPr>
            <p:spPr bwMode="auto">
              <a:xfrm>
                <a:off x="5243513" y="4191001"/>
                <a:ext cx="41275" cy="60325"/>
              </a:xfrm>
              <a:custGeom>
                <a:avLst/>
                <a:gdLst>
                  <a:gd name="T0" fmla="*/ 0 w 13"/>
                  <a:gd name="T1" fmla="*/ 2147483647 h 19"/>
                  <a:gd name="T2" fmla="*/ 2147483647 w 13"/>
                  <a:gd name="T3" fmla="*/ 0 h 19"/>
                  <a:gd name="T4" fmla="*/ 2147483647 w 13"/>
                  <a:gd name="T5" fmla="*/ 2147483647 h 19"/>
                  <a:gd name="T6" fmla="*/ 2147483647 w 13"/>
                  <a:gd name="T7" fmla="*/ 2147483647 h 19"/>
                  <a:gd name="T8" fmla="*/ 0 w 13"/>
                  <a:gd name="T9" fmla="*/ 2147483647 h 19"/>
                  <a:gd name="T10" fmla="*/ 0 w 13"/>
                  <a:gd name="T11" fmla="*/ 2147483647 h 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"/>
                  <a:gd name="T19" fmla="*/ 0 h 19"/>
                  <a:gd name="T20" fmla="*/ 13 w 13"/>
                  <a:gd name="T21" fmla="*/ 19 h 1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" h="19">
                    <a:moveTo>
                      <a:pt x="0" y="3"/>
                    </a:moveTo>
                    <a:cubicBezTo>
                      <a:pt x="2" y="2"/>
                      <a:pt x="3" y="1"/>
                      <a:pt x="4" y="0"/>
                    </a:cubicBezTo>
                    <a:cubicBezTo>
                      <a:pt x="6" y="2"/>
                      <a:pt x="8" y="3"/>
                      <a:pt x="10" y="5"/>
                    </a:cubicBezTo>
                    <a:cubicBezTo>
                      <a:pt x="13" y="10"/>
                      <a:pt x="11" y="17"/>
                      <a:pt x="5" y="18"/>
                    </a:cubicBezTo>
                    <a:cubicBezTo>
                      <a:pt x="4" y="19"/>
                      <a:pt x="2" y="17"/>
                      <a:pt x="0" y="15"/>
                    </a:cubicBezTo>
                    <a:cubicBezTo>
                      <a:pt x="7" y="11"/>
                      <a:pt x="5" y="7"/>
                      <a:pt x="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8642" name="Freeform 7"/>
              <p:cNvSpPr>
                <a:spLocks/>
              </p:cNvSpPr>
              <p:nvPr/>
            </p:nvSpPr>
            <p:spPr bwMode="auto">
              <a:xfrm>
                <a:off x="6575426" y="2944813"/>
                <a:ext cx="28575" cy="34925"/>
              </a:xfrm>
              <a:custGeom>
                <a:avLst/>
                <a:gdLst>
                  <a:gd name="T0" fmla="*/ 0 w 9"/>
                  <a:gd name="T1" fmla="*/ 2147483647 h 11"/>
                  <a:gd name="T2" fmla="*/ 2147483647 w 9"/>
                  <a:gd name="T3" fmla="*/ 2147483647 h 11"/>
                  <a:gd name="T4" fmla="*/ 2147483647 w 9"/>
                  <a:gd name="T5" fmla="*/ 2147483647 h 11"/>
                  <a:gd name="T6" fmla="*/ 2147483647 w 9"/>
                  <a:gd name="T7" fmla="*/ 2147483647 h 11"/>
                  <a:gd name="T8" fmla="*/ 2147483647 w 9"/>
                  <a:gd name="T9" fmla="*/ 2147483647 h 11"/>
                  <a:gd name="T10" fmla="*/ 2147483647 w 9"/>
                  <a:gd name="T11" fmla="*/ 2147483647 h 11"/>
                  <a:gd name="T12" fmla="*/ 0 w 9"/>
                  <a:gd name="T13" fmla="*/ 2147483647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"/>
                  <a:gd name="T22" fmla="*/ 0 h 11"/>
                  <a:gd name="T23" fmla="*/ 9 w 9"/>
                  <a:gd name="T24" fmla="*/ 11 h 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" h="11">
                    <a:moveTo>
                      <a:pt x="0" y="10"/>
                    </a:moveTo>
                    <a:cubicBezTo>
                      <a:pt x="1" y="7"/>
                      <a:pt x="1" y="4"/>
                      <a:pt x="2" y="1"/>
                    </a:cubicBezTo>
                    <a:cubicBezTo>
                      <a:pt x="2" y="0"/>
                      <a:pt x="6" y="1"/>
                      <a:pt x="8" y="1"/>
                    </a:cubicBezTo>
                    <a:cubicBezTo>
                      <a:pt x="9" y="1"/>
                      <a:pt x="9" y="2"/>
                      <a:pt x="9" y="3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3" y="3"/>
                      <a:pt x="2" y="7"/>
                      <a:pt x="2" y="11"/>
                    </a:cubicBezTo>
                    <a:cubicBezTo>
                      <a:pt x="1" y="11"/>
                      <a:pt x="1" y="10"/>
                      <a:pt x="0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8643" name="Freeform 8"/>
              <p:cNvSpPr>
                <a:spLocks/>
              </p:cNvSpPr>
              <p:nvPr/>
            </p:nvSpPr>
            <p:spPr bwMode="auto">
              <a:xfrm>
                <a:off x="6007101" y="3649663"/>
                <a:ext cx="622300" cy="611188"/>
              </a:xfrm>
              <a:custGeom>
                <a:avLst/>
                <a:gdLst>
                  <a:gd name="T0" fmla="*/ 2147483647 w 195"/>
                  <a:gd name="T1" fmla="*/ 2147483647 h 192"/>
                  <a:gd name="T2" fmla="*/ 2147483647 w 195"/>
                  <a:gd name="T3" fmla="*/ 2147483647 h 192"/>
                  <a:gd name="T4" fmla="*/ 2147483647 w 195"/>
                  <a:gd name="T5" fmla="*/ 2147483647 h 192"/>
                  <a:gd name="T6" fmla="*/ 2147483647 w 195"/>
                  <a:gd name="T7" fmla="*/ 2147483647 h 192"/>
                  <a:gd name="T8" fmla="*/ 2147483647 w 195"/>
                  <a:gd name="T9" fmla="*/ 2147483647 h 192"/>
                  <a:gd name="T10" fmla="*/ 2147483647 w 195"/>
                  <a:gd name="T11" fmla="*/ 2147483647 h 192"/>
                  <a:gd name="T12" fmla="*/ 2147483647 w 195"/>
                  <a:gd name="T13" fmla="*/ 2147483647 h 192"/>
                  <a:gd name="T14" fmla="*/ 2147483647 w 195"/>
                  <a:gd name="T15" fmla="*/ 2147483647 h 192"/>
                  <a:gd name="T16" fmla="*/ 2147483647 w 195"/>
                  <a:gd name="T17" fmla="*/ 2147483647 h 192"/>
                  <a:gd name="T18" fmla="*/ 2147483647 w 195"/>
                  <a:gd name="T19" fmla="*/ 2147483647 h 192"/>
                  <a:gd name="T20" fmla="*/ 2147483647 w 195"/>
                  <a:gd name="T21" fmla="*/ 2147483647 h 192"/>
                  <a:gd name="T22" fmla="*/ 2147483647 w 195"/>
                  <a:gd name="T23" fmla="*/ 2147483647 h 192"/>
                  <a:gd name="T24" fmla="*/ 2147483647 w 195"/>
                  <a:gd name="T25" fmla="*/ 2147483647 h 192"/>
                  <a:gd name="T26" fmla="*/ 2147483647 w 195"/>
                  <a:gd name="T27" fmla="*/ 2147483647 h 192"/>
                  <a:gd name="T28" fmla="*/ 2147483647 w 195"/>
                  <a:gd name="T29" fmla="*/ 2147483647 h 19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5"/>
                  <a:gd name="T46" fmla="*/ 0 h 192"/>
                  <a:gd name="T47" fmla="*/ 195 w 195"/>
                  <a:gd name="T48" fmla="*/ 192 h 19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5" h="192">
                    <a:moveTo>
                      <a:pt x="145" y="111"/>
                    </a:moveTo>
                    <a:cubicBezTo>
                      <a:pt x="133" y="134"/>
                      <a:pt x="121" y="157"/>
                      <a:pt x="109" y="179"/>
                    </a:cubicBezTo>
                    <a:cubicBezTo>
                      <a:pt x="103" y="190"/>
                      <a:pt x="91" y="192"/>
                      <a:pt x="82" y="183"/>
                    </a:cubicBezTo>
                    <a:cubicBezTo>
                      <a:pt x="57" y="158"/>
                      <a:pt x="32" y="132"/>
                      <a:pt x="7" y="107"/>
                    </a:cubicBezTo>
                    <a:cubicBezTo>
                      <a:pt x="0" y="100"/>
                      <a:pt x="1" y="89"/>
                      <a:pt x="6" y="84"/>
                    </a:cubicBezTo>
                    <a:cubicBezTo>
                      <a:pt x="13" y="77"/>
                      <a:pt x="23" y="78"/>
                      <a:pt x="30" y="85"/>
                    </a:cubicBezTo>
                    <a:cubicBezTo>
                      <a:pt x="49" y="104"/>
                      <a:pt x="68" y="123"/>
                      <a:pt x="87" y="142"/>
                    </a:cubicBezTo>
                    <a:cubicBezTo>
                      <a:pt x="88" y="143"/>
                      <a:pt x="89" y="144"/>
                      <a:pt x="91" y="146"/>
                    </a:cubicBezTo>
                    <a:cubicBezTo>
                      <a:pt x="95" y="138"/>
                      <a:pt x="98" y="131"/>
                      <a:pt x="102" y="124"/>
                    </a:cubicBezTo>
                    <a:cubicBezTo>
                      <a:pt x="117" y="96"/>
                      <a:pt x="132" y="68"/>
                      <a:pt x="148" y="39"/>
                    </a:cubicBezTo>
                    <a:cubicBezTo>
                      <a:pt x="153" y="30"/>
                      <a:pt x="158" y="20"/>
                      <a:pt x="163" y="11"/>
                    </a:cubicBezTo>
                    <a:cubicBezTo>
                      <a:pt x="168" y="1"/>
                      <a:pt x="178" y="0"/>
                      <a:pt x="185" y="3"/>
                    </a:cubicBezTo>
                    <a:cubicBezTo>
                      <a:pt x="193" y="7"/>
                      <a:pt x="195" y="18"/>
                      <a:pt x="191" y="26"/>
                    </a:cubicBezTo>
                    <a:cubicBezTo>
                      <a:pt x="182" y="44"/>
                      <a:pt x="172" y="62"/>
                      <a:pt x="162" y="79"/>
                    </a:cubicBezTo>
                    <a:cubicBezTo>
                      <a:pt x="161" y="82"/>
                      <a:pt x="149" y="105"/>
                      <a:pt x="145" y="111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68644" name="Freeform 9"/>
              <p:cNvSpPr>
                <a:spLocks noEditPoints="1"/>
              </p:cNvSpPr>
              <p:nvPr/>
            </p:nvSpPr>
            <p:spPr bwMode="auto">
              <a:xfrm>
                <a:off x="5230813" y="2312988"/>
                <a:ext cx="1733550" cy="2232025"/>
              </a:xfrm>
              <a:custGeom>
                <a:avLst/>
                <a:gdLst>
                  <a:gd name="T0" fmla="*/ 2147483647 w 543"/>
                  <a:gd name="T1" fmla="*/ 2147483647 h 700"/>
                  <a:gd name="T2" fmla="*/ 2147483647 w 543"/>
                  <a:gd name="T3" fmla="*/ 2147483647 h 700"/>
                  <a:gd name="T4" fmla="*/ 2147483647 w 543"/>
                  <a:gd name="T5" fmla="*/ 2147483647 h 700"/>
                  <a:gd name="T6" fmla="*/ 2147483647 w 543"/>
                  <a:gd name="T7" fmla="*/ 2147483647 h 700"/>
                  <a:gd name="T8" fmla="*/ 2147483647 w 543"/>
                  <a:gd name="T9" fmla="*/ 2147483647 h 700"/>
                  <a:gd name="T10" fmla="*/ 2147483647 w 543"/>
                  <a:gd name="T11" fmla="*/ 2147483647 h 700"/>
                  <a:gd name="T12" fmla="*/ 2147483647 w 543"/>
                  <a:gd name="T13" fmla="*/ 2147483647 h 700"/>
                  <a:gd name="T14" fmla="*/ 2147483647 w 543"/>
                  <a:gd name="T15" fmla="*/ 2147483647 h 700"/>
                  <a:gd name="T16" fmla="*/ 2147483647 w 543"/>
                  <a:gd name="T17" fmla="*/ 2147483647 h 700"/>
                  <a:gd name="T18" fmla="*/ 2147483647 w 543"/>
                  <a:gd name="T19" fmla="*/ 2147483647 h 700"/>
                  <a:gd name="T20" fmla="*/ 2147483647 w 543"/>
                  <a:gd name="T21" fmla="*/ 2147483647 h 700"/>
                  <a:gd name="T22" fmla="*/ 2147483647 w 543"/>
                  <a:gd name="T23" fmla="*/ 2147483647 h 700"/>
                  <a:gd name="T24" fmla="*/ 2147483647 w 543"/>
                  <a:gd name="T25" fmla="*/ 2147483647 h 700"/>
                  <a:gd name="T26" fmla="*/ 2147483647 w 543"/>
                  <a:gd name="T27" fmla="*/ 2147483647 h 700"/>
                  <a:gd name="T28" fmla="*/ 2147483647 w 543"/>
                  <a:gd name="T29" fmla="*/ 2147483647 h 700"/>
                  <a:gd name="T30" fmla="*/ 0 w 543"/>
                  <a:gd name="T31" fmla="*/ 2147483647 h 700"/>
                  <a:gd name="T32" fmla="*/ 0 w 543"/>
                  <a:gd name="T33" fmla="*/ 2147483647 h 700"/>
                  <a:gd name="T34" fmla="*/ 0 w 543"/>
                  <a:gd name="T35" fmla="*/ 2147483647 h 700"/>
                  <a:gd name="T36" fmla="*/ 2147483647 w 543"/>
                  <a:gd name="T37" fmla="*/ 2147483647 h 700"/>
                  <a:gd name="T38" fmla="*/ 2147483647 w 543"/>
                  <a:gd name="T39" fmla="*/ 2147483647 h 700"/>
                  <a:gd name="T40" fmla="*/ 2147483647 w 543"/>
                  <a:gd name="T41" fmla="*/ 2147483647 h 700"/>
                  <a:gd name="T42" fmla="*/ 2147483647 w 543"/>
                  <a:gd name="T43" fmla="*/ 2147483647 h 700"/>
                  <a:gd name="T44" fmla="*/ 2147483647 w 543"/>
                  <a:gd name="T45" fmla="*/ 2147483647 h 700"/>
                  <a:gd name="T46" fmla="*/ 2147483647 w 543"/>
                  <a:gd name="T47" fmla="*/ 2147483647 h 700"/>
                  <a:gd name="T48" fmla="*/ 2147483647 w 543"/>
                  <a:gd name="T49" fmla="*/ 2147483647 h 700"/>
                  <a:gd name="T50" fmla="*/ 2147483647 w 543"/>
                  <a:gd name="T51" fmla="*/ 2147483647 h 700"/>
                  <a:gd name="T52" fmla="*/ 2147483647 w 543"/>
                  <a:gd name="T53" fmla="*/ 2147483647 h 700"/>
                  <a:gd name="T54" fmla="*/ 2147483647 w 543"/>
                  <a:gd name="T55" fmla="*/ 2147483647 h 700"/>
                  <a:gd name="T56" fmla="*/ 2147483647 w 543"/>
                  <a:gd name="T57" fmla="*/ 2147483647 h 700"/>
                  <a:gd name="T58" fmla="*/ 2147483647 w 543"/>
                  <a:gd name="T59" fmla="*/ 2147483647 h 700"/>
                  <a:gd name="T60" fmla="*/ 2147483647 w 543"/>
                  <a:gd name="T61" fmla="*/ 2147483647 h 700"/>
                  <a:gd name="T62" fmla="*/ 2147483647 w 543"/>
                  <a:gd name="T63" fmla="*/ 2147483647 h 700"/>
                  <a:gd name="T64" fmla="*/ 2147483647 w 543"/>
                  <a:gd name="T65" fmla="*/ 2147483647 h 700"/>
                  <a:gd name="T66" fmla="*/ 2147483647 w 543"/>
                  <a:gd name="T67" fmla="*/ 2147483647 h 700"/>
                  <a:gd name="T68" fmla="*/ 2147483647 w 543"/>
                  <a:gd name="T69" fmla="*/ 2147483647 h 700"/>
                  <a:gd name="T70" fmla="*/ 2147483647 w 543"/>
                  <a:gd name="T71" fmla="*/ 2147483647 h 700"/>
                  <a:gd name="T72" fmla="*/ 2147483647 w 543"/>
                  <a:gd name="T73" fmla="*/ 2147483647 h 700"/>
                  <a:gd name="T74" fmla="*/ 2147483647 w 543"/>
                  <a:gd name="T75" fmla="*/ 2147483647 h 700"/>
                  <a:gd name="T76" fmla="*/ 2147483647 w 543"/>
                  <a:gd name="T77" fmla="*/ 2147483647 h 700"/>
                  <a:gd name="T78" fmla="*/ 2147483647 w 543"/>
                  <a:gd name="T79" fmla="*/ 2147483647 h 700"/>
                  <a:gd name="T80" fmla="*/ 2147483647 w 543"/>
                  <a:gd name="T81" fmla="*/ 2147483647 h 700"/>
                  <a:gd name="T82" fmla="*/ 2147483647 w 543"/>
                  <a:gd name="T83" fmla="*/ 2147483647 h 700"/>
                  <a:gd name="T84" fmla="*/ 2147483647 w 543"/>
                  <a:gd name="T85" fmla="*/ 2147483647 h 700"/>
                  <a:gd name="T86" fmla="*/ 2147483647 w 543"/>
                  <a:gd name="T87" fmla="*/ 2147483647 h 700"/>
                  <a:gd name="T88" fmla="*/ 2147483647 w 543"/>
                  <a:gd name="T89" fmla="*/ 2147483647 h 700"/>
                  <a:gd name="T90" fmla="*/ 2147483647 w 543"/>
                  <a:gd name="T91" fmla="*/ 2147483647 h 700"/>
                  <a:gd name="T92" fmla="*/ 2147483647 w 543"/>
                  <a:gd name="T93" fmla="*/ 2147483647 h 700"/>
                  <a:gd name="T94" fmla="*/ 2147483647 w 543"/>
                  <a:gd name="T95" fmla="*/ 2147483647 h 700"/>
                  <a:gd name="T96" fmla="*/ 2147483647 w 543"/>
                  <a:gd name="T97" fmla="*/ 2147483647 h 700"/>
                  <a:gd name="T98" fmla="*/ 2147483647 w 543"/>
                  <a:gd name="T99" fmla="*/ 2147483647 h 700"/>
                  <a:gd name="T100" fmla="*/ 2147483647 w 543"/>
                  <a:gd name="T101" fmla="*/ 2147483647 h 700"/>
                  <a:gd name="T102" fmla="*/ 2147483647 w 543"/>
                  <a:gd name="T103" fmla="*/ 2147483647 h 700"/>
                  <a:gd name="T104" fmla="*/ 2147483647 w 543"/>
                  <a:gd name="T105" fmla="*/ 2147483647 h 700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543"/>
                  <a:gd name="T160" fmla="*/ 0 h 700"/>
                  <a:gd name="T161" fmla="*/ 543 w 543"/>
                  <a:gd name="T162" fmla="*/ 700 h 700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543" h="700">
                    <a:moveTo>
                      <a:pt x="538" y="473"/>
                    </a:moveTo>
                    <a:cubicBezTo>
                      <a:pt x="534" y="454"/>
                      <a:pt x="528" y="437"/>
                      <a:pt x="519" y="420"/>
                    </a:cubicBezTo>
                    <a:cubicBezTo>
                      <a:pt x="504" y="393"/>
                      <a:pt x="483" y="370"/>
                      <a:pt x="457" y="353"/>
                    </a:cubicBezTo>
                    <a:cubicBezTo>
                      <a:pt x="453" y="351"/>
                      <a:pt x="452" y="348"/>
                      <a:pt x="452" y="344"/>
                    </a:cubicBezTo>
                    <a:cubicBezTo>
                      <a:pt x="452" y="276"/>
                      <a:pt x="452" y="208"/>
                      <a:pt x="452" y="140"/>
                    </a:cubicBezTo>
                    <a:cubicBezTo>
                      <a:pt x="452" y="137"/>
                      <a:pt x="452" y="134"/>
                      <a:pt x="451" y="131"/>
                    </a:cubicBezTo>
                    <a:cubicBezTo>
                      <a:pt x="448" y="123"/>
                      <a:pt x="442" y="120"/>
                      <a:pt x="434" y="120"/>
                    </a:cubicBezTo>
                    <a:cubicBezTo>
                      <a:pt x="407" y="120"/>
                      <a:pt x="380" y="120"/>
                      <a:pt x="353" y="120"/>
                    </a:cubicBezTo>
                    <a:cubicBezTo>
                      <a:pt x="352" y="120"/>
                      <a:pt x="351" y="120"/>
                      <a:pt x="350" y="120"/>
                    </a:cubicBezTo>
                    <a:cubicBezTo>
                      <a:pt x="350" y="120"/>
                      <a:pt x="350" y="120"/>
                      <a:pt x="350" y="120"/>
                    </a:cubicBezTo>
                    <a:cubicBezTo>
                      <a:pt x="347" y="120"/>
                      <a:pt x="347" y="119"/>
                      <a:pt x="347" y="114"/>
                    </a:cubicBezTo>
                    <a:cubicBezTo>
                      <a:pt x="347" y="107"/>
                      <a:pt x="347" y="100"/>
                      <a:pt x="347" y="93"/>
                    </a:cubicBezTo>
                    <a:cubicBezTo>
                      <a:pt x="347" y="81"/>
                      <a:pt x="341" y="76"/>
                      <a:pt x="329" y="76"/>
                    </a:cubicBezTo>
                    <a:cubicBezTo>
                      <a:pt x="322" y="75"/>
                      <a:pt x="316" y="75"/>
                      <a:pt x="309" y="76"/>
                    </a:cubicBezTo>
                    <a:cubicBezTo>
                      <a:pt x="304" y="76"/>
                      <a:pt x="303" y="74"/>
                      <a:pt x="302" y="69"/>
                    </a:cubicBezTo>
                    <a:cubicBezTo>
                      <a:pt x="300" y="48"/>
                      <a:pt x="290" y="31"/>
                      <a:pt x="273" y="18"/>
                    </a:cubicBezTo>
                    <a:cubicBezTo>
                      <a:pt x="269" y="15"/>
                      <a:pt x="265" y="13"/>
                      <a:pt x="261" y="10"/>
                    </a:cubicBezTo>
                    <a:cubicBezTo>
                      <a:pt x="261" y="10"/>
                      <a:pt x="261" y="10"/>
                      <a:pt x="261" y="10"/>
                    </a:cubicBezTo>
                    <a:cubicBezTo>
                      <a:pt x="259" y="9"/>
                      <a:pt x="257" y="8"/>
                      <a:pt x="255" y="8"/>
                    </a:cubicBezTo>
                    <a:cubicBezTo>
                      <a:pt x="249" y="5"/>
                      <a:pt x="242" y="3"/>
                      <a:pt x="234" y="2"/>
                    </a:cubicBezTo>
                    <a:cubicBezTo>
                      <a:pt x="233" y="2"/>
                      <a:pt x="232" y="2"/>
                      <a:pt x="231" y="2"/>
                    </a:cubicBezTo>
                    <a:cubicBezTo>
                      <a:pt x="231" y="2"/>
                      <a:pt x="231" y="2"/>
                      <a:pt x="231" y="2"/>
                    </a:cubicBezTo>
                    <a:cubicBezTo>
                      <a:pt x="212" y="0"/>
                      <a:pt x="194" y="6"/>
                      <a:pt x="179" y="18"/>
                    </a:cubicBezTo>
                    <a:cubicBezTo>
                      <a:pt x="162" y="31"/>
                      <a:pt x="152" y="48"/>
                      <a:pt x="150" y="69"/>
                    </a:cubicBezTo>
                    <a:cubicBezTo>
                      <a:pt x="149" y="74"/>
                      <a:pt x="148" y="76"/>
                      <a:pt x="143" y="75"/>
                    </a:cubicBezTo>
                    <a:cubicBezTo>
                      <a:pt x="136" y="75"/>
                      <a:pt x="129" y="75"/>
                      <a:pt x="123" y="75"/>
                    </a:cubicBezTo>
                    <a:cubicBezTo>
                      <a:pt x="111" y="75"/>
                      <a:pt x="105" y="81"/>
                      <a:pt x="105" y="93"/>
                    </a:cubicBezTo>
                    <a:cubicBezTo>
                      <a:pt x="105" y="100"/>
                      <a:pt x="105" y="107"/>
                      <a:pt x="105" y="114"/>
                    </a:cubicBezTo>
                    <a:cubicBezTo>
                      <a:pt x="105" y="120"/>
                      <a:pt x="105" y="120"/>
                      <a:pt x="98" y="120"/>
                    </a:cubicBezTo>
                    <a:cubicBezTo>
                      <a:pt x="72" y="120"/>
                      <a:pt x="45" y="121"/>
                      <a:pt x="18" y="120"/>
                    </a:cubicBezTo>
                    <a:cubicBezTo>
                      <a:pt x="7" y="120"/>
                      <a:pt x="0" y="127"/>
                      <a:pt x="0" y="139"/>
                    </a:cubicBezTo>
                    <a:cubicBezTo>
                      <a:pt x="0" y="216"/>
                      <a:pt x="0" y="293"/>
                      <a:pt x="0" y="371"/>
                    </a:cubicBezTo>
                    <a:cubicBezTo>
                      <a:pt x="0" y="448"/>
                      <a:pt x="0" y="526"/>
                      <a:pt x="0" y="603"/>
                    </a:cubicBezTo>
                    <a:cubicBezTo>
                      <a:pt x="0" y="604"/>
                      <a:pt x="0" y="605"/>
                      <a:pt x="0" y="606"/>
                    </a:cubicBezTo>
                    <a:cubicBezTo>
                      <a:pt x="0" y="607"/>
                      <a:pt x="0" y="607"/>
                      <a:pt x="0" y="607"/>
                    </a:cubicBezTo>
                    <a:cubicBezTo>
                      <a:pt x="0" y="607"/>
                      <a:pt x="0" y="607"/>
                      <a:pt x="0" y="607"/>
                    </a:cubicBezTo>
                    <a:cubicBezTo>
                      <a:pt x="1" y="609"/>
                      <a:pt x="1" y="610"/>
                      <a:pt x="1" y="611"/>
                    </a:cubicBezTo>
                    <a:cubicBezTo>
                      <a:pt x="4" y="619"/>
                      <a:pt x="11" y="621"/>
                      <a:pt x="19" y="621"/>
                    </a:cubicBezTo>
                    <a:cubicBezTo>
                      <a:pt x="78" y="621"/>
                      <a:pt x="138" y="621"/>
                      <a:pt x="197" y="621"/>
                    </a:cubicBezTo>
                    <a:cubicBezTo>
                      <a:pt x="201" y="621"/>
                      <a:pt x="203" y="622"/>
                      <a:pt x="206" y="625"/>
                    </a:cubicBezTo>
                    <a:cubicBezTo>
                      <a:pt x="216" y="636"/>
                      <a:pt x="226" y="647"/>
                      <a:pt x="237" y="657"/>
                    </a:cubicBezTo>
                    <a:cubicBezTo>
                      <a:pt x="261" y="677"/>
                      <a:pt x="290" y="689"/>
                      <a:pt x="321" y="695"/>
                    </a:cubicBezTo>
                    <a:cubicBezTo>
                      <a:pt x="350" y="700"/>
                      <a:pt x="378" y="698"/>
                      <a:pt x="406" y="690"/>
                    </a:cubicBezTo>
                    <a:cubicBezTo>
                      <a:pt x="433" y="682"/>
                      <a:pt x="457" y="669"/>
                      <a:pt x="478" y="651"/>
                    </a:cubicBezTo>
                    <a:cubicBezTo>
                      <a:pt x="511" y="621"/>
                      <a:pt x="532" y="584"/>
                      <a:pt x="539" y="540"/>
                    </a:cubicBezTo>
                    <a:cubicBezTo>
                      <a:pt x="543" y="518"/>
                      <a:pt x="542" y="495"/>
                      <a:pt x="538" y="473"/>
                    </a:cubicBezTo>
                    <a:close/>
                    <a:moveTo>
                      <a:pt x="197" y="44"/>
                    </a:moveTo>
                    <a:cubicBezTo>
                      <a:pt x="202" y="40"/>
                      <a:pt x="209" y="36"/>
                      <a:pt x="215" y="35"/>
                    </a:cubicBezTo>
                    <a:cubicBezTo>
                      <a:pt x="215" y="35"/>
                      <a:pt x="215" y="35"/>
                      <a:pt x="215" y="35"/>
                    </a:cubicBezTo>
                    <a:cubicBezTo>
                      <a:pt x="229" y="32"/>
                      <a:pt x="244" y="35"/>
                      <a:pt x="255" y="45"/>
                    </a:cubicBezTo>
                    <a:cubicBezTo>
                      <a:pt x="257" y="46"/>
                      <a:pt x="259" y="48"/>
                      <a:pt x="261" y="50"/>
                    </a:cubicBezTo>
                    <a:cubicBezTo>
                      <a:pt x="261" y="50"/>
                      <a:pt x="261" y="51"/>
                      <a:pt x="261" y="51"/>
                    </a:cubicBezTo>
                    <a:cubicBezTo>
                      <a:pt x="261" y="51"/>
                      <a:pt x="261" y="51"/>
                      <a:pt x="261" y="51"/>
                    </a:cubicBezTo>
                    <a:cubicBezTo>
                      <a:pt x="267" y="57"/>
                      <a:pt x="270" y="65"/>
                      <a:pt x="271" y="76"/>
                    </a:cubicBezTo>
                    <a:cubicBezTo>
                      <a:pt x="268" y="76"/>
                      <a:pt x="212" y="75"/>
                      <a:pt x="188" y="75"/>
                    </a:cubicBezTo>
                    <a:cubicBezTo>
                      <a:pt x="186" y="75"/>
                      <a:pt x="184" y="75"/>
                      <a:pt x="181" y="75"/>
                    </a:cubicBezTo>
                    <a:cubicBezTo>
                      <a:pt x="182" y="62"/>
                      <a:pt x="188" y="52"/>
                      <a:pt x="197" y="44"/>
                    </a:cubicBezTo>
                    <a:close/>
                    <a:moveTo>
                      <a:pt x="137" y="107"/>
                    </a:moveTo>
                    <a:cubicBezTo>
                      <a:pt x="139" y="107"/>
                      <a:pt x="141" y="107"/>
                      <a:pt x="142" y="107"/>
                    </a:cubicBezTo>
                    <a:cubicBezTo>
                      <a:pt x="167" y="107"/>
                      <a:pt x="278" y="108"/>
                      <a:pt x="309" y="108"/>
                    </a:cubicBezTo>
                    <a:cubicBezTo>
                      <a:pt x="311" y="108"/>
                      <a:pt x="313" y="108"/>
                      <a:pt x="315" y="108"/>
                    </a:cubicBezTo>
                    <a:cubicBezTo>
                      <a:pt x="315" y="110"/>
                      <a:pt x="315" y="145"/>
                      <a:pt x="315" y="160"/>
                    </a:cubicBezTo>
                    <a:cubicBezTo>
                      <a:pt x="315" y="165"/>
                      <a:pt x="314" y="166"/>
                      <a:pt x="310" y="166"/>
                    </a:cubicBezTo>
                    <a:cubicBezTo>
                      <a:pt x="293" y="166"/>
                      <a:pt x="261" y="166"/>
                      <a:pt x="261" y="166"/>
                    </a:cubicBezTo>
                    <a:cubicBezTo>
                      <a:pt x="221" y="165"/>
                      <a:pt x="182" y="165"/>
                      <a:pt x="142" y="166"/>
                    </a:cubicBezTo>
                    <a:cubicBezTo>
                      <a:pt x="138" y="166"/>
                      <a:pt x="136" y="165"/>
                      <a:pt x="136" y="160"/>
                    </a:cubicBezTo>
                    <a:cubicBezTo>
                      <a:pt x="137" y="144"/>
                      <a:pt x="137" y="123"/>
                      <a:pt x="137" y="107"/>
                    </a:cubicBezTo>
                    <a:close/>
                    <a:moveTo>
                      <a:pt x="183" y="588"/>
                    </a:moveTo>
                    <a:cubicBezTo>
                      <a:pt x="159" y="589"/>
                      <a:pt x="31" y="587"/>
                      <a:pt x="31" y="587"/>
                    </a:cubicBezTo>
                    <a:cubicBezTo>
                      <a:pt x="31" y="587"/>
                      <a:pt x="32" y="374"/>
                      <a:pt x="32" y="290"/>
                    </a:cubicBezTo>
                    <a:cubicBezTo>
                      <a:pt x="32" y="246"/>
                      <a:pt x="32" y="202"/>
                      <a:pt x="32" y="158"/>
                    </a:cubicBezTo>
                    <a:cubicBezTo>
                      <a:pt x="32" y="154"/>
                      <a:pt x="33" y="152"/>
                      <a:pt x="38" y="152"/>
                    </a:cubicBezTo>
                    <a:cubicBezTo>
                      <a:pt x="58" y="152"/>
                      <a:pt x="79" y="152"/>
                      <a:pt x="99" y="152"/>
                    </a:cubicBezTo>
                    <a:cubicBezTo>
                      <a:pt x="104" y="152"/>
                      <a:pt x="105" y="154"/>
                      <a:pt x="105" y="158"/>
                    </a:cubicBezTo>
                    <a:cubicBezTo>
                      <a:pt x="105" y="165"/>
                      <a:pt x="105" y="173"/>
                      <a:pt x="105" y="180"/>
                    </a:cubicBezTo>
                    <a:cubicBezTo>
                      <a:pt x="105" y="190"/>
                      <a:pt x="113" y="197"/>
                      <a:pt x="123" y="197"/>
                    </a:cubicBezTo>
                    <a:cubicBezTo>
                      <a:pt x="154" y="197"/>
                      <a:pt x="184" y="197"/>
                      <a:pt x="215" y="197"/>
                    </a:cubicBezTo>
                    <a:cubicBezTo>
                      <a:pt x="215" y="197"/>
                      <a:pt x="291" y="197"/>
                      <a:pt x="329" y="197"/>
                    </a:cubicBezTo>
                    <a:cubicBezTo>
                      <a:pt x="339" y="197"/>
                      <a:pt x="347" y="191"/>
                      <a:pt x="347" y="180"/>
                    </a:cubicBezTo>
                    <a:cubicBezTo>
                      <a:pt x="347" y="173"/>
                      <a:pt x="347" y="165"/>
                      <a:pt x="347" y="158"/>
                    </a:cubicBezTo>
                    <a:cubicBezTo>
                      <a:pt x="347" y="154"/>
                      <a:pt x="348" y="152"/>
                      <a:pt x="352" y="152"/>
                    </a:cubicBezTo>
                    <a:cubicBezTo>
                      <a:pt x="362" y="152"/>
                      <a:pt x="382" y="152"/>
                      <a:pt x="382" y="152"/>
                    </a:cubicBezTo>
                    <a:cubicBezTo>
                      <a:pt x="393" y="152"/>
                      <a:pt x="404" y="152"/>
                      <a:pt x="416" y="152"/>
                    </a:cubicBezTo>
                    <a:cubicBezTo>
                      <a:pt x="419" y="152"/>
                      <a:pt x="420" y="153"/>
                      <a:pt x="420" y="157"/>
                    </a:cubicBezTo>
                    <a:cubicBezTo>
                      <a:pt x="420" y="168"/>
                      <a:pt x="420" y="179"/>
                      <a:pt x="420" y="190"/>
                    </a:cubicBezTo>
                    <a:cubicBezTo>
                      <a:pt x="420" y="235"/>
                      <a:pt x="420" y="281"/>
                      <a:pt x="420" y="327"/>
                    </a:cubicBezTo>
                    <a:cubicBezTo>
                      <a:pt x="420" y="329"/>
                      <a:pt x="420" y="331"/>
                      <a:pt x="420" y="334"/>
                    </a:cubicBezTo>
                    <a:cubicBezTo>
                      <a:pt x="414" y="332"/>
                      <a:pt x="409" y="331"/>
                      <a:pt x="404" y="329"/>
                    </a:cubicBezTo>
                    <a:cubicBezTo>
                      <a:pt x="378" y="321"/>
                      <a:pt x="351" y="321"/>
                      <a:pt x="324" y="324"/>
                    </a:cubicBezTo>
                    <a:cubicBezTo>
                      <a:pt x="308" y="327"/>
                      <a:pt x="292" y="332"/>
                      <a:pt x="276" y="339"/>
                    </a:cubicBezTo>
                    <a:cubicBezTo>
                      <a:pt x="275" y="339"/>
                      <a:pt x="261" y="346"/>
                      <a:pt x="261" y="346"/>
                    </a:cubicBezTo>
                    <a:cubicBezTo>
                      <a:pt x="220" y="371"/>
                      <a:pt x="190" y="406"/>
                      <a:pt x="175" y="452"/>
                    </a:cubicBezTo>
                    <a:cubicBezTo>
                      <a:pt x="160" y="498"/>
                      <a:pt x="164" y="544"/>
                      <a:pt x="183" y="588"/>
                    </a:cubicBezTo>
                    <a:close/>
                    <a:moveTo>
                      <a:pt x="507" y="536"/>
                    </a:moveTo>
                    <a:cubicBezTo>
                      <a:pt x="501" y="572"/>
                      <a:pt x="484" y="603"/>
                      <a:pt x="456" y="627"/>
                    </a:cubicBezTo>
                    <a:cubicBezTo>
                      <a:pt x="437" y="644"/>
                      <a:pt x="415" y="655"/>
                      <a:pt x="391" y="661"/>
                    </a:cubicBezTo>
                    <a:cubicBezTo>
                      <a:pt x="376" y="665"/>
                      <a:pt x="361" y="666"/>
                      <a:pt x="346" y="666"/>
                    </a:cubicBezTo>
                    <a:cubicBezTo>
                      <a:pt x="324" y="665"/>
                      <a:pt x="302" y="659"/>
                      <a:pt x="282" y="648"/>
                    </a:cubicBezTo>
                    <a:cubicBezTo>
                      <a:pt x="280" y="647"/>
                      <a:pt x="270" y="641"/>
                      <a:pt x="268" y="640"/>
                    </a:cubicBezTo>
                    <a:cubicBezTo>
                      <a:pt x="242" y="623"/>
                      <a:pt x="224" y="600"/>
                      <a:pt x="211" y="572"/>
                    </a:cubicBezTo>
                    <a:cubicBezTo>
                      <a:pt x="198" y="544"/>
                      <a:pt x="195" y="514"/>
                      <a:pt x="200" y="484"/>
                    </a:cubicBezTo>
                    <a:cubicBezTo>
                      <a:pt x="209" y="435"/>
                      <a:pt x="235" y="398"/>
                      <a:pt x="278" y="374"/>
                    </a:cubicBezTo>
                    <a:cubicBezTo>
                      <a:pt x="304" y="359"/>
                      <a:pt x="331" y="352"/>
                      <a:pt x="360" y="354"/>
                    </a:cubicBezTo>
                    <a:cubicBezTo>
                      <a:pt x="411" y="357"/>
                      <a:pt x="452" y="379"/>
                      <a:pt x="481" y="421"/>
                    </a:cubicBezTo>
                    <a:cubicBezTo>
                      <a:pt x="493" y="437"/>
                      <a:pt x="501" y="455"/>
                      <a:pt x="506" y="475"/>
                    </a:cubicBezTo>
                    <a:cubicBezTo>
                      <a:pt x="510" y="495"/>
                      <a:pt x="511" y="515"/>
                      <a:pt x="507" y="53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  <p:cxnSp>
          <p:nvCxnSpPr>
            <p:cNvPr id="3" name="Straight Connector 2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2489916" y="2742904"/>
              <a:ext cx="1859399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2489916" y="3063442"/>
              <a:ext cx="1859399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/>
              </a:extLst>
            </p:cNvPr>
            <p:cNvCxnSpPr>
              <a:cxnSpLocks/>
            </p:cNvCxnSpPr>
            <p:nvPr/>
          </p:nvCxnSpPr>
          <p:spPr>
            <a:xfrm>
              <a:off x="2489916" y="3383981"/>
              <a:ext cx="85365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/>
              </a:extLst>
            </p:cNvPr>
            <p:cNvCxnSpPr>
              <a:cxnSpLocks/>
            </p:cNvCxnSpPr>
            <p:nvPr/>
          </p:nvCxnSpPr>
          <p:spPr>
            <a:xfrm>
              <a:off x="2489916" y="3693714"/>
              <a:ext cx="635009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/>
              </a:extLst>
            </p:cNvPr>
            <p:cNvCxnSpPr>
              <a:cxnSpLocks/>
            </p:cNvCxnSpPr>
            <p:nvPr/>
          </p:nvCxnSpPr>
          <p:spPr>
            <a:xfrm>
              <a:off x="2489916" y="4012451"/>
              <a:ext cx="47720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/>
              </a:extLst>
            </p:cNvPr>
            <p:cNvCxnSpPr>
              <a:cxnSpLocks/>
            </p:cNvCxnSpPr>
            <p:nvPr/>
          </p:nvCxnSpPr>
          <p:spPr>
            <a:xfrm>
              <a:off x="2489916" y="4332990"/>
              <a:ext cx="4258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/>
              </a:extLst>
            </p:cNvPr>
            <p:cNvCxnSpPr>
              <a:cxnSpLocks/>
            </p:cNvCxnSpPr>
            <p:nvPr/>
          </p:nvCxnSpPr>
          <p:spPr>
            <a:xfrm>
              <a:off x="2489916" y="4637322"/>
              <a:ext cx="4258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616" name="Group 1"/>
          <p:cNvGrpSpPr>
            <a:grpSpLocks/>
          </p:cNvGrpSpPr>
          <p:nvPr/>
        </p:nvGrpSpPr>
        <p:grpSpPr bwMode="auto">
          <a:xfrm>
            <a:off x="3173413" y="1371600"/>
            <a:ext cx="660400" cy="657225"/>
            <a:chOff x="6493081" y="1742364"/>
            <a:chExt cx="660464" cy="657690"/>
          </a:xfrm>
        </p:grpSpPr>
        <p:sp>
          <p:nvSpPr>
            <p:cNvPr id="68630" name="Oval 20"/>
            <p:cNvSpPr>
              <a:spLocks noChangeArrowheads="1"/>
            </p:cNvSpPr>
            <p:nvPr/>
          </p:nvSpPr>
          <p:spPr bwMode="auto">
            <a:xfrm>
              <a:off x="6493081" y="1742364"/>
              <a:ext cx="660464" cy="65769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" name="Rectangle: Rounded Corners 23"/>
            <p:cNvSpPr>
              <a:spLocks noChangeArrowheads="1"/>
            </p:cNvSpPr>
            <p:nvPr/>
          </p:nvSpPr>
          <p:spPr bwMode="auto">
            <a:xfrm rot="2700000">
              <a:off x="6650990" y="2068856"/>
              <a:ext cx="204932" cy="9525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25" name="Rectangle: Rounded Corners 24"/>
            <p:cNvSpPr>
              <a:spLocks noChangeArrowheads="1"/>
            </p:cNvSpPr>
            <p:nvPr/>
          </p:nvSpPr>
          <p:spPr bwMode="auto">
            <a:xfrm rot="8100000">
              <a:off x="6713764" y="2021962"/>
              <a:ext cx="339758" cy="9531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</p:grpSp>
      <p:grpSp>
        <p:nvGrpSpPr>
          <p:cNvPr id="68617" name="Group 31"/>
          <p:cNvGrpSpPr>
            <a:grpSpLocks/>
          </p:cNvGrpSpPr>
          <p:nvPr/>
        </p:nvGrpSpPr>
        <p:grpSpPr bwMode="auto">
          <a:xfrm>
            <a:off x="3233738" y="2420938"/>
            <a:ext cx="660400" cy="657225"/>
            <a:chOff x="6493081" y="1742364"/>
            <a:chExt cx="660464" cy="657690"/>
          </a:xfrm>
        </p:grpSpPr>
        <p:sp>
          <p:nvSpPr>
            <p:cNvPr id="68627" name="Oval 32"/>
            <p:cNvSpPr>
              <a:spLocks noChangeArrowheads="1"/>
            </p:cNvSpPr>
            <p:nvPr/>
          </p:nvSpPr>
          <p:spPr bwMode="auto">
            <a:xfrm>
              <a:off x="6493081" y="1742364"/>
              <a:ext cx="660464" cy="65769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34" name="Rectangle: Rounded Corners 33"/>
            <p:cNvSpPr>
              <a:spLocks noChangeArrowheads="1"/>
            </p:cNvSpPr>
            <p:nvPr/>
          </p:nvSpPr>
          <p:spPr bwMode="auto">
            <a:xfrm rot="2700000">
              <a:off x="6650990" y="2068855"/>
              <a:ext cx="204933" cy="9525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5" name="Rectangle: Rounded Corners 34"/>
            <p:cNvSpPr>
              <a:spLocks noChangeArrowheads="1"/>
            </p:cNvSpPr>
            <p:nvPr/>
          </p:nvSpPr>
          <p:spPr bwMode="auto">
            <a:xfrm rot="8100000">
              <a:off x="6713764" y="2021962"/>
              <a:ext cx="339758" cy="9531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</p:grpSp>
      <p:grpSp>
        <p:nvGrpSpPr>
          <p:cNvPr id="68618" name="Group 35"/>
          <p:cNvGrpSpPr>
            <a:grpSpLocks/>
          </p:cNvGrpSpPr>
          <p:nvPr/>
        </p:nvGrpSpPr>
        <p:grpSpPr bwMode="auto">
          <a:xfrm>
            <a:off x="3324225" y="3649663"/>
            <a:ext cx="660400" cy="657225"/>
            <a:chOff x="6493081" y="1742364"/>
            <a:chExt cx="660464" cy="657690"/>
          </a:xfrm>
        </p:grpSpPr>
        <p:sp>
          <p:nvSpPr>
            <p:cNvPr id="68624" name="Oval 36"/>
            <p:cNvSpPr>
              <a:spLocks noChangeArrowheads="1"/>
            </p:cNvSpPr>
            <p:nvPr/>
          </p:nvSpPr>
          <p:spPr bwMode="auto">
            <a:xfrm>
              <a:off x="6493081" y="1742364"/>
              <a:ext cx="660464" cy="65769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" name="Rectangle: Rounded Corners 37"/>
            <p:cNvSpPr>
              <a:spLocks noChangeArrowheads="1"/>
            </p:cNvSpPr>
            <p:nvPr/>
          </p:nvSpPr>
          <p:spPr bwMode="auto">
            <a:xfrm rot="2700000">
              <a:off x="6650990" y="2068855"/>
              <a:ext cx="204933" cy="9525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4" name="Rectangle: Rounded Corners 38"/>
            <p:cNvSpPr>
              <a:spLocks noChangeArrowheads="1"/>
            </p:cNvSpPr>
            <p:nvPr/>
          </p:nvSpPr>
          <p:spPr bwMode="auto">
            <a:xfrm rot="8100000">
              <a:off x="6713765" y="2021962"/>
              <a:ext cx="339758" cy="9531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</p:grp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836613" y="2794000"/>
            <a:ext cx="1878012" cy="655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Noto Sans"/>
              </a:rPr>
              <a:t>Объекты </a:t>
            </a:r>
            <a:r>
              <a:rPr lang="ru-RU" sz="1900" b="1">
                <a:latin typeface="Noto Sans"/>
              </a:rPr>
              <a:t>мониторинга</a:t>
            </a:r>
            <a:r>
              <a:rPr lang="ru-RU" b="1">
                <a:latin typeface="Noto Sans"/>
              </a:rPr>
              <a:t> </a:t>
            </a:r>
            <a:endParaRPr lang="en-US" b="1">
              <a:latin typeface="Noto Sans"/>
              <a:ea typeface="Noto Sans"/>
              <a:cs typeface="Noto Sans"/>
            </a:endParaRPr>
          </a:p>
        </p:txBody>
      </p:sp>
      <p:grpSp>
        <p:nvGrpSpPr>
          <p:cNvPr id="68620" name="Group 35"/>
          <p:cNvGrpSpPr>
            <a:grpSpLocks/>
          </p:cNvGrpSpPr>
          <p:nvPr/>
        </p:nvGrpSpPr>
        <p:grpSpPr bwMode="auto">
          <a:xfrm>
            <a:off x="3479800" y="4749800"/>
            <a:ext cx="660400" cy="657225"/>
            <a:chOff x="6493081" y="1742364"/>
            <a:chExt cx="660464" cy="657690"/>
          </a:xfrm>
        </p:grpSpPr>
        <p:sp>
          <p:nvSpPr>
            <p:cNvPr id="68621" name="Oval 36"/>
            <p:cNvSpPr>
              <a:spLocks noChangeArrowheads="1"/>
            </p:cNvSpPr>
            <p:nvPr/>
          </p:nvSpPr>
          <p:spPr bwMode="auto">
            <a:xfrm>
              <a:off x="6493081" y="1742364"/>
              <a:ext cx="660464" cy="65769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" name="Rectangle: Rounded Corners 37"/>
            <p:cNvSpPr>
              <a:spLocks noChangeArrowheads="1"/>
            </p:cNvSpPr>
            <p:nvPr/>
          </p:nvSpPr>
          <p:spPr bwMode="auto">
            <a:xfrm rot="2700000">
              <a:off x="6650990" y="2068856"/>
              <a:ext cx="204932" cy="9525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" name="Rectangle: Rounded Corners 38"/>
            <p:cNvSpPr>
              <a:spLocks noChangeArrowheads="1"/>
            </p:cNvSpPr>
            <p:nvPr/>
          </p:nvSpPr>
          <p:spPr bwMode="auto">
            <a:xfrm rot="8100000">
              <a:off x="6713765" y="2021962"/>
              <a:ext cx="339758" cy="9531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2" grpId="0"/>
      <p:bldP spid="3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extBox 1"/>
          <p:cNvSpPr txBox="1">
            <a:spLocks noChangeArrowheads="1"/>
          </p:cNvSpPr>
          <p:nvPr/>
        </p:nvSpPr>
        <p:spPr bwMode="auto">
          <a:xfrm>
            <a:off x="774700" y="0"/>
            <a:ext cx="7920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Noto Sans"/>
              </a:rPr>
              <a:t>Результаты мониторинга </a:t>
            </a:r>
            <a:endParaRPr lang="en-US" sz="2400" b="1">
              <a:latin typeface="Noto Sans"/>
              <a:ea typeface="Noto Sans"/>
              <a:cs typeface="Noto Sans"/>
            </a:endParaRPr>
          </a:p>
        </p:txBody>
      </p:sp>
      <p:sp>
        <p:nvSpPr>
          <p:cNvPr id="3" name="Rectangle 2">
            <a:extLst>
              <a:ext uri="{FF2B5EF4-FFF2-40B4-BE49-F238E27FC236}"/>
            </a:extLst>
          </p:cNvPr>
          <p:cNvSpPr/>
          <p:nvPr/>
        </p:nvSpPr>
        <p:spPr>
          <a:xfrm>
            <a:off x="1370013" y="717550"/>
            <a:ext cx="7523162" cy="16017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>
              <a:solidFill>
                <a:srgbClr val="FFFFFF"/>
              </a:solidFill>
            </a:endParaRPr>
          </a:p>
        </p:txBody>
      </p:sp>
      <p:sp>
        <p:nvSpPr>
          <p:cNvPr id="2" name="Rectangle: Rounded Corners 1">
            <a:extLst>
              <a:ext uri="{FF2B5EF4-FFF2-40B4-BE49-F238E27FC236}"/>
            </a:extLst>
          </p:cNvPr>
          <p:cNvSpPr/>
          <p:nvPr/>
        </p:nvSpPr>
        <p:spPr>
          <a:xfrm>
            <a:off x="200025" y="476250"/>
            <a:ext cx="1760538" cy="1944688"/>
          </a:xfrm>
          <a:prstGeom prst="roundRect">
            <a:avLst>
              <a:gd name="adj" fmla="val 631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>
              <a:solidFill>
                <a:srgbClr val="FFFFFF"/>
              </a:solidFill>
            </a:endParaRPr>
          </a:p>
        </p:txBody>
      </p:sp>
      <p:sp>
        <p:nvSpPr>
          <p:cNvPr id="5" name="Rectangle 4">
            <a:extLst>
              <a:ext uri="{FF2B5EF4-FFF2-40B4-BE49-F238E27FC236}"/>
            </a:extLst>
          </p:cNvPr>
          <p:cNvSpPr/>
          <p:nvPr/>
        </p:nvSpPr>
        <p:spPr>
          <a:xfrm>
            <a:off x="1420813" y="2789238"/>
            <a:ext cx="7421562" cy="1511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>
              <a:solidFill>
                <a:srgbClr val="FFFFFF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/>
            </a:extLst>
          </p:cNvPr>
          <p:cNvSpPr/>
          <p:nvPr/>
        </p:nvSpPr>
        <p:spPr>
          <a:xfrm>
            <a:off x="250825" y="2587625"/>
            <a:ext cx="1862138" cy="1835150"/>
          </a:xfrm>
          <a:prstGeom prst="roundRect">
            <a:avLst>
              <a:gd name="adj" fmla="val 631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>
              <a:solidFill>
                <a:srgbClr val="FFFFFF"/>
              </a:solidFill>
            </a:endParaRPr>
          </a:p>
        </p:txBody>
      </p:sp>
      <p:sp>
        <p:nvSpPr>
          <p:cNvPr id="69638" name="Rectangle 6"/>
          <p:cNvSpPr>
            <a:spLocks noChangeArrowheads="1"/>
          </p:cNvSpPr>
          <p:nvPr/>
        </p:nvSpPr>
        <p:spPr bwMode="auto">
          <a:xfrm>
            <a:off x="1400175" y="5021263"/>
            <a:ext cx="7240588" cy="989012"/>
          </a:xfrm>
          <a:prstGeom prst="rect">
            <a:avLst/>
          </a:prstGeom>
          <a:solidFill>
            <a:srgbClr val="69C2C9"/>
          </a:solidFill>
          <a:ln w="127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6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/>
            </a:extLst>
          </p:cNvPr>
          <p:cNvSpPr/>
          <p:nvPr/>
        </p:nvSpPr>
        <p:spPr>
          <a:xfrm>
            <a:off x="260350" y="4810125"/>
            <a:ext cx="2052638" cy="1422400"/>
          </a:xfrm>
          <a:prstGeom prst="roundRect">
            <a:avLst>
              <a:gd name="adj" fmla="val 631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>
              <a:solidFill>
                <a:srgbClr val="FFFFFF"/>
              </a:solidFill>
            </a:endParaRPr>
          </a:p>
        </p:txBody>
      </p:sp>
      <p:sp>
        <p:nvSpPr>
          <p:cNvPr id="69640" name="TextBox 12"/>
          <p:cNvSpPr txBox="1">
            <a:spLocks noChangeArrowheads="1"/>
          </p:cNvSpPr>
          <p:nvPr/>
        </p:nvSpPr>
        <p:spPr bwMode="auto">
          <a:xfrm>
            <a:off x="225425" y="887413"/>
            <a:ext cx="178593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latin typeface="Noto Sans"/>
              </a:rPr>
              <a:t>Дорожные карты ОО</a:t>
            </a:r>
            <a:endParaRPr lang="en-GB" sz="1600" b="1">
              <a:latin typeface="Noto Sans"/>
              <a:ea typeface="Noto Sans"/>
              <a:cs typeface="Noto Sans"/>
            </a:endParaRPr>
          </a:p>
        </p:txBody>
      </p:sp>
      <p:sp>
        <p:nvSpPr>
          <p:cNvPr id="69641" name="TextBox 14"/>
          <p:cNvSpPr txBox="1">
            <a:spLocks noChangeArrowheads="1"/>
          </p:cNvSpPr>
          <p:nvPr/>
        </p:nvSpPr>
        <p:spPr bwMode="auto">
          <a:xfrm>
            <a:off x="233363" y="2989263"/>
            <a:ext cx="18891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latin typeface="Noto Sans"/>
              </a:rPr>
              <a:t>Муниципальные программы</a:t>
            </a:r>
            <a:endParaRPr lang="en-GB" sz="1600" b="1">
              <a:latin typeface="Noto Sans"/>
              <a:ea typeface="Noto Sans"/>
              <a:cs typeface="Noto Sans"/>
            </a:endParaRPr>
          </a:p>
        </p:txBody>
      </p:sp>
      <p:sp>
        <p:nvSpPr>
          <p:cNvPr id="69642" name="TextBox 16"/>
          <p:cNvSpPr txBox="1">
            <a:spLocks noChangeArrowheads="1"/>
          </p:cNvSpPr>
          <p:nvPr/>
        </p:nvSpPr>
        <p:spPr bwMode="auto">
          <a:xfrm>
            <a:off x="225425" y="5238750"/>
            <a:ext cx="1987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Учебные занятия</a:t>
            </a:r>
            <a:endParaRPr lang="en-GB" b="1"/>
          </a:p>
        </p:txBody>
      </p:sp>
      <p:sp>
        <p:nvSpPr>
          <p:cNvPr id="69643" name="TextBox 44"/>
          <p:cNvSpPr txBox="1">
            <a:spLocks noChangeArrowheads="1"/>
          </p:cNvSpPr>
          <p:nvPr/>
        </p:nvSpPr>
        <p:spPr bwMode="auto">
          <a:xfrm>
            <a:off x="1954213" y="736600"/>
            <a:ext cx="67881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AutoNum type="arabicPeriod"/>
            </a:pPr>
            <a:r>
              <a:rPr lang="ru-RU" sz="1400" b="1">
                <a:latin typeface="Open Sans"/>
              </a:rPr>
              <a:t>Запланированы мероприятия по всем видам и типам дефицитов</a:t>
            </a:r>
          </a:p>
          <a:p>
            <a:pPr algn="just">
              <a:buFontTx/>
              <a:buAutoNum type="arabicPeriod"/>
            </a:pPr>
            <a:r>
              <a:rPr lang="ru-RU" sz="1400" b="1">
                <a:latin typeface="Open Sans"/>
              </a:rPr>
              <a:t>Мероприятия реализованы на 88%</a:t>
            </a:r>
          </a:p>
          <a:p>
            <a:pPr algn="just">
              <a:buFontTx/>
              <a:buAutoNum type="arabicPeriod"/>
            </a:pPr>
            <a:r>
              <a:rPr lang="ru-RU" sz="1400" b="1">
                <a:latin typeface="Open Sans"/>
              </a:rPr>
              <a:t>По целевым индикаторам:</a:t>
            </a:r>
          </a:p>
          <a:p>
            <a:pPr algn="just"/>
            <a:r>
              <a:rPr lang="ru-RU" sz="1400" b="1">
                <a:latin typeface="Open Sans"/>
              </a:rPr>
              <a:t>- Снижение количества обучающихся «группы риска» по личностным особенностям на 50%</a:t>
            </a:r>
          </a:p>
          <a:p>
            <a:pPr algn="just"/>
            <a:r>
              <a:rPr lang="ru-RU" sz="1400" b="1">
                <a:latin typeface="Open Sans"/>
              </a:rPr>
              <a:t>- Введение дополнительных факультативов, ИГЗ для организации предметной подготовки обучающихся</a:t>
            </a:r>
            <a:endParaRPr lang="en-US" sz="1400" b="1">
              <a:latin typeface="Open Sans"/>
            </a:endParaRPr>
          </a:p>
        </p:txBody>
      </p:sp>
      <p:sp>
        <p:nvSpPr>
          <p:cNvPr id="69644" name="TextBox 45"/>
          <p:cNvSpPr txBox="1">
            <a:spLocks noChangeArrowheads="1"/>
          </p:cNvSpPr>
          <p:nvPr/>
        </p:nvSpPr>
        <p:spPr bwMode="auto">
          <a:xfrm>
            <a:off x="2166938" y="2843213"/>
            <a:ext cx="654685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1400" b="1">
                <a:solidFill>
                  <a:srgbClr val="FFFFFF"/>
                </a:solidFill>
              </a:rPr>
              <a:t>1.Заключено 5 договоров между школами</a:t>
            </a:r>
          </a:p>
          <a:p>
            <a:pPr marL="342900" indent="-342900"/>
            <a:r>
              <a:rPr lang="ru-RU" sz="1400" b="1">
                <a:solidFill>
                  <a:srgbClr val="FFFFFF"/>
                </a:solidFill>
              </a:rPr>
              <a:t>2. Создано  1 сетевое сообщество</a:t>
            </a:r>
          </a:p>
          <a:p>
            <a:pPr marL="342900" indent="-342900"/>
            <a:r>
              <a:rPr lang="ru-RU" sz="1400" b="1">
                <a:solidFill>
                  <a:srgbClr val="FFFFFF"/>
                </a:solidFill>
              </a:rPr>
              <a:t>3. Разработаны  диагностические работы  по разным предметам</a:t>
            </a:r>
          </a:p>
          <a:p>
            <a:pPr marL="342900" indent="-342900"/>
            <a:r>
              <a:rPr lang="ru-RU" sz="1400" b="1">
                <a:solidFill>
                  <a:srgbClr val="FFFFFF"/>
                </a:solidFill>
              </a:rPr>
              <a:t>4. Организованы курсы повышения квалификации</a:t>
            </a:r>
          </a:p>
          <a:p>
            <a:pPr marL="342900" indent="-342900"/>
            <a:r>
              <a:rPr lang="ru-RU" sz="1400" b="1">
                <a:solidFill>
                  <a:srgbClr val="FFFFFF"/>
                </a:solidFill>
              </a:rPr>
              <a:t>5. Проведены мастер-классы, открытые уроки, семинары</a:t>
            </a:r>
          </a:p>
          <a:p>
            <a:pPr marL="342900" indent="-342900"/>
            <a:r>
              <a:rPr lang="ru-RU" sz="1400" b="1">
                <a:solidFill>
                  <a:srgbClr val="FFFFFF"/>
                </a:solidFill>
              </a:rPr>
              <a:t>6. Разработаны методические рекомендации</a:t>
            </a:r>
          </a:p>
        </p:txBody>
      </p:sp>
      <p:sp>
        <p:nvSpPr>
          <p:cNvPr id="69645" name="TextBox 46"/>
          <p:cNvSpPr txBox="1">
            <a:spLocks noChangeArrowheads="1"/>
          </p:cNvSpPr>
          <p:nvPr/>
        </p:nvSpPr>
        <p:spPr bwMode="auto">
          <a:xfrm>
            <a:off x="2528888" y="5006975"/>
            <a:ext cx="596423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500">
                <a:latin typeface="Open Sans"/>
              </a:rPr>
              <a:t>90% педагогов не в полной мере владеют методическими и дидактическими приемами, ориентированными на индивидуальные особенности обучающихся, вследствие чего результативность учебного занятия снижается</a:t>
            </a:r>
            <a:endParaRPr lang="en-US" sz="1500">
              <a:latin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 idx="4294967295"/>
          </p:nvPr>
        </p:nvSpPr>
        <p:spPr>
          <a:xfrm>
            <a:off x="295275" y="0"/>
            <a:ext cx="8848725" cy="722313"/>
          </a:xfrm>
        </p:spPr>
        <p:txBody>
          <a:bodyPr/>
          <a:lstStyle/>
          <a:p>
            <a:pPr algn="ctr"/>
            <a:r>
              <a:rPr lang="ru-RU" sz="2800" smtClean="0">
                <a:latin typeface="Noto Sans"/>
              </a:rPr>
              <a:t>Мониторинг предметных результатов</a:t>
            </a: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25793" y="648629"/>
          <a:ext cx="4510109" cy="494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218318" y="2122098"/>
          <a:ext cx="4624815" cy="4483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70660" name="Рисунок 5" descr="https://aproekt.ucoz.net/12/man-with-two-thumb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07250" y="276225"/>
            <a:ext cx="1708150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be 59">
            <a:extLst/>
          </p:cNvPr>
          <p:cNvSpPr/>
          <p:nvPr/>
        </p:nvSpPr>
        <p:spPr>
          <a:xfrm flipH="1">
            <a:off x="6273800" y="1827213"/>
            <a:ext cx="2619375" cy="4418012"/>
          </a:xfrm>
          <a:prstGeom prst="cube">
            <a:avLst>
              <a:gd name="adj" fmla="val 20548"/>
            </a:avLst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/>
          </a:p>
        </p:txBody>
      </p:sp>
      <p:sp>
        <p:nvSpPr>
          <p:cNvPr id="59" name="Cube 58">
            <a:extLst/>
          </p:cNvPr>
          <p:cNvSpPr/>
          <p:nvPr/>
        </p:nvSpPr>
        <p:spPr>
          <a:xfrm flipH="1">
            <a:off x="4914900" y="2303463"/>
            <a:ext cx="2501900" cy="3924300"/>
          </a:xfrm>
          <a:prstGeom prst="cube">
            <a:avLst>
              <a:gd name="adj" fmla="val 20319"/>
            </a:avLst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/>
          </a:p>
        </p:txBody>
      </p:sp>
      <p:sp>
        <p:nvSpPr>
          <p:cNvPr id="58" name="Cube 57">
            <a:extLst/>
          </p:cNvPr>
          <p:cNvSpPr/>
          <p:nvPr/>
        </p:nvSpPr>
        <p:spPr>
          <a:xfrm flipH="1">
            <a:off x="3397250" y="2705100"/>
            <a:ext cx="2565400" cy="3522663"/>
          </a:xfrm>
          <a:prstGeom prst="cube">
            <a:avLst>
              <a:gd name="adj" fmla="val 20624"/>
            </a:avLst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/>
          </a:p>
        </p:txBody>
      </p:sp>
      <p:sp>
        <p:nvSpPr>
          <p:cNvPr id="56" name="Cube 55">
            <a:extLst/>
          </p:cNvPr>
          <p:cNvSpPr/>
          <p:nvPr/>
        </p:nvSpPr>
        <p:spPr>
          <a:xfrm flipH="1">
            <a:off x="1998663" y="3302000"/>
            <a:ext cx="2451100" cy="2908300"/>
          </a:xfrm>
          <a:prstGeom prst="cube">
            <a:avLst>
              <a:gd name="adj" fmla="val 21554"/>
            </a:avLst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/>
          </a:p>
        </p:txBody>
      </p:sp>
      <p:sp>
        <p:nvSpPr>
          <p:cNvPr id="54" name="Cube 53">
            <a:extLst/>
          </p:cNvPr>
          <p:cNvSpPr/>
          <p:nvPr/>
        </p:nvSpPr>
        <p:spPr>
          <a:xfrm flipH="1">
            <a:off x="471488" y="3889375"/>
            <a:ext cx="2609850" cy="2320925"/>
          </a:xfrm>
          <a:prstGeom prst="cube">
            <a:avLst>
              <a:gd name="adj" fmla="val 25554"/>
            </a:avLst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/>
          </a:p>
        </p:txBody>
      </p:sp>
      <p:sp>
        <p:nvSpPr>
          <p:cNvPr id="13" name="Cube 12">
            <a:extLst/>
          </p:cNvPr>
          <p:cNvSpPr/>
          <p:nvPr/>
        </p:nvSpPr>
        <p:spPr>
          <a:xfrm flipH="1">
            <a:off x="515938" y="3448050"/>
            <a:ext cx="2500312" cy="917575"/>
          </a:xfrm>
          <a:prstGeom prst="cube">
            <a:avLst>
              <a:gd name="adj" fmla="val 4876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/>
          </a:p>
        </p:txBody>
      </p:sp>
      <p:sp>
        <p:nvSpPr>
          <p:cNvPr id="16" name="Cube 15">
            <a:extLst/>
          </p:cNvPr>
          <p:cNvSpPr/>
          <p:nvPr/>
        </p:nvSpPr>
        <p:spPr>
          <a:xfrm flipH="1">
            <a:off x="2028825" y="2868613"/>
            <a:ext cx="2416175" cy="881062"/>
          </a:xfrm>
          <a:prstGeom prst="cube">
            <a:avLst>
              <a:gd name="adj" fmla="val 487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/>
          </a:p>
        </p:txBody>
      </p:sp>
      <p:sp>
        <p:nvSpPr>
          <p:cNvPr id="17" name="Cube 16">
            <a:extLst/>
          </p:cNvPr>
          <p:cNvSpPr/>
          <p:nvPr/>
        </p:nvSpPr>
        <p:spPr>
          <a:xfrm flipH="1">
            <a:off x="3478213" y="2346325"/>
            <a:ext cx="2457450" cy="914400"/>
          </a:xfrm>
          <a:prstGeom prst="cube">
            <a:avLst>
              <a:gd name="adj" fmla="val 487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/>
          </a:p>
        </p:txBody>
      </p:sp>
      <p:sp>
        <p:nvSpPr>
          <p:cNvPr id="18" name="Cube 17">
            <a:extLst/>
          </p:cNvPr>
          <p:cNvSpPr/>
          <p:nvPr/>
        </p:nvSpPr>
        <p:spPr>
          <a:xfrm flipH="1">
            <a:off x="4967288" y="1835150"/>
            <a:ext cx="2366962" cy="873125"/>
          </a:xfrm>
          <a:prstGeom prst="cube">
            <a:avLst>
              <a:gd name="adj" fmla="val 4876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/>
          </a:p>
        </p:txBody>
      </p:sp>
      <p:sp>
        <p:nvSpPr>
          <p:cNvPr id="19" name="Cube 18">
            <a:extLst/>
          </p:cNvPr>
          <p:cNvSpPr/>
          <p:nvPr/>
        </p:nvSpPr>
        <p:spPr>
          <a:xfrm flipH="1">
            <a:off x="6434138" y="1397000"/>
            <a:ext cx="2392362" cy="931863"/>
          </a:xfrm>
          <a:prstGeom prst="cube">
            <a:avLst>
              <a:gd name="adj" fmla="val 4876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/>
          </a:p>
        </p:txBody>
      </p:sp>
      <p:grpSp>
        <p:nvGrpSpPr>
          <p:cNvPr id="72715" name="Group 33"/>
          <p:cNvGrpSpPr>
            <a:grpSpLocks/>
          </p:cNvGrpSpPr>
          <p:nvPr/>
        </p:nvGrpSpPr>
        <p:grpSpPr bwMode="auto">
          <a:xfrm>
            <a:off x="6858000" y="311150"/>
            <a:ext cx="1317625" cy="1522413"/>
            <a:chOff x="5138738" y="-608163"/>
            <a:chExt cx="4786312" cy="5039851"/>
          </a:xfrm>
        </p:grpSpPr>
        <p:sp>
          <p:nvSpPr>
            <p:cNvPr id="29" name="Oval 28">
              <a:extLst/>
            </p:cNvPr>
            <p:cNvSpPr/>
            <p:nvPr/>
          </p:nvSpPr>
          <p:spPr>
            <a:xfrm>
              <a:off x="5790370" y="3974474"/>
              <a:ext cx="3771383" cy="378383"/>
            </a:xfrm>
            <a:prstGeom prst="ellipse">
              <a:avLst/>
            </a:prstGeom>
            <a:solidFill>
              <a:schemeClr val="tx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grpSp>
          <p:nvGrpSpPr>
            <p:cNvPr id="72725" name="Group 29"/>
            <p:cNvGrpSpPr>
              <a:grpSpLocks/>
            </p:cNvGrpSpPr>
            <p:nvPr/>
          </p:nvGrpSpPr>
          <p:grpSpPr bwMode="auto">
            <a:xfrm>
              <a:off x="5138738" y="-608163"/>
              <a:ext cx="4786312" cy="5039851"/>
              <a:chOff x="5995988" y="2712903"/>
              <a:chExt cx="2457450" cy="2587625"/>
            </a:xfrm>
          </p:grpSpPr>
          <p:sp>
            <p:nvSpPr>
              <p:cNvPr id="72726" name="Freeform 6"/>
              <p:cNvSpPr>
                <a:spLocks/>
              </p:cNvSpPr>
              <p:nvPr/>
            </p:nvSpPr>
            <p:spPr bwMode="auto">
              <a:xfrm>
                <a:off x="5995988" y="2712903"/>
                <a:ext cx="2457450" cy="2587625"/>
              </a:xfrm>
              <a:custGeom>
                <a:avLst/>
                <a:gdLst>
                  <a:gd name="T0" fmla="*/ 2147483647 w 771"/>
                  <a:gd name="T1" fmla="*/ 2147483647 h 812"/>
                  <a:gd name="T2" fmla="*/ 2147483647 w 771"/>
                  <a:gd name="T3" fmla="*/ 2147483647 h 812"/>
                  <a:gd name="T4" fmla="*/ 2147483647 w 771"/>
                  <a:gd name="T5" fmla="*/ 2147483647 h 812"/>
                  <a:gd name="T6" fmla="*/ 2147483647 w 771"/>
                  <a:gd name="T7" fmla="*/ 2147483647 h 812"/>
                  <a:gd name="T8" fmla="*/ 2147483647 w 771"/>
                  <a:gd name="T9" fmla="*/ 2147483647 h 812"/>
                  <a:gd name="T10" fmla="*/ 2147483647 w 771"/>
                  <a:gd name="T11" fmla="*/ 2147483647 h 812"/>
                  <a:gd name="T12" fmla="*/ 2147483647 w 771"/>
                  <a:gd name="T13" fmla="*/ 2147483647 h 812"/>
                  <a:gd name="T14" fmla="*/ 2147483647 w 771"/>
                  <a:gd name="T15" fmla="*/ 2147483647 h 812"/>
                  <a:gd name="T16" fmla="*/ 2147483647 w 771"/>
                  <a:gd name="T17" fmla="*/ 2147483647 h 812"/>
                  <a:gd name="T18" fmla="*/ 2147483647 w 771"/>
                  <a:gd name="T19" fmla="*/ 2147483647 h 812"/>
                  <a:gd name="T20" fmla="*/ 2147483647 w 771"/>
                  <a:gd name="T21" fmla="*/ 2147483647 h 812"/>
                  <a:gd name="T22" fmla="*/ 2147483647 w 771"/>
                  <a:gd name="T23" fmla="*/ 2147483647 h 812"/>
                  <a:gd name="T24" fmla="*/ 2147483647 w 771"/>
                  <a:gd name="T25" fmla="*/ 2147483647 h 812"/>
                  <a:gd name="T26" fmla="*/ 2147483647 w 771"/>
                  <a:gd name="T27" fmla="*/ 2147483647 h 812"/>
                  <a:gd name="T28" fmla="*/ 2147483647 w 771"/>
                  <a:gd name="T29" fmla="*/ 2147483647 h 812"/>
                  <a:gd name="T30" fmla="*/ 2147483647 w 771"/>
                  <a:gd name="T31" fmla="*/ 2147483647 h 812"/>
                  <a:gd name="T32" fmla="*/ 2147483647 w 771"/>
                  <a:gd name="T33" fmla="*/ 2147483647 h 812"/>
                  <a:gd name="T34" fmla="*/ 2147483647 w 771"/>
                  <a:gd name="T35" fmla="*/ 2147483647 h 812"/>
                  <a:gd name="T36" fmla="*/ 2147483647 w 771"/>
                  <a:gd name="T37" fmla="*/ 2147483647 h 812"/>
                  <a:gd name="T38" fmla="*/ 2147483647 w 771"/>
                  <a:gd name="T39" fmla="*/ 2147483647 h 812"/>
                  <a:gd name="T40" fmla="*/ 2147483647 w 771"/>
                  <a:gd name="T41" fmla="*/ 2147483647 h 812"/>
                  <a:gd name="T42" fmla="*/ 2147483647 w 771"/>
                  <a:gd name="T43" fmla="*/ 2147483647 h 812"/>
                  <a:gd name="T44" fmla="*/ 2147483647 w 771"/>
                  <a:gd name="T45" fmla="*/ 2147483647 h 812"/>
                  <a:gd name="T46" fmla="*/ 2147483647 w 771"/>
                  <a:gd name="T47" fmla="*/ 2147483647 h 812"/>
                  <a:gd name="T48" fmla="*/ 2147483647 w 771"/>
                  <a:gd name="T49" fmla="*/ 2147483647 h 812"/>
                  <a:gd name="T50" fmla="*/ 2147483647 w 771"/>
                  <a:gd name="T51" fmla="*/ 2147483647 h 812"/>
                  <a:gd name="T52" fmla="*/ 2147483647 w 771"/>
                  <a:gd name="T53" fmla="*/ 2147483647 h 812"/>
                  <a:gd name="T54" fmla="*/ 2147483647 w 771"/>
                  <a:gd name="T55" fmla="*/ 2147483647 h 812"/>
                  <a:gd name="T56" fmla="*/ 2147483647 w 771"/>
                  <a:gd name="T57" fmla="*/ 2147483647 h 812"/>
                  <a:gd name="T58" fmla="*/ 2147483647 w 771"/>
                  <a:gd name="T59" fmla="*/ 2147483647 h 812"/>
                  <a:gd name="T60" fmla="*/ 2147483647 w 771"/>
                  <a:gd name="T61" fmla="*/ 2147483647 h 812"/>
                  <a:gd name="T62" fmla="*/ 2147483647 w 771"/>
                  <a:gd name="T63" fmla="*/ 2147483647 h 81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71"/>
                  <a:gd name="T97" fmla="*/ 0 h 812"/>
                  <a:gd name="T98" fmla="*/ 771 w 771"/>
                  <a:gd name="T99" fmla="*/ 812 h 81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71" h="812">
                    <a:moveTo>
                      <a:pt x="707" y="219"/>
                    </a:moveTo>
                    <a:cubicBezTo>
                      <a:pt x="736" y="265"/>
                      <a:pt x="754" y="315"/>
                      <a:pt x="760" y="369"/>
                    </a:cubicBezTo>
                    <a:cubicBezTo>
                      <a:pt x="771" y="467"/>
                      <a:pt x="746" y="557"/>
                      <a:pt x="685" y="634"/>
                    </a:cubicBezTo>
                    <a:cubicBezTo>
                      <a:pt x="561" y="789"/>
                      <a:pt x="347" y="812"/>
                      <a:pt x="197" y="707"/>
                    </a:cubicBezTo>
                    <a:cubicBezTo>
                      <a:pt x="31" y="591"/>
                      <a:pt x="0" y="374"/>
                      <a:pt x="97" y="220"/>
                    </a:cubicBezTo>
                    <a:cubicBezTo>
                      <a:pt x="203" y="52"/>
                      <a:pt x="424" y="0"/>
                      <a:pt x="594" y="106"/>
                    </a:cubicBezTo>
                    <a:cubicBezTo>
                      <a:pt x="580" y="120"/>
                      <a:pt x="566" y="134"/>
                      <a:pt x="552" y="147"/>
                    </a:cubicBezTo>
                    <a:cubicBezTo>
                      <a:pt x="538" y="141"/>
                      <a:pt x="523" y="134"/>
                      <a:pt x="509" y="128"/>
                    </a:cubicBezTo>
                    <a:cubicBezTo>
                      <a:pt x="491" y="121"/>
                      <a:pt x="473" y="116"/>
                      <a:pt x="454" y="113"/>
                    </a:cubicBezTo>
                    <a:cubicBezTo>
                      <a:pt x="427" y="108"/>
                      <a:pt x="399" y="107"/>
                      <a:pt x="372" y="110"/>
                    </a:cubicBezTo>
                    <a:cubicBezTo>
                      <a:pt x="325" y="115"/>
                      <a:pt x="281" y="130"/>
                      <a:pt x="241" y="155"/>
                    </a:cubicBezTo>
                    <a:cubicBezTo>
                      <a:pt x="203" y="179"/>
                      <a:pt x="171" y="211"/>
                      <a:pt x="147" y="249"/>
                    </a:cubicBezTo>
                    <a:cubicBezTo>
                      <a:pt x="134" y="270"/>
                      <a:pt x="123" y="293"/>
                      <a:pt x="115" y="317"/>
                    </a:cubicBezTo>
                    <a:cubicBezTo>
                      <a:pt x="110" y="333"/>
                      <a:pt x="106" y="350"/>
                      <a:pt x="103" y="366"/>
                    </a:cubicBezTo>
                    <a:cubicBezTo>
                      <a:pt x="99" y="394"/>
                      <a:pt x="99" y="422"/>
                      <a:pt x="102" y="450"/>
                    </a:cubicBezTo>
                    <a:cubicBezTo>
                      <a:pt x="105" y="477"/>
                      <a:pt x="113" y="503"/>
                      <a:pt x="124" y="528"/>
                    </a:cubicBezTo>
                    <a:cubicBezTo>
                      <a:pt x="143" y="574"/>
                      <a:pt x="171" y="612"/>
                      <a:pt x="209" y="643"/>
                    </a:cubicBezTo>
                    <a:cubicBezTo>
                      <a:pt x="235" y="665"/>
                      <a:pt x="263" y="682"/>
                      <a:pt x="295" y="694"/>
                    </a:cubicBezTo>
                    <a:cubicBezTo>
                      <a:pt x="315" y="701"/>
                      <a:pt x="336" y="707"/>
                      <a:pt x="357" y="710"/>
                    </a:cubicBezTo>
                    <a:cubicBezTo>
                      <a:pt x="384" y="714"/>
                      <a:pt x="412" y="715"/>
                      <a:pt x="439" y="711"/>
                    </a:cubicBezTo>
                    <a:cubicBezTo>
                      <a:pt x="464" y="708"/>
                      <a:pt x="488" y="702"/>
                      <a:pt x="512" y="693"/>
                    </a:cubicBezTo>
                    <a:cubicBezTo>
                      <a:pt x="538" y="683"/>
                      <a:pt x="563" y="669"/>
                      <a:pt x="585" y="652"/>
                    </a:cubicBezTo>
                    <a:cubicBezTo>
                      <a:pt x="607" y="635"/>
                      <a:pt x="627" y="615"/>
                      <a:pt x="644" y="592"/>
                    </a:cubicBezTo>
                    <a:cubicBezTo>
                      <a:pt x="657" y="575"/>
                      <a:pt x="668" y="556"/>
                      <a:pt x="677" y="536"/>
                    </a:cubicBezTo>
                    <a:cubicBezTo>
                      <a:pt x="686" y="519"/>
                      <a:pt x="692" y="501"/>
                      <a:pt x="696" y="482"/>
                    </a:cubicBezTo>
                    <a:cubicBezTo>
                      <a:pt x="700" y="465"/>
                      <a:pt x="703" y="449"/>
                      <a:pt x="704" y="432"/>
                    </a:cubicBezTo>
                    <a:cubicBezTo>
                      <a:pt x="704" y="413"/>
                      <a:pt x="704" y="393"/>
                      <a:pt x="702" y="374"/>
                    </a:cubicBezTo>
                    <a:cubicBezTo>
                      <a:pt x="701" y="361"/>
                      <a:pt x="698" y="347"/>
                      <a:pt x="695" y="334"/>
                    </a:cubicBezTo>
                    <a:cubicBezTo>
                      <a:pt x="689" y="310"/>
                      <a:pt x="679" y="286"/>
                      <a:pt x="666" y="264"/>
                    </a:cubicBezTo>
                    <a:cubicBezTo>
                      <a:pt x="665" y="262"/>
                      <a:pt x="665" y="260"/>
                      <a:pt x="667" y="258"/>
                    </a:cubicBezTo>
                    <a:cubicBezTo>
                      <a:pt x="680" y="246"/>
                      <a:pt x="691" y="234"/>
                      <a:pt x="703" y="222"/>
                    </a:cubicBezTo>
                    <a:cubicBezTo>
                      <a:pt x="704" y="221"/>
                      <a:pt x="705" y="220"/>
                      <a:pt x="707" y="21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72727" name="Freeform 7"/>
              <p:cNvSpPr>
                <a:spLocks/>
              </p:cNvSpPr>
              <p:nvPr/>
            </p:nvSpPr>
            <p:spPr bwMode="auto">
              <a:xfrm>
                <a:off x="6515101" y="3270116"/>
                <a:ext cx="1450975" cy="1435100"/>
              </a:xfrm>
              <a:custGeom>
                <a:avLst/>
                <a:gdLst>
                  <a:gd name="T0" fmla="*/ 2147483647 w 455"/>
                  <a:gd name="T1" fmla="*/ 2147483647 h 450"/>
                  <a:gd name="T2" fmla="*/ 2147483647 w 455"/>
                  <a:gd name="T3" fmla="*/ 2147483647 h 450"/>
                  <a:gd name="T4" fmla="*/ 2147483647 w 455"/>
                  <a:gd name="T5" fmla="*/ 2147483647 h 450"/>
                  <a:gd name="T6" fmla="*/ 2147483647 w 455"/>
                  <a:gd name="T7" fmla="*/ 2147483647 h 450"/>
                  <a:gd name="T8" fmla="*/ 2147483647 w 455"/>
                  <a:gd name="T9" fmla="*/ 2147483647 h 450"/>
                  <a:gd name="T10" fmla="*/ 2147483647 w 455"/>
                  <a:gd name="T11" fmla="*/ 2147483647 h 450"/>
                  <a:gd name="T12" fmla="*/ 2147483647 w 455"/>
                  <a:gd name="T13" fmla="*/ 2147483647 h 450"/>
                  <a:gd name="T14" fmla="*/ 2147483647 w 455"/>
                  <a:gd name="T15" fmla="*/ 2147483647 h 450"/>
                  <a:gd name="T16" fmla="*/ 2147483647 w 455"/>
                  <a:gd name="T17" fmla="*/ 2147483647 h 450"/>
                  <a:gd name="T18" fmla="*/ 2147483647 w 455"/>
                  <a:gd name="T19" fmla="*/ 2147483647 h 450"/>
                  <a:gd name="T20" fmla="*/ 2147483647 w 455"/>
                  <a:gd name="T21" fmla="*/ 2147483647 h 450"/>
                  <a:gd name="T22" fmla="*/ 2147483647 w 455"/>
                  <a:gd name="T23" fmla="*/ 2147483647 h 450"/>
                  <a:gd name="T24" fmla="*/ 2147483647 w 455"/>
                  <a:gd name="T25" fmla="*/ 2147483647 h 450"/>
                  <a:gd name="T26" fmla="*/ 2147483647 w 455"/>
                  <a:gd name="T27" fmla="*/ 2147483647 h 450"/>
                  <a:gd name="T28" fmla="*/ 2147483647 w 455"/>
                  <a:gd name="T29" fmla="*/ 2147483647 h 450"/>
                  <a:gd name="T30" fmla="*/ 2147483647 w 455"/>
                  <a:gd name="T31" fmla="*/ 2147483647 h 450"/>
                  <a:gd name="T32" fmla="*/ 2147483647 w 455"/>
                  <a:gd name="T33" fmla="*/ 2147483647 h 450"/>
                  <a:gd name="T34" fmla="*/ 2147483647 w 455"/>
                  <a:gd name="T35" fmla="*/ 2147483647 h 450"/>
                  <a:gd name="T36" fmla="*/ 2147483647 w 455"/>
                  <a:gd name="T37" fmla="*/ 2147483647 h 450"/>
                  <a:gd name="T38" fmla="*/ 2147483647 w 455"/>
                  <a:gd name="T39" fmla="*/ 2147483647 h 450"/>
                  <a:gd name="T40" fmla="*/ 2147483647 w 455"/>
                  <a:gd name="T41" fmla="*/ 2147483647 h 450"/>
                  <a:gd name="T42" fmla="*/ 2147483647 w 455"/>
                  <a:gd name="T43" fmla="*/ 2147483647 h 450"/>
                  <a:gd name="T44" fmla="*/ 2147483647 w 455"/>
                  <a:gd name="T45" fmla="*/ 2147483647 h 45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55"/>
                  <a:gd name="T70" fmla="*/ 0 h 450"/>
                  <a:gd name="T71" fmla="*/ 455 w 455"/>
                  <a:gd name="T72" fmla="*/ 450 h 450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55" h="450">
                    <a:moveTo>
                      <a:pt x="350" y="54"/>
                    </a:moveTo>
                    <a:cubicBezTo>
                      <a:pt x="337" y="67"/>
                      <a:pt x="324" y="80"/>
                      <a:pt x="311" y="93"/>
                    </a:cubicBezTo>
                    <a:cubicBezTo>
                      <a:pt x="310" y="94"/>
                      <a:pt x="307" y="95"/>
                      <a:pt x="305" y="94"/>
                    </a:cubicBezTo>
                    <a:cubicBezTo>
                      <a:pt x="292" y="87"/>
                      <a:pt x="277" y="83"/>
                      <a:pt x="262" y="81"/>
                    </a:cubicBezTo>
                    <a:cubicBezTo>
                      <a:pt x="244" y="79"/>
                      <a:pt x="227" y="79"/>
                      <a:pt x="210" y="82"/>
                    </a:cubicBezTo>
                    <a:cubicBezTo>
                      <a:pt x="187" y="87"/>
                      <a:pt x="166" y="96"/>
                      <a:pt x="148" y="109"/>
                    </a:cubicBezTo>
                    <a:cubicBezTo>
                      <a:pt x="129" y="123"/>
                      <a:pt x="114" y="140"/>
                      <a:pt x="103" y="160"/>
                    </a:cubicBezTo>
                    <a:cubicBezTo>
                      <a:pt x="93" y="178"/>
                      <a:pt x="87" y="196"/>
                      <a:pt x="84" y="216"/>
                    </a:cubicBezTo>
                    <a:cubicBezTo>
                      <a:pt x="81" y="239"/>
                      <a:pt x="83" y="261"/>
                      <a:pt x="90" y="283"/>
                    </a:cubicBezTo>
                    <a:cubicBezTo>
                      <a:pt x="101" y="319"/>
                      <a:pt x="123" y="347"/>
                      <a:pt x="154" y="367"/>
                    </a:cubicBezTo>
                    <a:cubicBezTo>
                      <a:pt x="176" y="381"/>
                      <a:pt x="199" y="389"/>
                      <a:pt x="225" y="392"/>
                    </a:cubicBezTo>
                    <a:cubicBezTo>
                      <a:pt x="252" y="394"/>
                      <a:pt x="277" y="390"/>
                      <a:pt x="302" y="379"/>
                    </a:cubicBezTo>
                    <a:cubicBezTo>
                      <a:pt x="327" y="368"/>
                      <a:pt x="348" y="352"/>
                      <a:pt x="364" y="330"/>
                    </a:cubicBezTo>
                    <a:cubicBezTo>
                      <a:pt x="377" y="313"/>
                      <a:pt x="386" y="294"/>
                      <a:pt x="391" y="273"/>
                    </a:cubicBezTo>
                    <a:cubicBezTo>
                      <a:pt x="395" y="256"/>
                      <a:pt x="397" y="240"/>
                      <a:pt x="395" y="223"/>
                    </a:cubicBezTo>
                    <a:cubicBezTo>
                      <a:pt x="394" y="204"/>
                      <a:pt x="389" y="185"/>
                      <a:pt x="380" y="167"/>
                    </a:cubicBezTo>
                    <a:cubicBezTo>
                      <a:pt x="394" y="153"/>
                      <a:pt x="408" y="139"/>
                      <a:pt x="422" y="125"/>
                    </a:cubicBezTo>
                    <a:cubicBezTo>
                      <a:pt x="444" y="161"/>
                      <a:pt x="455" y="200"/>
                      <a:pt x="453" y="242"/>
                    </a:cubicBezTo>
                    <a:cubicBezTo>
                      <a:pt x="452" y="283"/>
                      <a:pt x="441" y="320"/>
                      <a:pt x="418" y="354"/>
                    </a:cubicBezTo>
                    <a:cubicBezTo>
                      <a:pt x="374" y="418"/>
                      <a:pt x="312" y="450"/>
                      <a:pt x="235" y="450"/>
                    </a:cubicBezTo>
                    <a:cubicBezTo>
                      <a:pt x="176" y="450"/>
                      <a:pt x="125" y="427"/>
                      <a:pt x="85" y="385"/>
                    </a:cubicBezTo>
                    <a:cubicBezTo>
                      <a:pt x="0" y="295"/>
                      <a:pt x="6" y="160"/>
                      <a:pt x="95" y="78"/>
                    </a:cubicBezTo>
                    <a:cubicBezTo>
                      <a:pt x="179" y="0"/>
                      <a:pt x="293" y="14"/>
                      <a:pt x="350" y="5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33" name="Freeform 8">
                <a:extLst/>
              </p:cNvPr>
              <p:cNvSpPr>
                <a:spLocks/>
              </p:cNvSpPr>
              <p:nvPr/>
            </p:nvSpPr>
            <p:spPr bwMode="auto">
              <a:xfrm>
                <a:off x="7041145" y="2874798"/>
                <a:ext cx="1379725" cy="1384204"/>
              </a:xfrm>
              <a:custGeom>
                <a:avLst/>
                <a:gdLst>
                  <a:gd name="T0" fmla="*/ 363 w 433"/>
                  <a:gd name="T1" fmla="*/ 0 h 434"/>
                  <a:gd name="T2" fmla="*/ 363 w 433"/>
                  <a:gd name="T3" fmla="*/ 71 h 434"/>
                  <a:gd name="T4" fmla="*/ 432 w 433"/>
                  <a:gd name="T5" fmla="*/ 71 h 434"/>
                  <a:gd name="T6" fmla="*/ 433 w 433"/>
                  <a:gd name="T7" fmla="*/ 73 h 434"/>
                  <a:gd name="T8" fmla="*/ 408 w 433"/>
                  <a:gd name="T9" fmla="*/ 98 h 434"/>
                  <a:gd name="T10" fmla="*/ 303 w 433"/>
                  <a:gd name="T11" fmla="*/ 203 h 434"/>
                  <a:gd name="T12" fmla="*/ 292 w 433"/>
                  <a:gd name="T13" fmla="*/ 207 h 434"/>
                  <a:gd name="T14" fmla="*/ 262 w 433"/>
                  <a:gd name="T15" fmla="*/ 208 h 434"/>
                  <a:gd name="T16" fmla="*/ 255 w 433"/>
                  <a:gd name="T17" fmla="*/ 210 h 434"/>
                  <a:gd name="T18" fmla="*/ 176 w 433"/>
                  <a:gd name="T19" fmla="*/ 289 h 434"/>
                  <a:gd name="T20" fmla="*/ 141 w 433"/>
                  <a:gd name="T21" fmla="*/ 325 h 434"/>
                  <a:gd name="T22" fmla="*/ 140 w 433"/>
                  <a:gd name="T23" fmla="*/ 330 h 434"/>
                  <a:gd name="T24" fmla="*/ 146 w 433"/>
                  <a:gd name="T25" fmla="*/ 354 h 434"/>
                  <a:gd name="T26" fmla="*/ 121 w 433"/>
                  <a:gd name="T27" fmla="*/ 415 h 434"/>
                  <a:gd name="T28" fmla="*/ 67 w 433"/>
                  <a:gd name="T29" fmla="*/ 432 h 434"/>
                  <a:gd name="T30" fmla="*/ 12 w 433"/>
                  <a:gd name="T31" fmla="*/ 397 h 434"/>
                  <a:gd name="T32" fmla="*/ 4 w 433"/>
                  <a:gd name="T33" fmla="*/ 342 h 434"/>
                  <a:gd name="T34" fmla="*/ 46 w 433"/>
                  <a:gd name="T35" fmla="*/ 294 h 434"/>
                  <a:gd name="T36" fmla="*/ 105 w 433"/>
                  <a:gd name="T37" fmla="*/ 295 h 434"/>
                  <a:gd name="T38" fmla="*/ 110 w 433"/>
                  <a:gd name="T39" fmla="*/ 293 h 434"/>
                  <a:gd name="T40" fmla="*/ 191 w 433"/>
                  <a:gd name="T41" fmla="*/ 213 h 434"/>
                  <a:gd name="T42" fmla="*/ 223 w 433"/>
                  <a:gd name="T43" fmla="*/ 181 h 434"/>
                  <a:gd name="T44" fmla="*/ 227 w 433"/>
                  <a:gd name="T45" fmla="*/ 171 h 434"/>
                  <a:gd name="T46" fmla="*/ 227 w 433"/>
                  <a:gd name="T47" fmla="*/ 143 h 434"/>
                  <a:gd name="T48" fmla="*/ 231 w 433"/>
                  <a:gd name="T49" fmla="*/ 131 h 434"/>
                  <a:gd name="T50" fmla="*/ 360 w 433"/>
                  <a:gd name="T51" fmla="*/ 3 h 434"/>
                  <a:gd name="T52" fmla="*/ 363 w 433"/>
                  <a:gd name="T53" fmla="*/ 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3" h="434">
                    <a:moveTo>
                      <a:pt x="363" y="0"/>
                    </a:moveTo>
                    <a:cubicBezTo>
                      <a:pt x="363" y="24"/>
                      <a:pt x="363" y="47"/>
                      <a:pt x="363" y="71"/>
                    </a:cubicBezTo>
                    <a:cubicBezTo>
                      <a:pt x="386" y="71"/>
                      <a:pt x="409" y="71"/>
                      <a:pt x="432" y="71"/>
                    </a:cubicBezTo>
                    <a:cubicBezTo>
                      <a:pt x="432" y="72"/>
                      <a:pt x="432" y="73"/>
                      <a:pt x="433" y="73"/>
                    </a:cubicBezTo>
                    <a:cubicBezTo>
                      <a:pt x="424" y="81"/>
                      <a:pt x="416" y="90"/>
                      <a:pt x="408" y="98"/>
                    </a:cubicBezTo>
                    <a:cubicBezTo>
                      <a:pt x="373" y="133"/>
                      <a:pt x="338" y="168"/>
                      <a:pt x="303" y="203"/>
                    </a:cubicBezTo>
                    <a:cubicBezTo>
                      <a:pt x="300" y="206"/>
                      <a:pt x="297" y="208"/>
                      <a:pt x="292" y="207"/>
                    </a:cubicBezTo>
                    <a:cubicBezTo>
                      <a:pt x="282" y="207"/>
                      <a:pt x="272" y="207"/>
                      <a:pt x="262" y="208"/>
                    </a:cubicBezTo>
                    <a:cubicBezTo>
                      <a:pt x="260" y="208"/>
                      <a:pt x="256" y="209"/>
                      <a:pt x="255" y="210"/>
                    </a:cubicBezTo>
                    <a:cubicBezTo>
                      <a:pt x="228" y="237"/>
                      <a:pt x="202" y="263"/>
                      <a:pt x="176" y="289"/>
                    </a:cubicBezTo>
                    <a:cubicBezTo>
                      <a:pt x="164" y="301"/>
                      <a:pt x="152" y="313"/>
                      <a:pt x="141" y="325"/>
                    </a:cubicBezTo>
                    <a:cubicBezTo>
                      <a:pt x="140" y="326"/>
                      <a:pt x="139" y="328"/>
                      <a:pt x="140" y="330"/>
                    </a:cubicBezTo>
                    <a:cubicBezTo>
                      <a:pt x="143" y="338"/>
                      <a:pt x="145" y="346"/>
                      <a:pt x="146" y="354"/>
                    </a:cubicBezTo>
                    <a:cubicBezTo>
                      <a:pt x="148" y="379"/>
                      <a:pt x="139" y="399"/>
                      <a:pt x="121" y="415"/>
                    </a:cubicBezTo>
                    <a:cubicBezTo>
                      <a:pt x="105" y="428"/>
                      <a:pt x="87" y="434"/>
                      <a:pt x="67" y="432"/>
                    </a:cubicBezTo>
                    <a:cubicBezTo>
                      <a:pt x="43" y="429"/>
                      <a:pt x="25" y="417"/>
                      <a:pt x="12" y="397"/>
                    </a:cubicBezTo>
                    <a:cubicBezTo>
                      <a:pt x="2" y="380"/>
                      <a:pt x="0" y="361"/>
                      <a:pt x="4" y="342"/>
                    </a:cubicBezTo>
                    <a:cubicBezTo>
                      <a:pt x="10" y="320"/>
                      <a:pt x="24" y="303"/>
                      <a:pt x="46" y="294"/>
                    </a:cubicBezTo>
                    <a:cubicBezTo>
                      <a:pt x="66" y="285"/>
                      <a:pt x="86" y="286"/>
                      <a:pt x="105" y="295"/>
                    </a:cubicBezTo>
                    <a:cubicBezTo>
                      <a:pt x="107" y="295"/>
                      <a:pt x="109" y="294"/>
                      <a:pt x="110" y="293"/>
                    </a:cubicBezTo>
                    <a:cubicBezTo>
                      <a:pt x="137" y="267"/>
                      <a:pt x="164" y="240"/>
                      <a:pt x="191" y="213"/>
                    </a:cubicBezTo>
                    <a:cubicBezTo>
                      <a:pt x="202" y="202"/>
                      <a:pt x="212" y="191"/>
                      <a:pt x="223" y="181"/>
                    </a:cubicBezTo>
                    <a:cubicBezTo>
                      <a:pt x="226" y="178"/>
                      <a:pt x="227" y="175"/>
                      <a:pt x="227" y="171"/>
                    </a:cubicBezTo>
                    <a:cubicBezTo>
                      <a:pt x="227" y="162"/>
                      <a:pt x="227" y="152"/>
                      <a:pt x="227" y="143"/>
                    </a:cubicBezTo>
                    <a:cubicBezTo>
                      <a:pt x="226" y="138"/>
                      <a:pt x="228" y="135"/>
                      <a:pt x="231" y="131"/>
                    </a:cubicBezTo>
                    <a:cubicBezTo>
                      <a:pt x="274" y="88"/>
                      <a:pt x="317" y="45"/>
                      <a:pt x="360" y="3"/>
                    </a:cubicBezTo>
                    <a:cubicBezTo>
                      <a:pt x="361" y="2"/>
                      <a:pt x="362" y="1"/>
                      <a:pt x="36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</p:grpSp>
      <p:sp>
        <p:nvSpPr>
          <p:cNvPr id="72716" name="TextBox 41"/>
          <p:cNvSpPr txBox="1">
            <a:spLocks noChangeArrowheads="1"/>
          </p:cNvSpPr>
          <p:nvPr/>
        </p:nvSpPr>
        <p:spPr bwMode="auto">
          <a:xfrm>
            <a:off x="4351338" y="3349625"/>
            <a:ext cx="17399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>
                <a:latin typeface="Noto Sans"/>
              </a:rPr>
              <a:t>Наличие информационного, организационно-методического и координационного обеспечения </a:t>
            </a:r>
            <a:endParaRPr lang="en-US" sz="1300" b="1">
              <a:latin typeface="Noto Sans"/>
            </a:endParaRPr>
          </a:p>
        </p:txBody>
      </p:sp>
      <p:sp>
        <p:nvSpPr>
          <p:cNvPr id="72717" name="TextBox 60"/>
          <p:cNvSpPr txBox="1">
            <a:spLocks noChangeArrowheads="1"/>
          </p:cNvSpPr>
          <p:nvPr/>
        </p:nvSpPr>
        <p:spPr bwMode="auto">
          <a:xfrm>
            <a:off x="973138" y="4310063"/>
            <a:ext cx="1931987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>
                <a:latin typeface="Noto Sans"/>
              </a:rPr>
              <a:t>Заинтересованность со стороны органов разного уровня, осуществляющих управление в области образования  </a:t>
            </a:r>
            <a:endParaRPr lang="en-US" sz="1300" b="1">
              <a:latin typeface="Noto Sans"/>
            </a:endParaRPr>
          </a:p>
        </p:txBody>
      </p:sp>
      <p:sp>
        <p:nvSpPr>
          <p:cNvPr id="72718" name="TextBox 62"/>
          <p:cNvSpPr txBox="1">
            <a:spLocks noChangeArrowheads="1"/>
          </p:cNvSpPr>
          <p:nvPr/>
        </p:nvSpPr>
        <p:spPr bwMode="auto">
          <a:xfrm>
            <a:off x="3038475" y="3736975"/>
            <a:ext cx="1346200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>
                <a:latin typeface="Noto Sans"/>
              </a:rPr>
              <a:t>Наличие и заинтересованность школы-донора в муниципальном районе и/ или сетевого сообщества в регионе</a:t>
            </a:r>
            <a:endParaRPr lang="en-GB" sz="1300" b="1">
              <a:latin typeface="Noto Sans"/>
              <a:ea typeface="Noto Sans"/>
              <a:cs typeface="Noto Sans"/>
            </a:endParaRPr>
          </a:p>
        </p:txBody>
      </p:sp>
      <p:sp>
        <p:nvSpPr>
          <p:cNvPr id="80" name="Oval 79">
            <a:extLst/>
          </p:cNvPr>
          <p:cNvSpPr/>
          <p:nvPr/>
        </p:nvSpPr>
        <p:spPr>
          <a:xfrm>
            <a:off x="1136650" y="3802063"/>
            <a:ext cx="744538" cy="73025"/>
          </a:xfrm>
          <a:prstGeom prst="ellipse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00" dirty="0"/>
          </a:p>
        </p:txBody>
      </p:sp>
      <p:grpSp>
        <p:nvGrpSpPr>
          <p:cNvPr id="4" name="Group 27">
            <a:extLst/>
          </p:cNvPr>
          <p:cNvGrpSpPr/>
          <p:nvPr/>
        </p:nvGrpSpPr>
        <p:grpSpPr>
          <a:xfrm rot="20404528">
            <a:off x="-85862" y="1877097"/>
            <a:ext cx="1983810" cy="2071511"/>
            <a:chOff x="4742068" y="1262522"/>
            <a:chExt cx="520700" cy="1146176"/>
          </a:xfrm>
          <a:solidFill>
            <a:schemeClr val="tx1"/>
          </a:solidFill>
        </p:grpSpPr>
        <p:sp>
          <p:nvSpPr>
            <p:cNvPr id="26" name="Freeform 6">
              <a:extLst/>
            </p:cNvPr>
            <p:cNvSpPr>
              <a:spLocks/>
            </p:cNvSpPr>
            <p:nvPr/>
          </p:nvSpPr>
          <p:spPr bwMode="auto">
            <a:xfrm>
              <a:off x="4742068" y="1448260"/>
              <a:ext cx="520700" cy="960438"/>
            </a:xfrm>
            <a:custGeom>
              <a:avLst/>
              <a:gdLst>
                <a:gd name="T0" fmla="*/ 359 w 740"/>
                <a:gd name="T1" fmla="*/ 85 h 685"/>
                <a:gd name="T2" fmla="*/ 297 w 740"/>
                <a:gd name="T3" fmla="*/ 76 h 685"/>
                <a:gd name="T4" fmla="*/ 263 w 740"/>
                <a:gd name="T5" fmla="*/ 70 h 685"/>
                <a:gd name="T6" fmla="*/ 241 w 740"/>
                <a:gd name="T7" fmla="*/ 80 h 685"/>
                <a:gd name="T8" fmla="*/ 179 w 740"/>
                <a:gd name="T9" fmla="*/ 154 h 685"/>
                <a:gd name="T10" fmla="*/ 147 w 740"/>
                <a:gd name="T11" fmla="*/ 165 h 685"/>
                <a:gd name="T12" fmla="*/ 123 w 740"/>
                <a:gd name="T13" fmla="*/ 141 h 685"/>
                <a:gd name="T14" fmla="*/ 129 w 740"/>
                <a:gd name="T15" fmla="*/ 114 h 685"/>
                <a:gd name="T16" fmla="*/ 214 w 740"/>
                <a:gd name="T17" fmla="*/ 12 h 685"/>
                <a:gd name="T18" fmla="*/ 237 w 740"/>
                <a:gd name="T19" fmla="*/ 1 h 685"/>
                <a:gd name="T20" fmla="*/ 402 w 740"/>
                <a:gd name="T21" fmla="*/ 2 h 685"/>
                <a:gd name="T22" fmla="*/ 502 w 740"/>
                <a:gd name="T23" fmla="*/ 43 h 685"/>
                <a:gd name="T24" fmla="*/ 544 w 740"/>
                <a:gd name="T25" fmla="*/ 99 h 685"/>
                <a:gd name="T26" fmla="*/ 582 w 740"/>
                <a:gd name="T27" fmla="*/ 170 h 685"/>
                <a:gd name="T28" fmla="*/ 603 w 740"/>
                <a:gd name="T29" fmla="*/ 210 h 685"/>
                <a:gd name="T30" fmla="*/ 614 w 740"/>
                <a:gd name="T31" fmla="*/ 213 h 685"/>
                <a:gd name="T32" fmla="*/ 690 w 740"/>
                <a:gd name="T33" fmla="*/ 161 h 685"/>
                <a:gd name="T34" fmla="*/ 724 w 740"/>
                <a:gd name="T35" fmla="*/ 160 h 685"/>
                <a:gd name="T36" fmla="*/ 739 w 740"/>
                <a:gd name="T37" fmla="*/ 190 h 685"/>
                <a:gd name="T38" fmla="*/ 722 w 740"/>
                <a:gd name="T39" fmla="*/ 217 h 685"/>
                <a:gd name="T40" fmla="*/ 679 w 740"/>
                <a:gd name="T41" fmla="*/ 247 h 685"/>
                <a:gd name="T42" fmla="*/ 606 w 740"/>
                <a:gd name="T43" fmla="*/ 297 h 685"/>
                <a:gd name="T44" fmla="*/ 569 w 740"/>
                <a:gd name="T45" fmla="*/ 287 h 685"/>
                <a:gd name="T46" fmla="*/ 488 w 740"/>
                <a:gd name="T47" fmla="*/ 170 h 685"/>
                <a:gd name="T48" fmla="*/ 486 w 740"/>
                <a:gd name="T49" fmla="*/ 168 h 685"/>
                <a:gd name="T50" fmla="*/ 423 w 740"/>
                <a:gd name="T51" fmla="*/ 257 h 685"/>
                <a:gd name="T52" fmla="*/ 434 w 740"/>
                <a:gd name="T53" fmla="*/ 268 h 685"/>
                <a:gd name="T54" fmla="*/ 554 w 740"/>
                <a:gd name="T55" fmla="*/ 374 h 685"/>
                <a:gd name="T56" fmla="*/ 570 w 740"/>
                <a:gd name="T57" fmla="*/ 388 h 685"/>
                <a:gd name="T58" fmla="*/ 583 w 740"/>
                <a:gd name="T59" fmla="*/ 419 h 685"/>
                <a:gd name="T60" fmla="*/ 583 w 740"/>
                <a:gd name="T61" fmla="*/ 483 h 685"/>
                <a:gd name="T62" fmla="*/ 584 w 740"/>
                <a:gd name="T63" fmla="*/ 637 h 685"/>
                <a:gd name="T64" fmla="*/ 563 w 740"/>
                <a:gd name="T65" fmla="*/ 674 h 685"/>
                <a:gd name="T66" fmla="*/ 505 w 740"/>
                <a:gd name="T67" fmla="*/ 652 h 685"/>
                <a:gd name="T68" fmla="*/ 503 w 740"/>
                <a:gd name="T69" fmla="*/ 637 h 685"/>
                <a:gd name="T70" fmla="*/ 503 w 740"/>
                <a:gd name="T71" fmla="*/ 465 h 685"/>
                <a:gd name="T72" fmla="*/ 485 w 740"/>
                <a:gd name="T73" fmla="*/ 431 h 685"/>
                <a:gd name="T74" fmla="*/ 361 w 740"/>
                <a:gd name="T75" fmla="*/ 345 h 685"/>
                <a:gd name="T76" fmla="*/ 359 w 740"/>
                <a:gd name="T77" fmla="*/ 344 h 685"/>
                <a:gd name="T78" fmla="*/ 330 w 740"/>
                <a:gd name="T79" fmla="*/ 384 h 685"/>
                <a:gd name="T80" fmla="*/ 291 w 740"/>
                <a:gd name="T81" fmla="*/ 437 h 685"/>
                <a:gd name="T82" fmla="*/ 259 w 740"/>
                <a:gd name="T83" fmla="*/ 454 h 685"/>
                <a:gd name="T84" fmla="*/ 41 w 740"/>
                <a:gd name="T85" fmla="*/ 455 h 685"/>
                <a:gd name="T86" fmla="*/ 1 w 740"/>
                <a:gd name="T87" fmla="*/ 412 h 685"/>
                <a:gd name="T88" fmla="*/ 42 w 740"/>
                <a:gd name="T89" fmla="*/ 373 h 685"/>
                <a:gd name="T90" fmla="*/ 205 w 740"/>
                <a:gd name="T91" fmla="*/ 373 h 685"/>
                <a:gd name="T92" fmla="*/ 237 w 740"/>
                <a:gd name="T93" fmla="*/ 352 h 685"/>
                <a:gd name="T94" fmla="*/ 271 w 740"/>
                <a:gd name="T95" fmla="*/ 278 h 685"/>
                <a:gd name="T96" fmla="*/ 304 w 740"/>
                <a:gd name="T97" fmla="*/ 206 h 685"/>
                <a:gd name="T98" fmla="*/ 334 w 740"/>
                <a:gd name="T99" fmla="*/ 141 h 685"/>
                <a:gd name="T100" fmla="*/ 358 w 740"/>
                <a:gd name="T101" fmla="*/ 88 h 685"/>
                <a:gd name="T102" fmla="*/ 359 w 740"/>
                <a:gd name="T103" fmla="*/ 85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40" h="685">
                  <a:moveTo>
                    <a:pt x="359" y="85"/>
                  </a:moveTo>
                  <a:cubicBezTo>
                    <a:pt x="338" y="82"/>
                    <a:pt x="318" y="79"/>
                    <a:pt x="297" y="76"/>
                  </a:cubicBezTo>
                  <a:cubicBezTo>
                    <a:pt x="286" y="74"/>
                    <a:pt x="274" y="72"/>
                    <a:pt x="263" y="70"/>
                  </a:cubicBezTo>
                  <a:cubicBezTo>
                    <a:pt x="253" y="69"/>
                    <a:pt x="247" y="73"/>
                    <a:pt x="241" y="80"/>
                  </a:cubicBezTo>
                  <a:cubicBezTo>
                    <a:pt x="220" y="105"/>
                    <a:pt x="200" y="129"/>
                    <a:pt x="179" y="154"/>
                  </a:cubicBezTo>
                  <a:cubicBezTo>
                    <a:pt x="171" y="164"/>
                    <a:pt x="159" y="168"/>
                    <a:pt x="147" y="165"/>
                  </a:cubicBezTo>
                  <a:cubicBezTo>
                    <a:pt x="134" y="162"/>
                    <a:pt x="126" y="154"/>
                    <a:pt x="123" y="141"/>
                  </a:cubicBezTo>
                  <a:cubicBezTo>
                    <a:pt x="120" y="132"/>
                    <a:pt x="122" y="122"/>
                    <a:pt x="129" y="114"/>
                  </a:cubicBezTo>
                  <a:cubicBezTo>
                    <a:pt x="157" y="80"/>
                    <a:pt x="185" y="46"/>
                    <a:pt x="214" y="12"/>
                  </a:cubicBezTo>
                  <a:cubicBezTo>
                    <a:pt x="220" y="5"/>
                    <a:pt x="227" y="1"/>
                    <a:pt x="237" y="1"/>
                  </a:cubicBezTo>
                  <a:cubicBezTo>
                    <a:pt x="292" y="1"/>
                    <a:pt x="347" y="0"/>
                    <a:pt x="402" y="2"/>
                  </a:cubicBezTo>
                  <a:cubicBezTo>
                    <a:pt x="440" y="3"/>
                    <a:pt x="474" y="18"/>
                    <a:pt x="502" y="43"/>
                  </a:cubicBezTo>
                  <a:cubicBezTo>
                    <a:pt x="520" y="59"/>
                    <a:pt x="533" y="79"/>
                    <a:pt x="544" y="99"/>
                  </a:cubicBezTo>
                  <a:cubicBezTo>
                    <a:pt x="556" y="123"/>
                    <a:pt x="569" y="147"/>
                    <a:pt x="582" y="170"/>
                  </a:cubicBezTo>
                  <a:cubicBezTo>
                    <a:pt x="589" y="184"/>
                    <a:pt x="596" y="197"/>
                    <a:pt x="603" y="210"/>
                  </a:cubicBezTo>
                  <a:cubicBezTo>
                    <a:pt x="606" y="215"/>
                    <a:pt x="610" y="216"/>
                    <a:pt x="614" y="213"/>
                  </a:cubicBezTo>
                  <a:cubicBezTo>
                    <a:pt x="640" y="196"/>
                    <a:pt x="665" y="178"/>
                    <a:pt x="690" y="161"/>
                  </a:cubicBezTo>
                  <a:cubicBezTo>
                    <a:pt x="701" y="154"/>
                    <a:pt x="713" y="154"/>
                    <a:pt x="724" y="160"/>
                  </a:cubicBezTo>
                  <a:cubicBezTo>
                    <a:pt x="734" y="167"/>
                    <a:pt x="740" y="177"/>
                    <a:pt x="739" y="190"/>
                  </a:cubicBezTo>
                  <a:cubicBezTo>
                    <a:pt x="739" y="202"/>
                    <a:pt x="732" y="210"/>
                    <a:pt x="722" y="217"/>
                  </a:cubicBezTo>
                  <a:cubicBezTo>
                    <a:pt x="707" y="227"/>
                    <a:pt x="693" y="237"/>
                    <a:pt x="679" y="247"/>
                  </a:cubicBezTo>
                  <a:cubicBezTo>
                    <a:pt x="655" y="263"/>
                    <a:pt x="631" y="280"/>
                    <a:pt x="606" y="297"/>
                  </a:cubicBezTo>
                  <a:cubicBezTo>
                    <a:pt x="593" y="305"/>
                    <a:pt x="577" y="299"/>
                    <a:pt x="569" y="287"/>
                  </a:cubicBezTo>
                  <a:cubicBezTo>
                    <a:pt x="542" y="248"/>
                    <a:pt x="515" y="209"/>
                    <a:pt x="488" y="170"/>
                  </a:cubicBezTo>
                  <a:cubicBezTo>
                    <a:pt x="488" y="170"/>
                    <a:pt x="487" y="169"/>
                    <a:pt x="486" y="168"/>
                  </a:cubicBezTo>
                  <a:cubicBezTo>
                    <a:pt x="465" y="198"/>
                    <a:pt x="444" y="227"/>
                    <a:pt x="423" y="257"/>
                  </a:cubicBezTo>
                  <a:cubicBezTo>
                    <a:pt x="427" y="261"/>
                    <a:pt x="431" y="265"/>
                    <a:pt x="434" y="268"/>
                  </a:cubicBezTo>
                  <a:cubicBezTo>
                    <a:pt x="474" y="303"/>
                    <a:pt x="514" y="338"/>
                    <a:pt x="554" y="374"/>
                  </a:cubicBezTo>
                  <a:cubicBezTo>
                    <a:pt x="559" y="378"/>
                    <a:pt x="565" y="383"/>
                    <a:pt x="570" y="388"/>
                  </a:cubicBezTo>
                  <a:cubicBezTo>
                    <a:pt x="579" y="396"/>
                    <a:pt x="583" y="407"/>
                    <a:pt x="583" y="419"/>
                  </a:cubicBezTo>
                  <a:cubicBezTo>
                    <a:pt x="583" y="440"/>
                    <a:pt x="583" y="461"/>
                    <a:pt x="583" y="483"/>
                  </a:cubicBezTo>
                  <a:cubicBezTo>
                    <a:pt x="584" y="534"/>
                    <a:pt x="584" y="585"/>
                    <a:pt x="584" y="637"/>
                  </a:cubicBezTo>
                  <a:cubicBezTo>
                    <a:pt x="584" y="653"/>
                    <a:pt x="577" y="666"/>
                    <a:pt x="563" y="674"/>
                  </a:cubicBezTo>
                  <a:cubicBezTo>
                    <a:pt x="541" y="685"/>
                    <a:pt x="513" y="676"/>
                    <a:pt x="505" y="652"/>
                  </a:cubicBezTo>
                  <a:cubicBezTo>
                    <a:pt x="503" y="647"/>
                    <a:pt x="503" y="642"/>
                    <a:pt x="503" y="637"/>
                  </a:cubicBezTo>
                  <a:cubicBezTo>
                    <a:pt x="502" y="579"/>
                    <a:pt x="502" y="522"/>
                    <a:pt x="503" y="465"/>
                  </a:cubicBezTo>
                  <a:cubicBezTo>
                    <a:pt x="503" y="450"/>
                    <a:pt x="498" y="439"/>
                    <a:pt x="485" y="431"/>
                  </a:cubicBezTo>
                  <a:cubicBezTo>
                    <a:pt x="444" y="402"/>
                    <a:pt x="402" y="373"/>
                    <a:pt x="361" y="345"/>
                  </a:cubicBezTo>
                  <a:cubicBezTo>
                    <a:pt x="361" y="344"/>
                    <a:pt x="360" y="344"/>
                    <a:pt x="359" y="344"/>
                  </a:cubicBezTo>
                  <a:cubicBezTo>
                    <a:pt x="350" y="357"/>
                    <a:pt x="340" y="371"/>
                    <a:pt x="330" y="384"/>
                  </a:cubicBezTo>
                  <a:cubicBezTo>
                    <a:pt x="317" y="402"/>
                    <a:pt x="304" y="420"/>
                    <a:pt x="291" y="437"/>
                  </a:cubicBezTo>
                  <a:cubicBezTo>
                    <a:pt x="283" y="448"/>
                    <a:pt x="273" y="454"/>
                    <a:pt x="259" y="454"/>
                  </a:cubicBezTo>
                  <a:cubicBezTo>
                    <a:pt x="186" y="454"/>
                    <a:pt x="113" y="455"/>
                    <a:pt x="41" y="455"/>
                  </a:cubicBezTo>
                  <a:cubicBezTo>
                    <a:pt x="17" y="455"/>
                    <a:pt x="0" y="435"/>
                    <a:pt x="1" y="412"/>
                  </a:cubicBezTo>
                  <a:cubicBezTo>
                    <a:pt x="1" y="390"/>
                    <a:pt x="21" y="373"/>
                    <a:pt x="42" y="373"/>
                  </a:cubicBezTo>
                  <a:cubicBezTo>
                    <a:pt x="97" y="373"/>
                    <a:pt x="151" y="373"/>
                    <a:pt x="205" y="373"/>
                  </a:cubicBezTo>
                  <a:cubicBezTo>
                    <a:pt x="226" y="373"/>
                    <a:pt x="231" y="367"/>
                    <a:pt x="237" y="352"/>
                  </a:cubicBezTo>
                  <a:cubicBezTo>
                    <a:pt x="248" y="327"/>
                    <a:pt x="260" y="303"/>
                    <a:pt x="271" y="278"/>
                  </a:cubicBezTo>
                  <a:cubicBezTo>
                    <a:pt x="282" y="254"/>
                    <a:pt x="293" y="230"/>
                    <a:pt x="304" y="206"/>
                  </a:cubicBezTo>
                  <a:cubicBezTo>
                    <a:pt x="314" y="184"/>
                    <a:pt x="324" y="163"/>
                    <a:pt x="334" y="141"/>
                  </a:cubicBezTo>
                  <a:cubicBezTo>
                    <a:pt x="342" y="123"/>
                    <a:pt x="350" y="106"/>
                    <a:pt x="358" y="88"/>
                  </a:cubicBezTo>
                  <a:cubicBezTo>
                    <a:pt x="358" y="88"/>
                    <a:pt x="358" y="87"/>
                    <a:pt x="359" y="85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00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27" name="Freeform 7">
              <a:extLst/>
            </p:cNvPr>
            <p:cNvSpPr>
              <a:spLocks/>
            </p:cNvSpPr>
            <p:nvPr/>
          </p:nvSpPr>
          <p:spPr bwMode="auto">
            <a:xfrm>
              <a:off x="5054806" y="1262522"/>
              <a:ext cx="111125" cy="219075"/>
            </a:xfrm>
            <a:custGeom>
              <a:avLst/>
              <a:gdLst>
                <a:gd name="T0" fmla="*/ 78 w 157"/>
                <a:gd name="T1" fmla="*/ 0 h 156"/>
                <a:gd name="T2" fmla="*/ 157 w 157"/>
                <a:gd name="T3" fmla="*/ 78 h 156"/>
                <a:gd name="T4" fmla="*/ 79 w 157"/>
                <a:gd name="T5" fmla="*/ 156 h 156"/>
                <a:gd name="T6" fmla="*/ 0 w 157"/>
                <a:gd name="T7" fmla="*/ 78 h 156"/>
                <a:gd name="T8" fmla="*/ 78 w 157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56">
                  <a:moveTo>
                    <a:pt x="78" y="0"/>
                  </a:moveTo>
                  <a:cubicBezTo>
                    <a:pt x="123" y="0"/>
                    <a:pt x="157" y="34"/>
                    <a:pt x="157" y="78"/>
                  </a:cubicBezTo>
                  <a:cubicBezTo>
                    <a:pt x="156" y="121"/>
                    <a:pt x="123" y="156"/>
                    <a:pt x="79" y="156"/>
                  </a:cubicBezTo>
                  <a:cubicBezTo>
                    <a:pt x="34" y="156"/>
                    <a:pt x="0" y="122"/>
                    <a:pt x="0" y="78"/>
                  </a:cubicBezTo>
                  <a:cubicBezTo>
                    <a:pt x="0" y="33"/>
                    <a:pt x="34" y="0"/>
                    <a:pt x="78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00">
                <a:solidFill>
                  <a:srgbClr val="FF0000"/>
                </a:solidFill>
                <a:latin typeface="+mn-lt"/>
              </a:endParaRPr>
            </a:p>
          </p:txBody>
        </p:sp>
      </p:grpSp>
      <p:sp>
        <p:nvSpPr>
          <p:cNvPr id="72721" name="TextBox 35"/>
          <p:cNvSpPr txBox="1">
            <a:spLocks noChangeArrowheads="1"/>
          </p:cNvSpPr>
          <p:nvPr/>
        </p:nvSpPr>
        <p:spPr bwMode="auto">
          <a:xfrm>
            <a:off x="280988" y="0"/>
            <a:ext cx="64738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Noto Sans"/>
                <a:ea typeface="Noto Sans"/>
                <a:cs typeface="Noto Sans"/>
              </a:rPr>
              <a:t>Условия  внедрения полученного опыта</a:t>
            </a:r>
            <a:endParaRPr lang="en-GB" sz="3600" b="1">
              <a:latin typeface="Noto Sans"/>
              <a:ea typeface="Noto Sans"/>
              <a:cs typeface="Noto Sans"/>
            </a:endParaRPr>
          </a:p>
        </p:txBody>
      </p:sp>
      <p:sp>
        <p:nvSpPr>
          <p:cNvPr id="72722" name="TextBox 36"/>
          <p:cNvSpPr txBox="1">
            <a:spLocks noChangeArrowheads="1"/>
          </p:cNvSpPr>
          <p:nvPr/>
        </p:nvSpPr>
        <p:spPr bwMode="auto">
          <a:xfrm>
            <a:off x="7448550" y="2506663"/>
            <a:ext cx="146685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>
                <a:latin typeface="Noto Sans"/>
              </a:rPr>
              <a:t>Мотивация  педагогов ОО</a:t>
            </a:r>
            <a:endParaRPr lang="en-US" sz="1300" b="1">
              <a:latin typeface="Noto Sans"/>
            </a:endParaRPr>
          </a:p>
          <a:p>
            <a:pPr algn="ctr"/>
            <a:endParaRPr lang="en-US" sz="1300" b="1">
              <a:latin typeface="Noto Sans"/>
            </a:endParaRPr>
          </a:p>
        </p:txBody>
      </p:sp>
      <p:sp>
        <p:nvSpPr>
          <p:cNvPr id="72723" name="TextBox 37"/>
          <p:cNvSpPr txBox="1">
            <a:spLocks noChangeArrowheads="1"/>
          </p:cNvSpPr>
          <p:nvPr/>
        </p:nvSpPr>
        <p:spPr bwMode="auto">
          <a:xfrm>
            <a:off x="5840413" y="2851150"/>
            <a:ext cx="1546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300" b="1">
                <a:latin typeface="Noto Sans"/>
              </a:rPr>
              <a:t>Мотивация администрации ОО</a:t>
            </a:r>
            <a:endParaRPr lang="en-US" sz="1300" b="1">
              <a:latin typeface="Noto Sans"/>
            </a:endParaRPr>
          </a:p>
          <a:p>
            <a:pPr algn="ctr"/>
            <a:endParaRPr lang="en-US" sz="1300" b="1">
              <a:latin typeface="Noto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extBox 21"/>
          <p:cNvSpPr txBox="1">
            <a:spLocks noChangeArrowheads="1"/>
          </p:cNvSpPr>
          <p:nvPr/>
        </p:nvSpPr>
        <p:spPr bwMode="auto">
          <a:xfrm>
            <a:off x="360363" y="0"/>
            <a:ext cx="846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Noto Sans"/>
              </a:rPr>
              <a:t>Адрес размещения презентаций</a:t>
            </a:r>
            <a:endParaRPr lang="en-US" sz="2400" b="1">
              <a:latin typeface="Noto Sans"/>
              <a:ea typeface="Noto Sans"/>
              <a:cs typeface="Noto Sans"/>
            </a:endParaRPr>
          </a:p>
        </p:txBody>
      </p:sp>
      <p:sp>
        <p:nvSpPr>
          <p:cNvPr id="5" name="Freeform 13">
            <a:extLst>
              <a:ext uri="{FF2B5EF4-FFF2-40B4-BE49-F238E27FC236}"/>
            </a:extLst>
          </p:cNvPr>
          <p:cNvSpPr>
            <a:spLocks/>
          </p:cNvSpPr>
          <p:nvPr/>
        </p:nvSpPr>
        <p:spPr bwMode="auto">
          <a:xfrm>
            <a:off x="987425" y="1584325"/>
            <a:ext cx="6454775" cy="1055688"/>
          </a:xfrm>
          <a:custGeom>
            <a:avLst/>
            <a:gdLst>
              <a:gd name="T0" fmla="*/ 2085 w 2085"/>
              <a:gd name="T1" fmla="*/ 0 h 1142"/>
              <a:gd name="T2" fmla="*/ 0 w 2085"/>
              <a:gd name="T3" fmla="*/ 0 h 1142"/>
              <a:gd name="T4" fmla="*/ 0 w 2085"/>
              <a:gd name="T5" fmla="*/ 798 h 1142"/>
              <a:gd name="T6" fmla="*/ 1591 w 2085"/>
              <a:gd name="T7" fmla="*/ 798 h 1142"/>
              <a:gd name="T8" fmla="*/ 1763 w 2085"/>
              <a:gd name="T9" fmla="*/ 1142 h 1142"/>
              <a:gd name="T10" fmla="*/ 1935 w 2085"/>
              <a:gd name="T11" fmla="*/ 798 h 1142"/>
              <a:gd name="T12" fmla="*/ 2085 w 2085"/>
              <a:gd name="T13" fmla="*/ 798 h 1142"/>
              <a:gd name="T14" fmla="*/ 2085 w 2085"/>
              <a:gd name="T15" fmla="*/ 0 h 1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85" h="1142">
                <a:moveTo>
                  <a:pt x="2085" y="0"/>
                </a:moveTo>
                <a:lnTo>
                  <a:pt x="0" y="0"/>
                </a:lnTo>
                <a:lnTo>
                  <a:pt x="0" y="798"/>
                </a:lnTo>
                <a:lnTo>
                  <a:pt x="1591" y="798"/>
                </a:lnTo>
                <a:lnTo>
                  <a:pt x="1763" y="1142"/>
                </a:lnTo>
                <a:lnTo>
                  <a:pt x="1935" y="798"/>
                </a:lnTo>
                <a:lnTo>
                  <a:pt x="2085" y="798"/>
                </a:lnTo>
                <a:lnTo>
                  <a:pt x="208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b="1">
              <a:latin typeface="Calibri" panose="020F0502020204030204"/>
            </a:endParaRPr>
          </a:p>
        </p:txBody>
      </p:sp>
      <p:sp>
        <p:nvSpPr>
          <p:cNvPr id="6" name="Freeform 14">
            <a:extLst>
              <a:ext uri="{FF2B5EF4-FFF2-40B4-BE49-F238E27FC236}"/>
            </a:extLst>
          </p:cNvPr>
          <p:cNvSpPr>
            <a:spLocks/>
          </p:cNvSpPr>
          <p:nvPr/>
        </p:nvSpPr>
        <p:spPr bwMode="auto">
          <a:xfrm>
            <a:off x="987425" y="2365375"/>
            <a:ext cx="6454775" cy="1247775"/>
          </a:xfrm>
          <a:custGeom>
            <a:avLst/>
            <a:gdLst>
              <a:gd name="T0" fmla="*/ 1956 w 2085"/>
              <a:gd name="T1" fmla="*/ 0 h 1146"/>
              <a:gd name="T2" fmla="*/ 1763 w 2085"/>
              <a:gd name="T3" fmla="*/ 385 h 1146"/>
              <a:gd name="T4" fmla="*/ 1571 w 2085"/>
              <a:gd name="T5" fmla="*/ 0 h 1146"/>
              <a:gd name="T6" fmla="*/ 0 w 2085"/>
              <a:gd name="T7" fmla="*/ 0 h 1146"/>
              <a:gd name="T8" fmla="*/ 0 w 2085"/>
              <a:gd name="T9" fmla="*/ 798 h 1146"/>
              <a:gd name="T10" fmla="*/ 1590 w 2085"/>
              <a:gd name="T11" fmla="*/ 798 h 1146"/>
              <a:gd name="T12" fmla="*/ 1764 w 2085"/>
              <a:gd name="T13" fmla="*/ 1146 h 1146"/>
              <a:gd name="T14" fmla="*/ 1938 w 2085"/>
              <a:gd name="T15" fmla="*/ 798 h 1146"/>
              <a:gd name="T16" fmla="*/ 2085 w 2085"/>
              <a:gd name="T17" fmla="*/ 798 h 1146"/>
              <a:gd name="T18" fmla="*/ 2085 w 2085"/>
              <a:gd name="T19" fmla="*/ 0 h 1146"/>
              <a:gd name="T20" fmla="*/ 1956 w 2085"/>
              <a:gd name="T21" fmla="*/ 0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85" h="1146">
                <a:moveTo>
                  <a:pt x="1956" y="0"/>
                </a:moveTo>
                <a:lnTo>
                  <a:pt x="1763" y="385"/>
                </a:lnTo>
                <a:lnTo>
                  <a:pt x="1571" y="0"/>
                </a:lnTo>
                <a:lnTo>
                  <a:pt x="0" y="0"/>
                </a:lnTo>
                <a:lnTo>
                  <a:pt x="0" y="798"/>
                </a:lnTo>
                <a:lnTo>
                  <a:pt x="1590" y="798"/>
                </a:lnTo>
                <a:lnTo>
                  <a:pt x="1764" y="1146"/>
                </a:lnTo>
                <a:lnTo>
                  <a:pt x="1938" y="798"/>
                </a:lnTo>
                <a:lnTo>
                  <a:pt x="2085" y="798"/>
                </a:lnTo>
                <a:lnTo>
                  <a:pt x="2085" y="0"/>
                </a:lnTo>
                <a:lnTo>
                  <a:pt x="195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b="1">
              <a:latin typeface="Calibri" panose="020F0502020204030204"/>
            </a:endParaRPr>
          </a:p>
        </p:txBody>
      </p:sp>
      <p:sp>
        <p:nvSpPr>
          <p:cNvPr id="7" name="Freeform 15">
            <a:extLst>
              <a:ext uri="{FF2B5EF4-FFF2-40B4-BE49-F238E27FC236}"/>
            </a:extLst>
          </p:cNvPr>
          <p:cNvSpPr>
            <a:spLocks/>
          </p:cNvSpPr>
          <p:nvPr/>
        </p:nvSpPr>
        <p:spPr bwMode="auto">
          <a:xfrm>
            <a:off x="987425" y="4291013"/>
            <a:ext cx="6454775" cy="1638300"/>
          </a:xfrm>
          <a:custGeom>
            <a:avLst/>
            <a:gdLst>
              <a:gd name="T0" fmla="*/ 1955 w 2085"/>
              <a:gd name="T1" fmla="*/ 0 h 798"/>
              <a:gd name="T2" fmla="*/ 1763 w 2085"/>
              <a:gd name="T3" fmla="*/ 385 h 798"/>
              <a:gd name="T4" fmla="*/ 1570 w 2085"/>
              <a:gd name="T5" fmla="*/ 0 h 798"/>
              <a:gd name="T6" fmla="*/ 0 w 2085"/>
              <a:gd name="T7" fmla="*/ 0 h 798"/>
              <a:gd name="T8" fmla="*/ 0 w 2085"/>
              <a:gd name="T9" fmla="*/ 798 h 798"/>
              <a:gd name="T10" fmla="*/ 2085 w 2085"/>
              <a:gd name="T11" fmla="*/ 798 h 798"/>
              <a:gd name="T12" fmla="*/ 2085 w 2085"/>
              <a:gd name="T13" fmla="*/ 0 h 798"/>
              <a:gd name="T14" fmla="*/ 1955 w 2085"/>
              <a:gd name="T1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85" h="798">
                <a:moveTo>
                  <a:pt x="1955" y="0"/>
                </a:moveTo>
                <a:lnTo>
                  <a:pt x="1763" y="385"/>
                </a:lnTo>
                <a:lnTo>
                  <a:pt x="1570" y="0"/>
                </a:lnTo>
                <a:lnTo>
                  <a:pt x="0" y="0"/>
                </a:lnTo>
                <a:lnTo>
                  <a:pt x="0" y="798"/>
                </a:lnTo>
                <a:lnTo>
                  <a:pt x="2085" y="798"/>
                </a:lnTo>
                <a:lnTo>
                  <a:pt x="2085" y="0"/>
                </a:lnTo>
                <a:lnTo>
                  <a:pt x="195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b="1" dirty="0">
              <a:latin typeface="Calibri" panose="020F0502020204030204"/>
            </a:endParaRPr>
          </a:p>
        </p:txBody>
      </p:sp>
      <p:sp>
        <p:nvSpPr>
          <p:cNvPr id="8" name="Freeform 14">
            <a:extLst>
              <a:ext uri="{FF2B5EF4-FFF2-40B4-BE49-F238E27FC236}"/>
            </a:extLst>
          </p:cNvPr>
          <p:cNvSpPr>
            <a:spLocks/>
          </p:cNvSpPr>
          <p:nvPr/>
        </p:nvSpPr>
        <p:spPr bwMode="auto">
          <a:xfrm>
            <a:off x="987425" y="3289300"/>
            <a:ext cx="6454775" cy="1360488"/>
          </a:xfrm>
          <a:custGeom>
            <a:avLst/>
            <a:gdLst>
              <a:gd name="T0" fmla="*/ 1956 w 2085"/>
              <a:gd name="T1" fmla="*/ 0 h 1146"/>
              <a:gd name="T2" fmla="*/ 1763 w 2085"/>
              <a:gd name="T3" fmla="*/ 385 h 1146"/>
              <a:gd name="T4" fmla="*/ 1571 w 2085"/>
              <a:gd name="T5" fmla="*/ 0 h 1146"/>
              <a:gd name="T6" fmla="*/ 0 w 2085"/>
              <a:gd name="T7" fmla="*/ 0 h 1146"/>
              <a:gd name="T8" fmla="*/ 0 w 2085"/>
              <a:gd name="T9" fmla="*/ 798 h 1146"/>
              <a:gd name="T10" fmla="*/ 1590 w 2085"/>
              <a:gd name="T11" fmla="*/ 798 h 1146"/>
              <a:gd name="T12" fmla="*/ 1764 w 2085"/>
              <a:gd name="T13" fmla="*/ 1146 h 1146"/>
              <a:gd name="T14" fmla="*/ 1938 w 2085"/>
              <a:gd name="T15" fmla="*/ 798 h 1146"/>
              <a:gd name="T16" fmla="*/ 2085 w 2085"/>
              <a:gd name="T17" fmla="*/ 798 h 1146"/>
              <a:gd name="T18" fmla="*/ 2085 w 2085"/>
              <a:gd name="T19" fmla="*/ 0 h 1146"/>
              <a:gd name="T20" fmla="*/ 1956 w 2085"/>
              <a:gd name="T21" fmla="*/ 0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85" h="1146">
                <a:moveTo>
                  <a:pt x="1956" y="0"/>
                </a:moveTo>
                <a:lnTo>
                  <a:pt x="1763" y="385"/>
                </a:lnTo>
                <a:lnTo>
                  <a:pt x="1571" y="0"/>
                </a:lnTo>
                <a:lnTo>
                  <a:pt x="0" y="0"/>
                </a:lnTo>
                <a:lnTo>
                  <a:pt x="0" y="798"/>
                </a:lnTo>
                <a:lnTo>
                  <a:pt x="1590" y="798"/>
                </a:lnTo>
                <a:lnTo>
                  <a:pt x="1764" y="1146"/>
                </a:lnTo>
                <a:lnTo>
                  <a:pt x="1938" y="798"/>
                </a:lnTo>
                <a:lnTo>
                  <a:pt x="2085" y="798"/>
                </a:lnTo>
                <a:lnTo>
                  <a:pt x="2085" y="0"/>
                </a:lnTo>
                <a:lnTo>
                  <a:pt x="195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b="1">
              <a:latin typeface="Calibri" panose="020F0502020204030204"/>
            </a:endParaRPr>
          </a:p>
        </p:txBody>
      </p:sp>
      <p:sp>
        <p:nvSpPr>
          <p:cNvPr id="16" name="TextBox 15">
            <a:extLst>
              <a:ext uri="{FF2B5EF4-FFF2-40B4-BE49-F238E27FC236}"/>
            </a:extLst>
          </p:cNvPr>
          <p:cNvSpPr txBox="1"/>
          <p:nvPr/>
        </p:nvSpPr>
        <p:spPr>
          <a:xfrm>
            <a:off x="1836738" y="1722438"/>
            <a:ext cx="4087812" cy="3397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Open Sans" panose="020B0606030504020204" pitchFamily="34" charset="0"/>
              </a:rPr>
              <a:t>Сайт НИРО</a:t>
            </a:r>
            <a:endParaRPr lang="en-GB" sz="1600" b="1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17" name="TextBox 16">
            <a:extLst>
              <a:ext uri="{FF2B5EF4-FFF2-40B4-BE49-F238E27FC236}"/>
            </a:extLst>
          </p:cNvPr>
          <p:cNvSpPr txBox="1"/>
          <p:nvPr/>
        </p:nvSpPr>
        <p:spPr>
          <a:xfrm>
            <a:off x="1822450" y="2690813"/>
            <a:ext cx="4087813" cy="33813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Open Sans" panose="020B0606030504020204" pitchFamily="34" charset="0"/>
              </a:rPr>
              <a:t>Подразделения</a:t>
            </a:r>
            <a:endParaRPr lang="en-GB" sz="1600" b="1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74760" name="TextBox 17"/>
          <p:cNvSpPr txBox="1">
            <a:spLocks noChangeArrowheads="1"/>
          </p:cNvSpPr>
          <p:nvPr/>
        </p:nvSpPr>
        <p:spPr bwMode="auto">
          <a:xfrm>
            <a:off x="958850" y="3354388"/>
            <a:ext cx="61055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latin typeface="Open Sans"/>
              </a:rPr>
              <a:t>Лаборатория информационно-методического обеспечения выравнивания образовательных результатов</a:t>
            </a:r>
          </a:p>
        </p:txBody>
      </p:sp>
      <p:sp>
        <p:nvSpPr>
          <p:cNvPr id="74761" name="TextBox 18"/>
          <p:cNvSpPr txBox="1">
            <a:spLocks noChangeArrowheads="1"/>
          </p:cNvSpPr>
          <p:nvPr/>
        </p:nvSpPr>
        <p:spPr bwMode="auto">
          <a:xfrm>
            <a:off x="944563" y="4533900"/>
            <a:ext cx="6429375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latin typeface="Open Sans"/>
              </a:rPr>
              <a:t>Раздел: </a:t>
            </a:r>
            <a:r>
              <a:rPr lang="ru-RU" sz="1600" b="1"/>
              <a:t>О проекте по формированию в 2018- 2019 г.г. практикоориентированной модели повышения качества образования в школах, имеющих стабильно низкие образовательные результаты </a:t>
            </a:r>
          </a:p>
          <a:p>
            <a:pPr algn="ctr"/>
            <a:r>
              <a:rPr lang="ru-RU" sz="1600" b="1">
                <a:solidFill>
                  <a:srgbClr val="C00000"/>
                </a:solidFill>
                <a:latin typeface="Noto Sans"/>
                <a:ea typeface="Noto Sans"/>
                <a:cs typeface="Noto Sans"/>
              </a:rPr>
              <a:t>Презентации вебинара</a:t>
            </a:r>
            <a:endParaRPr lang="en-GB" sz="1600" b="1">
              <a:solidFill>
                <a:srgbClr val="C00000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74762" name="TextBox 54"/>
          <p:cNvSpPr txBox="1">
            <a:spLocks noChangeArrowheads="1"/>
          </p:cNvSpPr>
          <p:nvPr/>
        </p:nvSpPr>
        <p:spPr bwMode="auto">
          <a:xfrm>
            <a:off x="1111250" y="895350"/>
            <a:ext cx="6429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latin typeface="Open Sans"/>
              </a:rPr>
              <a:t>Ссылка: </a:t>
            </a:r>
            <a:r>
              <a:rPr lang="en-US" sz="1600" b="1">
                <a:latin typeface="Open Sans"/>
                <a:hlinkClick r:id="rId3"/>
              </a:rPr>
              <a:t>http://www.niro.nnov.ru/?id=40944</a:t>
            </a:r>
            <a:endParaRPr lang="ru-RU" sz="1600" b="1">
              <a:latin typeface="Open Sans"/>
            </a:endParaRPr>
          </a:p>
          <a:p>
            <a:pPr algn="ctr"/>
            <a:r>
              <a:rPr lang="ru-RU" sz="1600" b="1">
                <a:latin typeface="Open Sans"/>
              </a:rPr>
              <a:t> </a:t>
            </a:r>
            <a:endParaRPr lang="en-GB" sz="1600" b="1">
              <a:latin typeface="Noto Sans"/>
              <a:ea typeface="Noto Sans"/>
              <a:cs typeface="Noto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9"/>
          <p:cNvSpPr txBox="1">
            <a:spLocks noChangeArrowheads="1"/>
          </p:cNvSpPr>
          <p:nvPr/>
        </p:nvSpPr>
        <p:spPr bwMode="auto">
          <a:xfrm>
            <a:off x="581025" y="992188"/>
            <a:ext cx="7877175" cy="447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b="1">
                <a:solidFill>
                  <a:schemeClr val="tx2"/>
                </a:solidFill>
                <a:latin typeface="Noto Sans"/>
              </a:rPr>
              <a:t>Приказ министерства образования, науки и молодежной политики Нижегородской области от 31 мая 2018 г. № 1287 </a:t>
            </a:r>
          </a:p>
          <a:p>
            <a:pPr algn="just"/>
            <a:r>
              <a:rPr lang="ru-RU" sz="3200" b="1">
                <a:solidFill>
                  <a:schemeClr val="tx2"/>
                </a:solidFill>
                <a:latin typeface="Noto Sans"/>
              </a:rPr>
              <a:t>«О реализации проекта по формированию в 2018 – 2019 г.г. практикоориентированной модели повышения качества общего образования»</a:t>
            </a:r>
            <a:endParaRPr lang="en-US" sz="3200" b="1">
              <a:solidFill>
                <a:schemeClr val="tx2"/>
              </a:solidFill>
              <a:latin typeface="Open Sans"/>
            </a:endParaRPr>
          </a:p>
        </p:txBody>
      </p:sp>
      <p:sp>
        <p:nvSpPr>
          <p:cNvPr id="21506" name="TextBox 11"/>
          <p:cNvSpPr txBox="1">
            <a:spLocks noChangeArrowheads="1"/>
          </p:cNvSpPr>
          <p:nvPr/>
        </p:nvSpPr>
        <p:spPr bwMode="auto">
          <a:xfrm>
            <a:off x="228600" y="328613"/>
            <a:ext cx="8599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Noto Sans"/>
                <a:ea typeface="Noto Sans"/>
                <a:cs typeface="Noto Sans"/>
              </a:rPr>
              <a:t>Нормативно-правовая база</a:t>
            </a:r>
            <a:endParaRPr lang="en-US" sz="2400" b="1">
              <a:latin typeface="Noto Sans"/>
              <a:ea typeface="Noto Sans"/>
              <a:cs typeface="Noto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Noto Sans"/>
                <a:ea typeface="Noto Sans"/>
                <a:cs typeface="Noto Sans"/>
              </a:rPr>
              <a:t>Нормативная-правовая база проекта: </a:t>
            </a:r>
          </a:p>
          <a:p>
            <a:pPr algn="ctr"/>
            <a:r>
              <a:rPr lang="ru-RU" sz="2000" b="1">
                <a:latin typeface="Noto Sans"/>
                <a:ea typeface="Noto Sans"/>
                <a:cs typeface="Noto Sans"/>
              </a:rPr>
              <a:t>критерии отбора школ, имеющих стабильно низкие </a:t>
            </a:r>
            <a:r>
              <a:rPr lang="ru-RU" sz="2000" b="1"/>
              <a:t>образовательные результаты</a:t>
            </a:r>
            <a:r>
              <a:rPr lang="ru-RU" sz="2000" b="1">
                <a:latin typeface="Noto Sans"/>
                <a:ea typeface="Noto Sans"/>
                <a:cs typeface="Noto Sans"/>
              </a:rPr>
              <a:t>, для участия в проекте</a:t>
            </a:r>
            <a:endParaRPr lang="en-US" sz="2000" b="1">
              <a:latin typeface="Noto Sans"/>
              <a:ea typeface="Noto Sans"/>
              <a:cs typeface="Noto Sans"/>
            </a:endParaRPr>
          </a:p>
        </p:txBody>
      </p:sp>
      <p:sp>
        <p:nvSpPr>
          <p:cNvPr id="2" name="Arrow: Pentagon 1">
            <a:extLst/>
          </p:cNvPr>
          <p:cNvSpPr/>
          <p:nvPr/>
        </p:nvSpPr>
        <p:spPr>
          <a:xfrm>
            <a:off x="141288" y="1363663"/>
            <a:ext cx="3251200" cy="5146675"/>
          </a:xfrm>
          <a:prstGeom prst="homePlate">
            <a:avLst/>
          </a:prstGeom>
          <a:solidFill>
            <a:srgbClr val="75C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3555" name="Group 3"/>
          <p:cNvGrpSpPr>
            <a:grpSpLocks/>
          </p:cNvGrpSpPr>
          <p:nvPr/>
        </p:nvGrpSpPr>
        <p:grpSpPr bwMode="auto">
          <a:xfrm>
            <a:off x="2462213" y="1195388"/>
            <a:ext cx="3030537" cy="1398587"/>
            <a:chOff x="2189480" y="2153920"/>
            <a:chExt cx="7213599" cy="1137920"/>
          </a:xfrm>
        </p:grpSpPr>
        <p:sp>
          <p:nvSpPr>
            <p:cNvPr id="3" name="Arrow: Chevron 2">
              <a:extLst/>
            </p:cNvPr>
            <p:cNvSpPr/>
            <p:nvPr/>
          </p:nvSpPr>
          <p:spPr>
            <a:xfrm>
              <a:off x="2189480" y="2153920"/>
              <a:ext cx="7172034" cy="1137920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282F39"/>
                </a:solidFill>
              </a:endParaRPr>
            </a:p>
          </p:txBody>
        </p:sp>
        <p:sp>
          <p:nvSpPr>
            <p:cNvPr id="7" name="Rectangle 6">
              <a:extLst/>
            </p:cNvPr>
            <p:cNvSpPr/>
            <p:nvPr/>
          </p:nvSpPr>
          <p:spPr>
            <a:xfrm>
              <a:off x="7778224" y="2153920"/>
              <a:ext cx="1624855" cy="1137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FFFFFF"/>
                </a:solidFill>
              </a:endParaRPr>
            </a:p>
          </p:txBody>
        </p:sp>
      </p:grpSp>
      <p:grpSp>
        <p:nvGrpSpPr>
          <p:cNvPr id="8" name="Group 13">
            <a:extLst/>
          </p:cNvPr>
          <p:cNvGrpSpPr/>
          <p:nvPr/>
        </p:nvGrpSpPr>
        <p:grpSpPr>
          <a:xfrm>
            <a:off x="2546493" y="2708873"/>
            <a:ext cx="3002963" cy="1544462"/>
            <a:chOff x="2189480" y="2153920"/>
            <a:chExt cx="7213599" cy="1137920"/>
          </a:xfrm>
          <a:solidFill>
            <a:schemeClr val="accent4"/>
          </a:solidFill>
        </p:grpSpPr>
        <p:sp>
          <p:nvSpPr>
            <p:cNvPr id="15" name="Arrow: Chevron 14">
              <a:extLst/>
            </p:cNvPr>
            <p:cNvSpPr/>
            <p:nvPr/>
          </p:nvSpPr>
          <p:spPr>
            <a:xfrm>
              <a:off x="2189480" y="2153920"/>
              <a:ext cx="7172960" cy="113792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282F39"/>
                </a:solidFill>
              </a:endParaRPr>
            </a:p>
          </p:txBody>
        </p:sp>
        <p:sp>
          <p:nvSpPr>
            <p:cNvPr id="16" name="Rectangle 15">
              <a:extLst/>
            </p:cNvPr>
            <p:cNvSpPr/>
            <p:nvPr/>
          </p:nvSpPr>
          <p:spPr>
            <a:xfrm>
              <a:off x="7779408" y="2153920"/>
              <a:ext cx="1623671" cy="1137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FFFFFF"/>
                </a:solidFill>
              </a:endParaRPr>
            </a:p>
          </p:txBody>
        </p:sp>
      </p:grpSp>
      <p:grpSp>
        <p:nvGrpSpPr>
          <p:cNvPr id="10" name="Group 17">
            <a:extLst/>
          </p:cNvPr>
          <p:cNvGrpSpPr/>
          <p:nvPr/>
        </p:nvGrpSpPr>
        <p:grpSpPr>
          <a:xfrm>
            <a:off x="2469721" y="4432746"/>
            <a:ext cx="3044111" cy="1108518"/>
            <a:chOff x="2189480" y="2153920"/>
            <a:chExt cx="7213599" cy="1137920"/>
          </a:xfrm>
          <a:solidFill>
            <a:schemeClr val="accent5"/>
          </a:solidFill>
        </p:grpSpPr>
        <p:sp>
          <p:nvSpPr>
            <p:cNvPr id="19" name="Arrow: Chevron 18">
              <a:extLst/>
            </p:cNvPr>
            <p:cNvSpPr/>
            <p:nvPr/>
          </p:nvSpPr>
          <p:spPr>
            <a:xfrm>
              <a:off x="2189480" y="2153920"/>
              <a:ext cx="7172960" cy="113792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282F39"/>
                </a:solidFill>
              </a:endParaRPr>
            </a:p>
          </p:txBody>
        </p:sp>
        <p:sp>
          <p:nvSpPr>
            <p:cNvPr id="20" name="Rectangle 19">
              <a:extLst/>
            </p:cNvPr>
            <p:cNvSpPr/>
            <p:nvPr/>
          </p:nvSpPr>
          <p:spPr>
            <a:xfrm>
              <a:off x="7779408" y="2153920"/>
              <a:ext cx="1623671" cy="1137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FFFFFF"/>
                </a:solidFill>
              </a:endParaRPr>
            </a:p>
          </p:txBody>
        </p:sp>
      </p:grpSp>
      <p:grpSp>
        <p:nvGrpSpPr>
          <p:cNvPr id="14" name="Group 22">
            <a:extLst/>
          </p:cNvPr>
          <p:cNvGrpSpPr/>
          <p:nvPr/>
        </p:nvGrpSpPr>
        <p:grpSpPr>
          <a:xfrm>
            <a:off x="2442289" y="5615047"/>
            <a:ext cx="3016679" cy="1115682"/>
            <a:chOff x="2189480" y="2153920"/>
            <a:chExt cx="7213599" cy="1137920"/>
          </a:xfrm>
          <a:solidFill>
            <a:schemeClr val="accent6"/>
          </a:solidFill>
        </p:grpSpPr>
        <p:sp>
          <p:nvSpPr>
            <p:cNvPr id="24" name="Arrow: Chevron 23">
              <a:extLst/>
            </p:cNvPr>
            <p:cNvSpPr/>
            <p:nvPr/>
          </p:nvSpPr>
          <p:spPr>
            <a:xfrm>
              <a:off x="2189480" y="2153920"/>
              <a:ext cx="7172960" cy="113792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282F39"/>
                </a:solidFill>
              </a:endParaRPr>
            </a:p>
          </p:txBody>
        </p:sp>
        <p:sp>
          <p:nvSpPr>
            <p:cNvPr id="25" name="Rectangle 24">
              <a:extLst/>
            </p:cNvPr>
            <p:cNvSpPr/>
            <p:nvPr/>
          </p:nvSpPr>
          <p:spPr>
            <a:xfrm>
              <a:off x="7779408" y="2153920"/>
              <a:ext cx="1623671" cy="1137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FFFFFF"/>
                </a:solidFill>
              </a:endParaRPr>
            </a:p>
          </p:txBody>
        </p:sp>
      </p:grpSp>
      <p:sp>
        <p:nvSpPr>
          <p:cNvPr id="23559" name="TextBox 31"/>
          <p:cNvSpPr txBox="1">
            <a:spLocks noChangeArrowheads="1"/>
          </p:cNvSpPr>
          <p:nvPr/>
        </p:nvSpPr>
        <p:spPr bwMode="auto">
          <a:xfrm>
            <a:off x="2919413" y="1223963"/>
            <a:ext cx="2640012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 b="1" u="sng">
                <a:latin typeface="Open Sans"/>
              </a:rPr>
              <a:t>Критерий</a:t>
            </a:r>
          </a:p>
          <a:p>
            <a:pPr algn="just"/>
            <a:r>
              <a:rPr lang="ru-RU" sz="1500" b="1">
                <a:latin typeface="Noto Sans"/>
              </a:rPr>
              <a:t>Средний балл ЕГЭ по базовым предметам (русский язык, математика) </a:t>
            </a:r>
            <a:endParaRPr lang="en-GB" sz="1500">
              <a:latin typeface="Noto Sans"/>
              <a:ea typeface="Noto Sans"/>
              <a:cs typeface="Noto Sans"/>
            </a:endParaRPr>
          </a:p>
        </p:txBody>
      </p:sp>
      <p:sp>
        <p:nvSpPr>
          <p:cNvPr id="23560" name="TextBox 37"/>
          <p:cNvSpPr txBox="1">
            <a:spLocks noChangeArrowheads="1"/>
          </p:cNvSpPr>
          <p:nvPr/>
        </p:nvSpPr>
        <p:spPr bwMode="auto">
          <a:xfrm>
            <a:off x="3195638" y="2797175"/>
            <a:ext cx="2241550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 b="1" u="sng">
                <a:solidFill>
                  <a:srgbClr val="FFFFFF"/>
                </a:solidFill>
                <a:latin typeface="Noto Sans"/>
              </a:rPr>
              <a:t>Критерий</a:t>
            </a:r>
          </a:p>
          <a:p>
            <a:pPr algn="ctr"/>
            <a:r>
              <a:rPr lang="ru-RU" sz="1500" b="1">
                <a:solidFill>
                  <a:schemeClr val="bg1"/>
                </a:solidFill>
                <a:latin typeface="Noto Sans"/>
              </a:rPr>
              <a:t>Средний балл ЕГЭ по предметам по выбору </a:t>
            </a:r>
          </a:p>
          <a:p>
            <a:pPr algn="ctr"/>
            <a:endParaRPr lang="en-GB" sz="1500">
              <a:solidFill>
                <a:srgbClr val="FFFFFF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23561" name="TextBox 42"/>
          <p:cNvSpPr txBox="1">
            <a:spLocks noChangeArrowheads="1"/>
          </p:cNvSpPr>
          <p:nvPr/>
        </p:nvSpPr>
        <p:spPr bwMode="auto">
          <a:xfrm>
            <a:off x="2782888" y="4398963"/>
            <a:ext cx="2676525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u="sng">
                <a:latin typeface="Open Sans"/>
              </a:rPr>
              <a:t>Критерий</a:t>
            </a:r>
          </a:p>
          <a:p>
            <a:pPr algn="ctr"/>
            <a:r>
              <a:rPr lang="ru-RU" sz="1400" b="1">
                <a:latin typeface="Noto Sans"/>
              </a:rPr>
              <a:t>Результативность участия обучающихся в олимпиадном движении на муниципальном уровне </a:t>
            </a:r>
            <a:endParaRPr lang="en-GB" sz="1400">
              <a:solidFill>
                <a:srgbClr val="FFFFFF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23562" name="TextBox 43"/>
          <p:cNvSpPr txBox="1">
            <a:spLocks noChangeArrowheads="1"/>
          </p:cNvSpPr>
          <p:nvPr/>
        </p:nvSpPr>
        <p:spPr bwMode="auto">
          <a:xfrm>
            <a:off x="2905125" y="5607050"/>
            <a:ext cx="2576513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u="sng">
                <a:solidFill>
                  <a:srgbClr val="FFFFFF"/>
                </a:solidFill>
                <a:latin typeface="Noto Sans"/>
              </a:rPr>
              <a:t>Критерий</a:t>
            </a:r>
          </a:p>
          <a:p>
            <a:pPr algn="ctr"/>
            <a:r>
              <a:rPr lang="ru-RU" sz="1400" b="1">
                <a:solidFill>
                  <a:schemeClr val="bg1"/>
                </a:solidFill>
                <a:latin typeface="Noto Sans"/>
              </a:rPr>
              <a:t>Уровень   проф.мастерства педагогического коллектива</a:t>
            </a:r>
            <a:endParaRPr lang="en-GB" sz="1400" b="1" u="sng">
              <a:solidFill>
                <a:schemeClr val="bg1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35" name="Rectangle 3"/>
          <p:cNvSpPr txBox="1">
            <a:spLocks/>
          </p:cNvSpPr>
          <p:nvPr/>
        </p:nvSpPr>
        <p:spPr>
          <a:xfrm>
            <a:off x="133350" y="1597025"/>
            <a:ext cx="1981200" cy="329565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ts val="1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>
                <a:latin typeface="Noto Sans"/>
              </a:rPr>
              <a:t>Приказ министерства образования, науки и молодежной политики Нижегородской области от 25 мая 2018 г. № 1255 </a:t>
            </a:r>
          </a:p>
          <a:p>
            <a:pPr algn="ctr" fontAlgn="auto">
              <a:spcBef>
                <a:spcPts val="1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b="1" dirty="0">
                <a:latin typeface="Noto Sans"/>
              </a:rPr>
              <a:t>«О </a:t>
            </a:r>
            <a:r>
              <a:rPr lang="ru-RU" sz="1400" b="1" dirty="0" err="1">
                <a:latin typeface="Noto Sans"/>
              </a:rPr>
              <a:t>пoдгoтовке</a:t>
            </a:r>
            <a:r>
              <a:rPr lang="ru-RU" sz="1400" b="1" dirty="0">
                <a:latin typeface="Noto Sans"/>
              </a:rPr>
              <a:t> к </a:t>
            </a:r>
            <a:r>
              <a:rPr lang="ru-RU" sz="1400" b="1" dirty="0" err="1">
                <a:latin typeface="Noto Sans"/>
              </a:rPr>
              <a:t>pеaлизaции</a:t>
            </a:r>
            <a:r>
              <a:rPr lang="ru-RU" sz="1400" b="1" dirty="0">
                <a:latin typeface="Noto Sans"/>
              </a:rPr>
              <a:t> </a:t>
            </a:r>
            <a:r>
              <a:rPr lang="ru-RU" sz="1400" b="1" dirty="0" err="1">
                <a:latin typeface="Noto Sans"/>
              </a:rPr>
              <a:t>прoектa</a:t>
            </a:r>
            <a:r>
              <a:rPr lang="ru-RU" sz="1400" b="1" dirty="0">
                <a:latin typeface="Noto Sans"/>
              </a:rPr>
              <a:t> по формированию </a:t>
            </a:r>
            <a:r>
              <a:rPr lang="ru-RU" sz="1400" b="1" dirty="0" err="1">
                <a:latin typeface="Noto Sans"/>
              </a:rPr>
              <a:t>практикоориентированной</a:t>
            </a:r>
            <a:r>
              <a:rPr lang="ru-RU" sz="1400" b="1" dirty="0">
                <a:latin typeface="Noto Sans"/>
              </a:rPr>
              <a:t> модели повышения качества общего образования в школах Нижегородской области, имеющих стабильно низкие образовательные результаты»</a:t>
            </a:r>
          </a:p>
          <a:p>
            <a:pPr marL="414338" indent="-304800" fontAlgn="auto">
              <a:spcBef>
                <a:spcPts val="100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1400" dirty="0">
              <a:latin typeface="+mn-lt"/>
            </a:endParaRPr>
          </a:p>
          <a:p>
            <a:pPr marL="414338" indent="-30480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1400" dirty="0">
              <a:latin typeface="+mn-lt"/>
            </a:endParaRPr>
          </a:p>
        </p:txBody>
      </p:sp>
      <p:grpSp>
        <p:nvGrpSpPr>
          <p:cNvPr id="23564" name="Group 3"/>
          <p:cNvGrpSpPr>
            <a:grpSpLocks/>
          </p:cNvGrpSpPr>
          <p:nvPr/>
        </p:nvGrpSpPr>
        <p:grpSpPr bwMode="auto">
          <a:xfrm>
            <a:off x="5541963" y="1195388"/>
            <a:ext cx="3409950" cy="1392237"/>
            <a:chOff x="2189480" y="2153920"/>
            <a:chExt cx="7213599" cy="1137920"/>
          </a:xfrm>
        </p:grpSpPr>
        <p:sp>
          <p:nvSpPr>
            <p:cNvPr id="42" name="Arrow: Chevron 2">
              <a:extLst/>
            </p:cNvPr>
            <p:cNvSpPr/>
            <p:nvPr/>
          </p:nvSpPr>
          <p:spPr>
            <a:xfrm>
              <a:off x="2189480" y="2153920"/>
              <a:ext cx="7173300" cy="1137920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282F39"/>
                </a:solidFill>
              </a:endParaRPr>
            </a:p>
          </p:txBody>
        </p:sp>
        <p:sp>
          <p:nvSpPr>
            <p:cNvPr id="45" name="Rectangle 6">
              <a:extLst/>
            </p:cNvPr>
            <p:cNvSpPr/>
            <p:nvPr/>
          </p:nvSpPr>
          <p:spPr>
            <a:xfrm>
              <a:off x="7777668" y="2153920"/>
              <a:ext cx="1625411" cy="1137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FFFFFF"/>
                </a:solidFill>
              </a:endParaRPr>
            </a:p>
          </p:txBody>
        </p:sp>
      </p:grpSp>
      <p:sp>
        <p:nvSpPr>
          <p:cNvPr id="23565" name="TextBox 45"/>
          <p:cNvSpPr txBox="1">
            <a:spLocks noChangeArrowheads="1"/>
          </p:cNvSpPr>
          <p:nvPr/>
        </p:nvSpPr>
        <p:spPr bwMode="auto">
          <a:xfrm>
            <a:off x="5957888" y="1254125"/>
            <a:ext cx="2994025" cy="124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 b="1" u="sng">
                <a:latin typeface="Noto Sans"/>
              </a:rPr>
              <a:t>Знaчение кpитеpия </a:t>
            </a:r>
            <a:endParaRPr lang="ru-RU" sz="1500">
              <a:latin typeface="Noto Sans"/>
            </a:endParaRPr>
          </a:p>
          <a:p>
            <a:pPr algn="ctr"/>
            <a:r>
              <a:rPr lang="ru-RU" sz="1500" b="1">
                <a:latin typeface="Noto Sans"/>
              </a:rPr>
              <a:t>входит в 10 самых низких по региону с попаданием не менее трех раз за последние три года</a:t>
            </a:r>
            <a:r>
              <a:rPr lang="ru-RU" sz="1500" b="1" u="sng">
                <a:latin typeface="Noto Sans"/>
              </a:rPr>
              <a:t> </a:t>
            </a:r>
            <a:endParaRPr lang="ru-RU" sz="1500">
              <a:latin typeface="Noto Sans"/>
            </a:endParaRPr>
          </a:p>
        </p:txBody>
      </p:sp>
      <p:grpSp>
        <p:nvGrpSpPr>
          <p:cNvPr id="47" name="Group 13">
            <a:extLst/>
          </p:cNvPr>
          <p:cNvGrpSpPr/>
          <p:nvPr/>
        </p:nvGrpSpPr>
        <p:grpSpPr>
          <a:xfrm>
            <a:off x="5512645" y="2706493"/>
            <a:ext cx="3454374" cy="1571792"/>
            <a:chOff x="2189480" y="2153920"/>
            <a:chExt cx="7213599" cy="1137920"/>
          </a:xfrm>
          <a:solidFill>
            <a:schemeClr val="accent4"/>
          </a:solidFill>
        </p:grpSpPr>
        <p:sp>
          <p:nvSpPr>
            <p:cNvPr id="48" name="Arrow: Chevron 14">
              <a:extLst/>
            </p:cNvPr>
            <p:cNvSpPr/>
            <p:nvPr/>
          </p:nvSpPr>
          <p:spPr>
            <a:xfrm>
              <a:off x="2189480" y="2153920"/>
              <a:ext cx="7172960" cy="113792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282F39"/>
                </a:solidFill>
              </a:endParaRPr>
            </a:p>
          </p:txBody>
        </p:sp>
        <p:sp>
          <p:nvSpPr>
            <p:cNvPr id="49" name="Rectangle 15">
              <a:extLst/>
            </p:cNvPr>
            <p:cNvSpPr/>
            <p:nvPr/>
          </p:nvSpPr>
          <p:spPr>
            <a:xfrm>
              <a:off x="7779408" y="2153920"/>
              <a:ext cx="1623671" cy="1137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FFFFFF"/>
                </a:solidFill>
              </a:endParaRPr>
            </a:p>
          </p:txBody>
        </p:sp>
      </p:grpSp>
      <p:sp>
        <p:nvSpPr>
          <p:cNvPr id="50" name="TextBox 49">
            <a:extLst/>
          </p:cNvPr>
          <p:cNvSpPr txBox="1"/>
          <p:nvPr/>
        </p:nvSpPr>
        <p:spPr>
          <a:xfrm>
            <a:off x="5980113" y="2709863"/>
            <a:ext cx="2936875" cy="1581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50" b="1" u="sng" dirty="0">
                <a:solidFill>
                  <a:schemeClr val="bg1"/>
                </a:solidFill>
                <a:latin typeface="Open Sans" panose="020B0606030504020204" pitchFamily="34" charset="0"/>
              </a:rPr>
              <a:t>Значение критерия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50" b="1" dirty="0">
                <a:solidFill>
                  <a:schemeClr val="bg1"/>
                </a:solidFill>
                <a:latin typeface="Noto Sans"/>
              </a:rPr>
              <a:t>входит в 10 самых низких по региону с попаданием не менее двух раз за последние три года и/или ниже среднего по региону не менее 5 раз за последние три года </a:t>
            </a:r>
            <a:endParaRPr lang="en-GB" sz="1450" dirty="0">
              <a:solidFill>
                <a:schemeClr val="bg1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grpSp>
        <p:nvGrpSpPr>
          <p:cNvPr id="51" name="Group 17">
            <a:extLst/>
          </p:cNvPr>
          <p:cNvGrpSpPr/>
          <p:nvPr/>
        </p:nvGrpSpPr>
        <p:grpSpPr>
          <a:xfrm>
            <a:off x="5582411" y="4373916"/>
            <a:ext cx="3384607" cy="1148333"/>
            <a:chOff x="2189480" y="2153920"/>
            <a:chExt cx="7213599" cy="1137920"/>
          </a:xfrm>
          <a:solidFill>
            <a:schemeClr val="accent5"/>
          </a:solidFill>
        </p:grpSpPr>
        <p:sp>
          <p:nvSpPr>
            <p:cNvPr id="52" name="Arrow: Chevron 18">
              <a:extLst/>
            </p:cNvPr>
            <p:cNvSpPr/>
            <p:nvPr/>
          </p:nvSpPr>
          <p:spPr>
            <a:xfrm>
              <a:off x="2189480" y="2153920"/>
              <a:ext cx="7172960" cy="113792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282F39"/>
                </a:solidFill>
              </a:endParaRPr>
            </a:p>
          </p:txBody>
        </p:sp>
        <p:sp>
          <p:nvSpPr>
            <p:cNvPr id="53" name="Rectangle 19">
              <a:extLst/>
            </p:cNvPr>
            <p:cNvSpPr/>
            <p:nvPr/>
          </p:nvSpPr>
          <p:spPr>
            <a:xfrm>
              <a:off x="7779408" y="2153920"/>
              <a:ext cx="1623671" cy="1137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FFFFFF"/>
                </a:solidFill>
              </a:endParaRPr>
            </a:p>
          </p:txBody>
        </p:sp>
      </p:grpSp>
      <p:sp>
        <p:nvSpPr>
          <p:cNvPr id="23569" name="TextBox 53"/>
          <p:cNvSpPr txBox="1">
            <a:spLocks noChangeArrowheads="1"/>
          </p:cNvSpPr>
          <p:nvPr/>
        </p:nvSpPr>
        <p:spPr bwMode="auto">
          <a:xfrm>
            <a:off x="5900738" y="4357688"/>
            <a:ext cx="2981325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 b="1" u="sng">
                <a:latin typeface="Open Sans"/>
              </a:rPr>
              <a:t>Значение критерия</a:t>
            </a:r>
          </a:p>
          <a:p>
            <a:pPr algn="ctr"/>
            <a:r>
              <a:rPr lang="ru-RU" sz="1500" b="1">
                <a:latin typeface="Noto Sans"/>
              </a:rPr>
              <a:t>отсутствие призеров муниципального этапа всероссийской олимпиады школьников </a:t>
            </a:r>
            <a:endParaRPr lang="en-GB" sz="1500" b="1" u="sng">
              <a:latin typeface="Noto Sans"/>
              <a:ea typeface="Noto Sans"/>
              <a:cs typeface="Noto Sans"/>
            </a:endParaRPr>
          </a:p>
        </p:txBody>
      </p:sp>
      <p:grpSp>
        <p:nvGrpSpPr>
          <p:cNvPr id="55" name="Group 22">
            <a:extLst/>
          </p:cNvPr>
          <p:cNvGrpSpPr/>
          <p:nvPr/>
        </p:nvGrpSpPr>
        <p:grpSpPr>
          <a:xfrm>
            <a:off x="5568695" y="5627846"/>
            <a:ext cx="3398323" cy="1086776"/>
            <a:chOff x="2189480" y="2153920"/>
            <a:chExt cx="7213599" cy="1137920"/>
          </a:xfrm>
          <a:solidFill>
            <a:schemeClr val="accent6"/>
          </a:solidFill>
        </p:grpSpPr>
        <p:sp>
          <p:nvSpPr>
            <p:cNvPr id="56" name="Arrow: Chevron 23">
              <a:extLst/>
            </p:cNvPr>
            <p:cNvSpPr/>
            <p:nvPr/>
          </p:nvSpPr>
          <p:spPr>
            <a:xfrm>
              <a:off x="2189480" y="2153920"/>
              <a:ext cx="7172960" cy="113792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282F39"/>
                </a:solidFill>
              </a:endParaRPr>
            </a:p>
          </p:txBody>
        </p:sp>
        <p:sp>
          <p:nvSpPr>
            <p:cNvPr id="57" name="Rectangle 24">
              <a:extLst/>
            </p:cNvPr>
            <p:cNvSpPr/>
            <p:nvPr/>
          </p:nvSpPr>
          <p:spPr>
            <a:xfrm>
              <a:off x="7779408" y="2153920"/>
              <a:ext cx="1623671" cy="1137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FFFFFF"/>
                </a:solidFill>
              </a:endParaRPr>
            </a:p>
          </p:txBody>
        </p:sp>
      </p:grpSp>
      <p:sp>
        <p:nvSpPr>
          <p:cNvPr id="23571" name="TextBox 57"/>
          <p:cNvSpPr txBox="1">
            <a:spLocks noChangeArrowheads="1"/>
          </p:cNvSpPr>
          <p:nvPr/>
        </p:nvSpPr>
        <p:spPr bwMode="auto">
          <a:xfrm>
            <a:off x="5929313" y="5662613"/>
            <a:ext cx="29765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 b="1" u="sng">
                <a:solidFill>
                  <a:srgbClr val="FFFFFF"/>
                </a:solidFill>
                <a:latin typeface="Open Sans"/>
              </a:rPr>
              <a:t>Значение критерия</a:t>
            </a:r>
          </a:p>
          <a:p>
            <a:pPr algn="ctr"/>
            <a:r>
              <a:rPr lang="ru-RU" sz="1500" b="1">
                <a:solidFill>
                  <a:schemeClr val="bg1"/>
                </a:solidFill>
                <a:latin typeface="Noto Sans"/>
              </a:rPr>
              <a:t>менее 23 % учителей имеют высшую квалификационную категорию </a:t>
            </a:r>
            <a:r>
              <a:rPr lang="en-US" sz="1500" b="1" u="sng">
                <a:solidFill>
                  <a:schemeClr val="bg1"/>
                </a:solidFill>
                <a:latin typeface="Open Sans"/>
              </a:rPr>
              <a:t> </a:t>
            </a:r>
            <a:endParaRPr lang="en-GB" sz="1500" b="1" u="sng">
              <a:solidFill>
                <a:schemeClr val="bg1"/>
              </a:solidFill>
              <a:latin typeface="Noto Sans"/>
              <a:ea typeface="Noto Sans"/>
              <a:cs typeface="Noto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Noto Sans"/>
                <a:ea typeface="Noto Sans"/>
                <a:cs typeface="Noto Sans"/>
              </a:rPr>
              <a:t>Нормативная-правовая база проекта: </a:t>
            </a:r>
          </a:p>
          <a:p>
            <a:pPr algn="ctr"/>
            <a:r>
              <a:rPr lang="ru-RU" sz="2000" b="1">
                <a:latin typeface="Noto Sans"/>
                <a:ea typeface="Noto Sans"/>
                <a:cs typeface="Noto Sans"/>
              </a:rPr>
              <a:t>критерии отбора школ, имеющих стабильно </a:t>
            </a:r>
            <a:r>
              <a:rPr lang="ru-RU" sz="2000" b="1"/>
              <a:t>высокие образовательные результаты</a:t>
            </a:r>
            <a:r>
              <a:rPr lang="ru-RU" sz="2000" b="1">
                <a:latin typeface="Noto Sans"/>
                <a:ea typeface="Noto Sans"/>
                <a:cs typeface="Noto Sans"/>
              </a:rPr>
              <a:t>, для участия в проекте</a:t>
            </a:r>
            <a:endParaRPr lang="en-US" sz="2000" b="1">
              <a:latin typeface="Noto Sans"/>
              <a:ea typeface="Noto Sans"/>
              <a:cs typeface="Noto Sans"/>
            </a:endParaRPr>
          </a:p>
        </p:txBody>
      </p:sp>
      <p:sp>
        <p:nvSpPr>
          <p:cNvPr id="2" name="Arrow: Pentagon 1">
            <a:extLst/>
          </p:cNvPr>
          <p:cNvSpPr/>
          <p:nvPr/>
        </p:nvSpPr>
        <p:spPr>
          <a:xfrm>
            <a:off x="141288" y="1363663"/>
            <a:ext cx="3251200" cy="5146675"/>
          </a:xfrm>
          <a:prstGeom prst="homePlate">
            <a:avLst/>
          </a:prstGeom>
          <a:solidFill>
            <a:srgbClr val="75C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5603" name="Group 3"/>
          <p:cNvGrpSpPr>
            <a:grpSpLocks/>
          </p:cNvGrpSpPr>
          <p:nvPr/>
        </p:nvGrpSpPr>
        <p:grpSpPr bwMode="auto">
          <a:xfrm>
            <a:off x="2462213" y="1031875"/>
            <a:ext cx="3030537" cy="1223963"/>
            <a:chOff x="2189480" y="2153920"/>
            <a:chExt cx="7213599" cy="1137920"/>
          </a:xfrm>
        </p:grpSpPr>
        <p:sp>
          <p:nvSpPr>
            <p:cNvPr id="3" name="Arrow: Chevron 2">
              <a:extLst/>
            </p:cNvPr>
            <p:cNvSpPr/>
            <p:nvPr/>
          </p:nvSpPr>
          <p:spPr>
            <a:xfrm>
              <a:off x="2189480" y="2153920"/>
              <a:ext cx="7172034" cy="1137920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282F39"/>
                </a:solidFill>
              </a:endParaRPr>
            </a:p>
          </p:txBody>
        </p:sp>
        <p:sp>
          <p:nvSpPr>
            <p:cNvPr id="7" name="Rectangle 6">
              <a:extLst/>
            </p:cNvPr>
            <p:cNvSpPr/>
            <p:nvPr/>
          </p:nvSpPr>
          <p:spPr>
            <a:xfrm>
              <a:off x="7778224" y="2153920"/>
              <a:ext cx="1624855" cy="1137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Group 13">
            <a:extLst/>
          </p:cNvPr>
          <p:cNvGrpSpPr/>
          <p:nvPr/>
        </p:nvGrpSpPr>
        <p:grpSpPr>
          <a:xfrm>
            <a:off x="2516996" y="2281170"/>
            <a:ext cx="3002963" cy="1169953"/>
            <a:chOff x="2189480" y="2153920"/>
            <a:chExt cx="7213599" cy="1137920"/>
          </a:xfrm>
          <a:solidFill>
            <a:schemeClr val="accent4"/>
          </a:solidFill>
        </p:grpSpPr>
        <p:sp>
          <p:nvSpPr>
            <p:cNvPr id="15" name="Arrow: Chevron 14">
              <a:extLst/>
            </p:cNvPr>
            <p:cNvSpPr/>
            <p:nvPr/>
          </p:nvSpPr>
          <p:spPr>
            <a:xfrm>
              <a:off x="2189480" y="2153920"/>
              <a:ext cx="7172960" cy="113792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282F39"/>
                </a:solidFill>
              </a:endParaRPr>
            </a:p>
          </p:txBody>
        </p:sp>
        <p:sp>
          <p:nvSpPr>
            <p:cNvPr id="16" name="Rectangle 15">
              <a:extLst/>
            </p:cNvPr>
            <p:cNvSpPr/>
            <p:nvPr/>
          </p:nvSpPr>
          <p:spPr>
            <a:xfrm>
              <a:off x="7779408" y="2153920"/>
              <a:ext cx="1623671" cy="1137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FFFFFF"/>
                </a:solidFill>
              </a:endParaRPr>
            </a:p>
          </p:txBody>
        </p:sp>
      </p:grpSp>
      <p:grpSp>
        <p:nvGrpSpPr>
          <p:cNvPr id="6" name="Group 17">
            <a:extLst/>
          </p:cNvPr>
          <p:cNvGrpSpPr/>
          <p:nvPr/>
        </p:nvGrpSpPr>
        <p:grpSpPr>
          <a:xfrm>
            <a:off x="2484469" y="3474100"/>
            <a:ext cx="3044111" cy="1392867"/>
            <a:chOff x="2189480" y="2153920"/>
            <a:chExt cx="7213599" cy="1137920"/>
          </a:xfrm>
          <a:solidFill>
            <a:schemeClr val="accent5"/>
          </a:solidFill>
        </p:grpSpPr>
        <p:sp>
          <p:nvSpPr>
            <p:cNvPr id="19" name="Arrow: Chevron 18">
              <a:extLst/>
            </p:cNvPr>
            <p:cNvSpPr/>
            <p:nvPr/>
          </p:nvSpPr>
          <p:spPr>
            <a:xfrm>
              <a:off x="2189480" y="2153920"/>
              <a:ext cx="7172960" cy="113792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50">
                <a:solidFill>
                  <a:srgbClr val="282F39"/>
                </a:solidFill>
              </a:endParaRPr>
            </a:p>
          </p:txBody>
        </p:sp>
        <p:sp>
          <p:nvSpPr>
            <p:cNvPr id="20" name="Rectangle 19">
              <a:extLst/>
            </p:cNvPr>
            <p:cNvSpPr/>
            <p:nvPr/>
          </p:nvSpPr>
          <p:spPr>
            <a:xfrm>
              <a:off x="7779408" y="2153920"/>
              <a:ext cx="1623671" cy="1137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50">
                <a:solidFill>
                  <a:srgbClr val="FFFFFF"/>
                </a:solidFill>
              </a:endParaRPr>
            </a:p>
          </p:txBody>
        </p:sp>
      </p:grpSp>
      <p:grpSp>
        <p:nvGrpSpPr>
          <p:cNvPr id="8" name="Group 22">
            <a:extLst/>
          </p:cNvPr>
          <p:cNvGrpSpPr/>
          <p:nvPr/>
        </p:nvGrpSpPr>
        <p:grpSpPr>
          <a:xfrm>
            <a:off x="2442289" y="4925961"/>
            <a:ext cx="3016679" cy="1804769"/>
            <a:chOff x="2189480" y="2153920"/>
            <a:chExt cx="7213599" cy="1137920"/>
          </a:xfrm>
          <a:solidFill>
            <a:schemeClr val="accent6"/>
          </a:solidFill>
        </p:grpSpPr>
        <p:sp>
          <p:nvSpPr>
            <p:cNvPr id="24" name="Arrow: Chevron 23">
              <a:extLst/>
            </p:cNvPr>
            <p:cNvSpPr/>
            <p:nvPr/>
          </p:nvSpPr>
          <p:spPr>
            <a:xfrm>
              <a:off x="2189480" y="2153920"/>
              <a:ext cx="7172960" cy="113792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282F39"/>
                </a:solidFill>
              </a:endParaRPr>
            </a:p>
          </p:txBody>
        </p:sp>
        <p:sp>
          <p:nvSpPr>
            <p:cNvPr id="25" name="Rectangle 24">
              <a:extLst/>
            </p:cNvPr>
            <p:cNvSpPr/>
            <p:nvPr/>
          </p:nvSpPr>
          <p:spPr>
            <a:xfrm>
              <a:off x="7779408" y="2153920"/>
              <a:ext cx="1623671" cy="1137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FFFFFF"/>
                </a:solidFill>
              </a:endParaRPr>
            </a:p>
          </p:txBody>
        </p:sp>
      </p:grpSp>
      <p:sp>
        <p:nvSpPr>
          <p:cNvPr id="23559" name="TextBox 31"/>
          <p:cNvSpPr txBox="1">
            <a:spLocks noChangeArrowheads="1"/>
          </p:cNvSpPr>
          <p:nvPr/>
        </p:nvSpPr>
        <p:spPr bwMode="auto">
          <a:xfrm>
            <a:off x="2919413" y="1062038"/>
            <a:ext cx="2640012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50" b="1" u="sng" dirty="0">
                <a:latin typeface="Open Sans"/>
              </a:rPr>
              <a:t>Критерий</a:t>
            </a:r>
          </a:p>
          <a:p>
            <a:pPr algn="just">
              <a:defRPr/>
            </a:pPr>
            <a:r>
              <a:rPr lang="ru-RU" sz="1450" b="1" dirty="0">
                <a:latin typeface="Noto Sans"/>
              </a:rPr>
              <a:t>Средний балл ЕГЭ по базовым предметам (русский язык, математика) </a:t>
            </a:r>
            <a:endParaRPr lang="en-GB" sz="1450" dirty="0">
              <a:latin typeface="Noto Sans"/>
              <a:ea typeface="Noto Sans"/>
              <a:cs typeface="Noto Sans"/>
            </a:endParaRPr>
          </a:p>
        </p:txBody>
      </p:sp>
      <p:sp>
        <p:nvSpPr>
          <p:cNvPr id="25608" name="TextBox 37"/>
          <p:cNvSpPr txBox="1">
            <a:spLocks noChangeArrowheads="1"/>
          </p:cNvSpPr>
          <p:nvPr/>
        </p:nvSpPr>
        <p:spPr bwMode="auto">
          <a:xfrm>
            <a:off x="3165475" y="2370138"/>
            <a:ext cx="2241550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 b="1" u="sng">
                <a:solidFill>
                  <a:srgbClr val="FFFFFF"/>
                </a:solidFill>
                <a:latin typeface="Noto Sans"/>
              </a:rPr>
              <a:t>Критерий</a:t>
            </a:r>
          </a:p>
          <a:p>
            <a:pPr algn="ctr"/>
            <a:r>
              <a:rPr lang="ru-RU" sz="1500" b="1">
                <a:solidFill>
                  <a:schemeClr val="bg1"/>
                </a:solidFill>
                <a:latin typeface="Noto Sans"/>
              </a:rPr>
              <a:t>Средний балл ЕГЭ по предметам по выбору </a:t>
            </a:r>
          </a:p>
          <a:p>
            <a:pPr algn="ctr"/>
            <a:endParaRPr lang="en-GB" sz="1500">
              <a:solidFill>
                <a:srgbClr val="FFFFFF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23561" name="TextBox 42"/>
          <p:cNvSpPr txBox="1">
            <a:spLocks noChangeArrowheads="1"/>
          </p:cNvSpPr>
          <p:nvPr/>
        </p:nvSpPr>
        <p:spPr bwMode="auto">
          <a:xfrm>
            <a:off x="2979738" y="3498850"/>
            <a:ext cx="2509837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50" b="1" u="sng" dirty="0">
                <a:latin typeface="Open Sans"/>
              </a:rPr>
              <a:t>Критерий</a:t>
            </a:r>
          </a:p>
          <a:p>
            <a:pPr algn="ctr">
              <a:defRPr/>
            </a:pPr>
            <a:r>
              <a:rPr lang="ru-RU" sz="1450" b="1" dirty="0">
                <a:latin typeface="Noto Sans"/>
              </a:rPr>
              <a:t>Результативность участия обучающихся в олимпиадном движении на муниципальном уровне </a:t>
            </a:r>
            <a:endParaRPr lang="en-GB" sz="1450" dirty="0">
              <a:solidFill>
                <a:srgbClr val="FFFFFF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25610" name="TextBox 43"/>
          <p:cNvSpPr txBox="1">
            <a:spLocks noChangeArrowheads="1"/>
          </p:cNvSpPr>
          <p:nvPr/>
        </p:nvSpPr>
        <p:spPr bwMode="auto">
          <a:xfrm>
            <a:off x="2860675" y="4938713"/>
            <a:ext cx="27146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u="sng">
                <a:solidFill>
                  <a:srgbClr val="FFFFFF"/>
                </a:solidFill>
                <a:latin typeface="Noto Sans"/>
              </a:rPr>
              <a:t>Критерий</a:t>
            </a:r>
          </a:p>
          <a:p>
            <a:pPr algn="ctr"/>
            <a:r>
              <a:rPr lang="ru-RU" sz="1400" b="1">
                <a:solidFill>
                  <a:schemeClr val="bg1"/>
                </a:solidFill>
                <a:latin typeface="Noto Sans"/>
              </a:rPr>
              <a:t>Уровень   проф.мастерства педагогического </a:t>
            </a:r>
          </a:p>
          <a:p>
            <a:pPr algn="ctr"/>
            <a:r>
              <a:rPr lang="ru-RU" sz="1400" b="1">
                <a:solidFill>
                  <a:schemeClr val="bg1"/>
                </a:solidFill>
                <a:latin typeface="Noto Sans"/>
              </a:rPr>
              <a:t>Коллектива</a:t>
            </a:r>
          </a:p>
          <a:p>
            <a:pPr algn="ctr"/>
            <a:r>
              <a:rPr lang="ru-RU" sz="1400" b="1">
                <a:solidFill>
                  <a:schemeClr val="bg1"/>
                </a:solidFill>
                <a:latin typeface="Noto Sans"/>
              </a:rPr>
              <a:t> (потенциальная возможность организации наставничества)</a:t>
            </a:r>
            <a:endParaRPr lang="en-GB" sz="1400" b="1" u="sng">
              <a:solidFill>
                <a:schemeClr val="bg1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35" name="Rectangle 3"/>
          <p:cNvSpPr txBox="1">
            <a:spLocks/>
          </p:cNvSpPr>
          <p:nvPr/>
        </p:nvSpPr>
        <p:spPr>
          <a:xfrm>
            <a:off x="133350" y="1597025"/>
            <a:ext cx="1981200" cy="329565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ts val="1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>
                <a:latin typeface="Noto Sans"/>
              </a:rPr>
              <a:t>Приказ министерства образования, науки и молодежной политики Нижегородской области от 25 мая 2018 г. № 1255 </a:t>
            </a:r>
          </a:p>
          <a:p>
            <a:pPr algn="ctr" fontAlgn="auto">
              <a:spcBef>
                <a:spcPts val="1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b="1" dirty="0">
                <a:latin typeface="Noto Sans"/>
              </a:rPr>
              <a:t>«О </a:t>
            </a:r>
            <a:r>
              <a:rPr lang="ru-RU" sz="1400" b="1" dirty="0" err="1">
                <a:latin typeface="Noto Sans"/>
              </a:rPr>
              <a:t>пoдгoтовке</a:t>
            </a:r>
            <a:r>
              <a:rPr lang="ru-RU" sz="1400" b="1" dirty="0">
                <a:latin typeface="Noto Sans"/>
              </a:rPr>
              <a:t> к </a:t>
            </a:r>
            <a:r>
              <a:rPr lang="ru-RU" sz="1400" b="1" dirty="0" err="1">
                <a:latin typeface="Noto Sans"/>
              </a:rPr>
              <a:t>pеaлизaции</a:t>
            </a:r>
            <a:r>
              <a:rPr lang="ru-RU" sz="1400" b="1" dirty="0">
                <a:latin typeface="Noto Sans"/>
              </a:rPr>
              <a:t> </a:t>
            </a:r>
            <a:r>
              <a:rPr lang="ru-RU" sz="1400" b="1" dirty="0" err="1">
                <a:latin typeface="Noto Sans"/>
              </a:rPr>
              <a:t>прoектa</a:t>
            </a:r>
            <a:r>
              <a:rPr lang="ru-RU" sz="1400" b="1" dirty="0">
                <a:latin typeface="Noto Sans"/>
              </a:rPr>
              <a:t> по формированию </a:t>
            </a:r>
            <a:r>
              <a:rPr lang="ru-RU" sz="1400" b="1" dirty="0" err="1">
                <a:latin typeface="Noto Sans"/>
              </a:rPr>
              <a:t>практикоориентированной</a:t>
            </a:r>
            <a:r>
              <a:rPr lang="ru-RU" sz="1400" b="1" dirty="0">
                <a:latin typeface="Noto Sans"/>
              </a:rPr>
              <a:t> модели повышения качества общего образования в школах Нижегородской области, имеющих стабильно низкие образовательные результаты»</a:t>
            </a:r>
          </a:p>
          <a:p>
            <a:pPr marL="414338" indent="-304800" fontAlgn="auto">
              <a:spcBef>
                <a:spcPts val="100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1400" dirty="0">
              <a:latin typeface="+mn-lt"/>
            </a:endParaRPr>
          </a:p>
          <a:p>
            <a:pPr marL="414338" indent="-304800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1400" dirty="0">
              <a:latin typeface="+mn-lt"/>
            </a:endParaRPr>
          </a:p>
        </p:txBody>
      </p:sp>
      <p:grpSp>
        <p:nvGrpSpPr>
          <p:cNvPr id="25612" name="Group 3"/>
          <p:cNvGrpSpPr>
            <a:grpSpLocks/>
          </p:cNvGrpSpPr>
          <p:nvPr/>
        </p:nvGrpSpPr>
        <p:grpSpPr bwMode="auto">
          <a:xfrm>
            <a:off x="5541963" y="1031875"/>
            <a:ext cx="3425825" cy="1165225"/>
            <a:chOff x="2189480" y="2153920"/>
            <a:chExt cx="7213599" cy="1137920"/>
          </a:xfrm>
        </p:grpSpPr>
        <p:sp>
          <p:nvSpPr>
            <p:cNvPr id="42" name="Arrow: Chevron 2">
              <a:extLst/>
            </p:cNvPr>
            <p:cNvSpPr/>
            <p:nvPr/>
          </p:nvSpPr>
          <p:spPr>
            <a:xfrm>
              <a:off x="2189480" y="2153920"/>
              <a:ext cx="7173486" cy="1137920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282F39"/>
                </a:solidFill>
              </a:endParaRPr>
            </a:p>
          </p:txBody>
        </p:sp>
        <p:sp>
          <p:nvSpPr>
            <p:cNvPr id="45" name="Rectangle 6">
              <a:extLst/>
            </p:cNvPr>
            <p:cNvSpPr/>
            <p:nvPr/>
          </p:nvSpPr>
          <p:spPr>
            <a:xfrm>
              <a:off x="7778515" y="2153920"/>
              <a:ext cx="1624564" cy="1137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FFFFFF"/>
                </a:solidFill>
              </a:endParaRPr>
            </a:p>
          </p:txBody>
        </p:sp>
      </p:grpSp>
      <p:sp>
        <p:nvSpPr>
          <p:cNvPr id="25613" name="TextBox 45"/>
          <p:cNvSpPr txBox="1">
            <a:spLocks noChangeArrowheads="1"/>
          </p:cNvSpPr>
          <p:nvPr/>
        </p:nvSpPr>
        <p:spPr bwMode="auto">
          <a:xfrm>
            <a:off x="6032500" y="1003300"/>
            <a:ext cx="2905125" cy="124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 b="1" u="sng">
                <a:latin typeface="Noto Sans"/>
              </a:rPr>
              <a:t>Знaчение кpитеpия </a:t>
            </a:r>
            <a:endParaRPr lang="ru-RU" sz="1500">
              <a:latin typeface="Noto Sans"/>
            </a:endParaRPr>
          </a:p>
          <a:p>
            <a:pPr algn="ctr"/>
            <a:r>
              <a:rPr lang="ru-RU" sz="1500" b="1">
                <a:latin typeface="Noto Sans"/>
              </a:rPr>
              <a:t>самый высокий по муниципальному району не менее трех раз за последние три года</a:t>
            </a:r>
            <a:endParaRPr lang="ru-RU" sz="1500">
              <a:latin typeface="Noto Sans"/>
            </a:endParaRPr>
          </a:p>
        </p:txBody>
      </p:sp>
      <p:grpSp>
        <p:nvGrpSpPr>
          <p:cNvPr id="10" name="Group 13">
            <a:extLst/>
          </p:cNvPr>
          <p:cNvGrpSpPr/>
          <p:nvPr/>
        </p:nvGrpSpPr>
        <p:grpSpPr>
          <a:xfrm>
            <a:off x="5483148" y="2278791"/>
            <a:ext cx="3388951" cy="1187080"/>
            <a:chOff x="2189480" y="2153920"/>
            <a:chExt cx="7213599" cy="1137920"/>
          </a:xfrm>
          <a:solidFill>
            <a:schemeClr val="accent4"/>
          </a:solidFill>
        </p:grpSpPr>
        <p:sp>
          <p:nvSpPr>
            <p:cNvPr id="48" name="Arrow: Chevron 14">
              <a:extLst/>
            </p:cNvPr>
            <p:cNvSpPr/>
            <p:nvPr/>
          </p:nvSpPr>
          <p:spPr>
            <a:xfrm>
              <a:off x="2189480" y="2153920"/>
              <a:ext cx="7172960" cy="113792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282F39"/>
                </a:solidFill>
              </a:endParaRPr>
            </a:p>
          </p:txBody>
        </p:sp>
        <p:sp>
          <p:nvSpPr>
            <p:cNvPr id="49" name="Rectangle 15">
              <a:extLst/>
            </p:cNvPr>
            <p:cNvSpPr/>
            <p:nvPr/>
          </p:nvSpPr>
          <p:spPr>
            <a:xfrm>
              <a:off x="7779408" y="2153920"/>
              <a:ext cx="1623671" cy="1137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FFFFFF"/>
                </a:solidFill>
              </a:endParaRPr>
            </a:p>
          </p:txBody>
        </p:sp>
      </p:grpSp>
      <p:sp>
        <p:nvSpPr>
          <p:cNvPr id="25615" name="TextBox 49"/>
          <p:cNvSpPr txBox="1">
            <a:spLocks noChangeArrowheads="1"/>
          </p:cNvSpPr>
          <p:nvPr/>
        </p:nvSpPr>
        <p:spPr bwMode="auto">
          <a:xfrm>
            <a:off x="5935663" y="2212975"/>
            <a:ext cx="2936875" cy="124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 b="1" u="sng">
                <a:solidFill>
                  <a:schemeClr val="bg1"/>
                </a:solidFill>
                <a:latin typeface="Open Sans"/>
              </a:rPr>
              <a:t>Значение критерия</a:t>
            </a:r>
          </a:p>
          <a:p>
            <a:pPr algn="ctr"/>
            <a:r>
              <a:rPr lang="ru-RU" sz="1500" b="1">
                <a:solidFill>
                  <a:schemeClr val="bg1"/>
                </a:solidFill>
                <a:latin typeface="Noto Sans"/>
              </a:rPr>
              <a:t>самый высокий по муниципальному району </a:t>
            </a:r>
          </a:p>
          <a:p>
            <a:pPr algn="ctr"/>
            <a:r>
              <a:rPr lang="ru-RU" sz="1500" b="1">
                <a:solidFill>
                  <a:schemeClr val="bg1"/>
                </a:solidFill>
                <a:latin typeface="Noto Sans"/>
              </a:rPr>
              <a:t>не менее двух раз за последние три года</a:t>
            </a:r>
            <a:endParaRPr lang="en-GB" sz="1500">
              <a:solidFill>
                <a:schemeClr val="bg1"/>
              </a:solidFill>
              <a:latin typeface="Noto Sans"/>
              <a:ea typeface="Noto Sans"/>
              <a:cs typeface="Noto Sans"/>
            </a:endParaRPr>
          </a:p>
        </p:txBody>
      </p:sp>
      <p:grpSp>
        <p:nvGrpSpPr>
          <p:cNvPr id="11" name="Group 17">
            <a:extLst/>
          </p:cNvPr>
          <p:cNvGrpSpPr/>
          <p:nvPr/>
        </p:nvGrpSpPr>
        <p:grpSpPr>
          <a:xfrm>
            <a:off x="5567663" y="3503761"/>
            <a:ext cx="3346704" cy="1377955"/>
            <a:chOff x="2189480" y="2153920"/>
            <a:chExt cx="7213599" cy="1137920"/>
          </a:xfrm>
          <a:solidFill>
            <a:schemeClr val="accent5"/>
          </a:solidFill>
        </p:grpSpPr>
        <p:sp>
          <p:nvSpPr>
            <p:cNvPr id="52" name="Arrow: Chevron 18">
              <a:extLst/>
            </p:cNvPr>
            <p:cNvSpPr/>
            <p:nvPr/>
          </p:nvSpPr>
          <p:spPr>
            <a:xfrm>
              <a:off x="2189480" y="2153920"/>
              <a:ext cx="7172960" cy="113792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50">
                <a:solidFill>
                  <a:srgbClr val="282F39"/>
                </a:solidFill>
              </a:endParaRPr>
            </a:p>
          </p:txBody>
        </p:sp>
        <p:sp>
          <p:nvSpPr>
            <p:cNvPr id="53" name="Rectangle 19">
              <a:extLst/>
            </p:cNvPr>
            <p:cNvSpPr/>
            <p:nvPr/>
          </p:nvSpPr>
          <p:spPr>
            <a:xfrm>
              <a:off x="7779408" y="2153920"/>
              <a:ext cx="1623671" cy="1137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50">
                <a:solidFill>
                  <a:srgbClr val="FFFFFF"/>
                </a:solidFill>
              </a:endParaRPr>
            </a:p>
          </p:txBody>
        </p:sp>
      </p:grpSp>
      <p:sp>
        <p:nvSpPr>
          <p:cNvPr id="23569" name="TextBox 53"/>
          <p:cNvSpPr txBox="1">
            <a:spLocks noChangeArrowheads="1"/>
          </p:cNvSpPr>
          <p:nvPr/>
        </p:nvSpPr>
        <p:spPr bwMode="auto">
          <a:xfrm>
            <a:off x="5973763" y="3495675"/>
            <a:ext cx="2894012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50" b="1" u="sng" dirty="0">
                <a:latin typeface="Open Sans"/>
              </a:rPr>
              <a:t>Значение критерия</a:t>
            </a:r>
          </a:p>
          <a:p>
            <a:pPr algn="ctr">
              <a:defRPr/>
            </a:pPr>
            <a:r>
              <a:rPr lang="ru-RU" sz="1450" b="1" dirty="0">
                <a:latin typeface="Noto Sans"/>
              </a:rPr>
              <a:t>наличие призеров муниципального и (или) регионального этапа всероссийской олимпиады школьников</a:t>
            </a:r>
            <a:endParaRPr lang="en-GB" sz="1450" b="1" u="sng" dirty="0">
              <a:latin typeface="Noto Sans"/>
              <a:ea typeface="Noto Sans"/>
              <a:cs typeface="Noto Sans"/>
            </a:endParaRPr>
          </a:p>
        </p:txBody>
      </p:sp>
      <p:grpSp>
        <p:nvGrpSpPr>
          <p:cNvPr id="12" name="Group 22">
            <a:extLst/>
          </p:cNvPr>
          <p:cNvGrpSpPr/>
          <p:nvPr/>
        </p:nvGrpSpPr>
        <p:grpSpPr>
          <a:xfrm>
            <a:off x="5568696" y="4940711"/>
            <a:ext cx="3378708" cy="1773912"/>
            <a:chOff x="2189480" y="2153920"/>
            <a:chExt cx="7213599" cy="1137920"/>
          </a:xfrm>
          <a:solidFill>
            <a:schemeClr val="accent6"/>
          </a:solidFill>
        </p:grpSpPr>
        <p:sp>
          <p:nvSpPr>
            <p:cNvPr id="56" name="Arrow: Chevron 23">
              <a:extLst/>
            </p:cNvPr>
            <p:cNvSpPr/>
            <p:nvPr/>
          </p:nvSpPr>
          <p:spPr>
            <a:xfrm>
              <a:off x="2189480" y="2153920"/>
              <a:ext cx="7172960" cy="113792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282F39"/>
                </a:solidFill>
              </a:endParaRPr>
            </a:p>
          </p:txBody>
        </p:sp>
        <p:sp>
          <p:nvSpPr>
            <p:cNvPr id="57" name="Rectangle 24">
              <a:extLst/>
            </p:cNvPr>
            <p:cNvSpPr/>
            <p:nvPr/>
          </p:nvSpPr>
          <p:spPr>
            <a:xfrm>
              <a:off x="7779408" y="2153920"/>
              <a:ext cx="1623671" cy="1137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FFFFFF"/>
                </a:solidFill>
              </a:endParaRPr>
            </a:p>
          </p:txBody>
        </p:sp>
      </p:grpSp>
      <p:sp>
        <p:nvSpPr>
          <p:cNvPr id="25619" name="TextBox 57"/>
          <p:cNvSpPr txBox="1">
            <a:spLocks noChangeArrowheads="1"/>
          </p:cNvSpPr>
          <p:nvPr/>
        </p:nvSpPr>
        <p:spPr bwMode="auto">
          <a:xfrm>
            <a:off x="6267450" y="5132388"/>
            <a:ext cx="2697163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 b="1" u="sng">
                <a:solidFill>
                  <a:srgbClr val="FFFFFF"/>
                </a:solidFill>
                <a:latin typeface="Open Sans"/>
              </a:rPr>
              <a:t>Значение критерия</a:t>
            </a:r>
          </a:p>
          <a:p>
            <a:pPr algn="ctr"/>
            <a:r>
              <a:rPr lang="ru-RU" sz="1500" b="1">
                <a:solidFill>
                  <a:schemeClr val="bg1"/>
                </a:solidFill>
                <a:latin typeface="Noto Sans"/>
              </a:rPr>
              <a:t>более 35 % учителей имеют высшую квалификационную категорию</a:t>
            </a:r>
            <a:endParaRPr lang="en-GB" sz="1500" b="1" u="sng">
              <a:solidFill>
                <a:schemeClr val="bg1"/>
              </a:solidFill>
              <a:latin typeface="Noto Sans"/>
              <a:ea typeface="Noto Sans"/>
              <a:cs typeface="Noto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/>
          </p:cNvPr>
          <p:cNvSpPr txBox="1"/>
          <p:nvPr/>
        </p:nvSpPr>
        <p:spPr>
          <a:xfrm>
            <a:off x="179388" y="328613"/>
            <a:ext cx="8964612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Концептуальная идея</a:t>
            </a:r>
            <a:endParaRPr lang="ru-RU" sz="3600" b="1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7650" name="TextBox 9"/>
          <p:cNvSpPr txBox="1">
            <a:spLocks noChangeArrowheads="1"/>
          </p:cNvSpPr>
          <p:nvPr/>
        </p:nvSpPr>
        <p:spPr bwMode="auto">
          <a:xfrm>
            <a:off x="269875" y="1347788"/>
            <a:ext cx="5737225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solidFill>
                  <a:schemeClr val="tx2"/>
                </a:solidFill>
                <a:latin typeface="Noto Sans"/>
              </a:rPr>
              <a:t>Изменить образовательные результаты школ можно, если ликвидировать дефициты в организационно-управленческих и психолого-педагогических  условиях, </a:t>
            </a:r>
          </a:p>
          <a:p>
            <a:pPr algn="just"/>
            <a:r>
              <a:rPr lang="ru-RU" sz="2800" b="1">
                <a:solidFill>
                  <a:schemeClr val="tx2"/>
                </a:solidFill>
                <a:latin typeface="Noto Sans"/>
              </a:rPr>
              <a:t>обеспечивающих их достижение</a:t>
            </a:r>
            <a:endParaRPr lang="en-US" sz="2800">
              <a:solidFill>
                <a:schemeClr val="tx2"/>
              </a:solidFill>
              <a:latin typeface="Open Sans"/>
            </a:endParaRPr>
          </a:p>
        </p:txBody>
      </p:sp>
      <p:sp>
        <p:nvSpPr>
          <p:cNvPr id="27651" name="Freeform 15"/>
          <p:cNvSpPr>
            <a:spLocks noEditPoints="1"/>
          </p:cNvSpPr>
          <p:nvPr/>
        </p:nvSpPr>
        <p:spPr bwMode="auto">
          <a:xfrm rot="-5400000">
            <a:off x="5804694" y="2161381"/>
            <a:ext cx="3079750" cy="2249488"/>
          </a:xfrm>
          <a:custGeom>
            <a:avLst/>
            <a:gdLst>
              <a:gd name="T0" fmla="*/ 2147483647 w 663"/>
              <a:gd name="T1" fmla="*/ 2147483647 h 679"/>
              <a:gd name="T2" fmla="*/ 2147483647 w 663"/>
              <a:gd name="T3" fmla="*/ 2147483647 h 679"/>
              <a:gd name="T4" fmla="*/ 2147483647 w 663"/>
              <a:gd name="T5" fmla="*/ 2147483647 h 679"/>
              <a:gd name="T6" fmla="*/ 2147483647 w 663"/>
              <a:gd name="T7" fmla="*/ 2147483647 h 679"/>
              <a:gd name="T8" fmla="*/ 2147483647 w 663"/>
              <a:gd name="T9" fmla="*/ 2147483647 h 679"/>
              <a:gd name="T10" fmla="*/ 2147483647 w 663"/>
              <a:gd name="T11" fmla="*/ 2147483647 h 679"/>
              <a:gd name="T12" fmla="*/ 2147483647 w 663"/>
              <a:gd name="T13" fmla="*/ 2147483647 h 679"/>
              <a:gd name="T14" fmla="*/ 2147483647 w 663"/>
              <a:gd name="T15" fmla="*/ 2147483647 h 679"/>
              <a:gd name="T16" fmla="*/ 2147483647 w 663"/>
              <a:gd name="T17" fmla="*/ 2147483647 h 679"/>
              <a:gd name="T18" fmla="*/ 2147483647 w 663"/>
              <a:gd name="T19" fmla="*/ 2147483647 h 679"/>
              <a:gd name="T20" fmla="*/ 2147483647 w 663"/>
              <a:gd name="T21" fmla="*/ 2147483647 h 679"/>
              <a:gd name="T22" fmla="*/ 2147483647 w 663"/>
              <a:gd name="T23" fmla="*/ 2147483647 h 679"/>
              <a:gd name="T24" fmla="*/ 2147483647 w 663"/>
              <a:gd name="T25" fmla="*/ 2147483647 h 679"/>
              <a:gd name="T26" fmla="*/ 0 w 663"/>
              <a:gd name="T27" fmla="*/ 0 h 679"/>
              <a:gd name="T28" fmla="*/ 2147483647 w 663"/>
              <a:gd name="T29" fmla="*/ 2147483647 h 679"/>
              <a:gd name="T30" fmla="*/ 2147483647 w 663"/>
              <a:gd name="T31" fmla="*/ 2147483647 h 679"/>
              <a:gd name="T32" fmla="*/ 2147483647 w 663"/>
              <a:gd name="T33" fmla="*/ 2147483647 h 679"/>
              <a:gd name="T34" fmla="*/ 2147483647 w 663"/>
              <a:gd name="T35" fmla="*/ 2147483647 h 679"/>
              <a:gd name="T36" fmla="*/ 2147483647 w 663"/>
              <a:gd name="T37" fmla="*/ 2147483647 h 679"/>
              <a:gd name="T38" fmla="*/ 2147483647 w 663"/>
              <a:gd name="T39" fmla="*/ 2147483647 h 679"/>
              <a:gd name="T40" fmla="*/ 2147483647 w 663"/>
              <a:gd name="T41" fmla="*/ 2147483647 h 679"/>
              <a:gd name="T42" fmla="*/ 2147483647 w 663"/>
              <a:gd name="T43" fmla="*/ 2147483647 h 679"/>
              <a:gd name="T44" fmla="*/ 2147483647 w 663"/>
              <a:gd name="T45" fmla="*/ 2147483647 h 679"/>
              <a:gd name="T46" fmla="*/ 2147483647 w 663"/>
              <a:gd name="T47" fmla="*/ 2147483647 h 679"/>
              <a:gd name="T48" fmla="*/ 2147483647 w 663"/>
              <a:gd name="T49" fmla="*/ 2147483647 h 679"/>
              <a:gd name="T50" fmla="*/ 2147483647 w 663"/>
              <a:gd name="T51" fmla="*/ 2147483647 h 679"/>
              <a:gd name="T52" fmla="*/ 2147483647 w 663"/>
              <a:gd name="T53" fmla="*/ 2147483647 h 679"/>
              <a:gd name="T54" fmla="*/ 2147483647 w 663"/>
              <a:gd name="T55" fmla="*/ 2147483647 h 679"/>
              <a:gd name="T56" fmla="*/ 2147483647 w 663"/>
              <a:gd name="T57" fmla="*/ 2147483647 h 679"/>
              <a:gd name="T58" fmla="*/ 2147483647 w 663"/>
              <a:gd name="T59" fmla="*/ 2147483647 h 679"/>
              <a:gd name="T60" fmla="*/ 2147483647 w 663"/>
              <a:gd name="T61" fmla="*/ 2147483647 h 679"/>
              <a:gd name="T62" fmla="*/ 2147483647 w 663"/>
              <a:gd name="T63" fmla="*/ 2147483647 h 679"/>
              <a:gd name="T64" fmla="*/ 2147483647 w 663"/>
              <a:gd name="T65" fmla="*/ 2147483647 h 679"/>
              <a:gd name="T66" fmla="*/ 2147483647 w 663"/>
              <a:gd name="T67" fmla="*/ 2147483647 h 679"/>
              <a:gd name="T68" fmla="*/ 2147483647 w 663"/>
              <a:gd name="T69" fmla="*/ 2147483647 h 679"/>
              <a:gd name="T70" fmla="*/ 2147483647 w 663"/>
              <a:gd name="T71" fmla="*/ 2147483647 h 679"/>
              <a:gd name="T72" fmla="*/ 2147483647 w 663"/>
              <a:gd name="T73" fmla="*/ 2147483647 h 679"/>
              <a:gd name="T74" fmla="*/ 2147483647 w 663"/>
              <a:gd name="T75" fmla="*/ 2147483647 h 679"/>
              <a:gd name="T76" fmla="*/ 2147483647 w 663"/>
              <a:gd name="T77" fmla="*/ 2147483647 h 679"/>
              <a:gd name="T78" fmla="*/ 2147483647 w 663"/>
              <a:gd name="T79" fmla="*/ 2147483647 h 679"/>
              <a:gd name="T80" fmla="*/ 2147483647 w 663"/>
              <a:gd name="T81" fmla="*/ 2147483647 h 679"/>
              <a:gd name="T82" fmla="*/ 2147483647 w 663"/>
              <a:gd name="T83" fmla="*/ 2147483647 h 679"/>
              <a:gd name="T84" fmla="*/ 2147483647 w 663"/>
              <a:gd name="T85" fmla="*/ 2147483647 h 679"/>
              <a:gd name="T86" fmla="*/ 2147483647 w 663"/>
              <a:gd name="T87" fmla="*/ 2147483647 h 679"/>
              <a:gd name="T88" fmla="*/ 2147483647 w 663"/>
              <a:gd name="T89" fmla="*/ 2147483647 h 679"/>
              <a:gd name="T90" fmla="*/ 2147483647 w 663"/>
              <a:gd name="T91" fmla="*/ 2147483647 h 679"/>
              <a:gd name="T92" fmla="*/ 2147483647 w 663"/>
              <a:gd name="T93" fmla="*/ 2147483647 h 679"/>
              <a:gd name="T94" fmla="*/ 2147483647 w 663"/>
              <a:gd name="T95" fmla="*/ 2147483647 h 679"/>
              <a:gd name="T96" fmla="*/ 2147483647 w 663"/>
              <a:gd name="T97" fmla="*/ 2147483647 h 679"/>
              <a:gd name="T98" fmla="*/ 2147483647 w 663"/>
              <a:gd name="T99" fmla="*/ 2147483647 h 679"/>
              <a:gd name="T100" fmla="*/ 2147483647 w 663"/>
              <a:gd name="T101" fmla="*/ 2147483647 h 679"/>
              <a:gd name="T102" fmla="*/ 2147483647 w 663"/>
              <a:gd name="T103" fmla="*/ 2147483647 h 679"/>
              <a:gd name="T104" fmla="*/ 2147483647 w 663"/>
              <a:gd name="T105" fmla="*/ 2147483647 h 679"/>
              <a:gd name="T106" fmla="*/ 2147483647 w 663"/>
              <a:gd name="T107" fmla="*/ 2147483647 h 679"/>
              <a:gd name="T108" fmla="*/ 2147483647 w 663"/>
              <a:gd name="T109" fmla="*/ 2147483647 h 679"/>
              <a:gd name="T110" fmla="*/ 2147483647 w 663"/>
              <a:gd name="T111" fmla="*/ 2147483647 h 679"/>
              <a:gd name="T112" fmla="*/ 2147483647 w 663"/>
              <a:gd name="T113" fmla="*/ 2147483647 h 679"/>
              <a:gd name="T114" fmla="*/ 2147483647 w 663"/>
              <a:gd name="T115" fmla="*/ 2147483647 h 679"/>
              <a:gd name="T116" fmla="*/ 2147483647 w 663"/>
              <a:gd name="T117" fmla="*/ 2147483647 h 679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663"/>
              <a:gd name="T178" fmla="*/ 0 h 679"/>
              <a:gd name="T179" fmla="*/ 663 w 663"/>
              <a:gd name="T180" fmla="*/ 679 h 679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663" h="679">
                <a:moveTo>
                  <a:pt x="54" y="111"/>
                </a:moveTo>
                <a:cubicBezTo>
                  <a:pt x="67" y="138"/>
                  <a:pt x="80" y="166"/>
                  <a:pt x="93" y="193"/>
                </a:cubicBezTo>
                <a:cubicBezTo>
                  <a:pt x="96" y="199"/>
                  <a:pt x="98" y="206"/>
                  <a:pt x="102" y="211"/>
                </a:cubicBezTo>
                <a:cubicBezTo>
                  <a:pt x="130" y="239"/>
                  <a:pt x="457" y="564"/>
                  <a:pt x="514" y="623"/>
                </a:cubicBezTo>
                <a:cubicBezTo>
                  <a:pt x="531" y="640"/>
                  <a:pt x="558" y="679"/>
                  <a:pt x="592" y="649"/>
                </a:cubicBezTo>
                <a:cubicBezTo>
                  <a:pt x="593" y="649"/>
                  <a:pt x="639" y="602"/>
                  <a:pt x="644" y="597"/>
                </a:cubicBezTo>
                <a:cubicBezTo>
                  <a:pt x="663" y="581"/>
                  <a:pt x="662" y="552"/>
                  <a:pt x="645" y="535"/>
                </a:cubicBezTo>
                <a:cubicBezTo>
                  <a:pt x="590" y="480"/>
                  <a:pt x="250" y="140"/>
                  <a:pt x="217" y="107"/>
                </a:cubicBezTo>
                <a:cubicBezTo>
                  <a:pt x="214" y="104"/>
                  <a:pt x="211" y="101"/>
                  <a:pt x="207" y="99"/>
                </a:cubicBezTo>
                <a:cubicBezTo>
                  <a:pt x="201" y="95"/>
                  <a:pt x="194" y="93"/>
                  <a:pt x="188" y="89"/>
                </a:cubicBezTo>
                <a:cubicBezTo>
                  <a:pt x="166" y="79"/>
                  <a:pt x="145" y="69"/>
                  <a:pt x="124" y="59"/>
                </a:cubicBezTo>
                <a:cubicBezTo>
                  <a:pt x="103" y="49"/>
                  <a:pt x="82" y="39"/>
                  <a:pt x="61" y="29"/>
                </a:cubicBezTo>
                <a:cubicBezTo>
                  <a:pt x="42" y="20"/>
                  <a:pt x="23" y="10"/>
                  <a:pt x="4" y="1"/>
                </a:cubicBezTo>
                <a:cubicBezTo>
                  <a:pt x="3" y="1"/>
                  <a:pt x="2" y="1"/>
                  <a:pt x="0" y="0"/>
                </a:cubicBezTo>
                <a:cubicBezTo>
                  <a:pt x="11" y="23"/>
                  <a:pt x="22" y="46"/>
                  <a:pt x="33" y="68"/>
                </a:cubicBezTo>
                <a:cubicBezTo>
                  <a:pt x="40" y="82"/>
                  <a:pt x="47" y="96"/>
                  <a:pt x="54" y="111"/>
                </a:cubicBezTo>
                <a:close/>
                <a:moveTo>
                  <a:pt x="579" y="499"/>
                </a:moveTo>
                <a:cubicBezTo>
                  <a:pt x="596" y="516"/>
                  <a:pt x="613" y="533"/>
                  <a:pt x="629" y="550"/>
                </a:cubicBezTo>
                <a:cubicBezTo>
                  <a:pt x="640" y="560"/>
                  <a:pt x="640" y="572"/>
                  <a:pt x="630" y="582"/>
                </a:cubicBezTo>
                <a:cubicBezTo>
                  <a:pt x="614" y="598"/>
                  <a:pt x="598" y="614"/>
                  <a:pt x="582" y="629"/>
                </a:cubicBezTo>
                <a:cubicBezTo>
                  <a:pt x="573" y="639"/>
                  <a:pt x="561" y="639"/>
                  <a:pt x="552" y="630"/>
                </a:cubicBezTo>
                <a:cubicBezTo>
                  <a:pt x="530" y="608"/>
                  <a:pt x="508" y="586"/>
                  <a:pt x="487" y="565"/>
                </a:cubicBezTo>
                <a:cubicBezTo>
                  <a:pt x="486" y="564"/>
                  <a:pt x="485" y="563"/>
                  <a:pt x="485" y="563"/>
                </a:cubicBezTo>
                <a:cubicBezTo>
                  <a:pt x="511" y="537"/>
                  <a:pt x="537" y="511"/>
                  <a:pt x="563" y="484"/>
                </a:cubicBezTo>
                <a:cubicBezTo>
                  <a:pt x="568" y="489"/>
                  <a:pt x="574" y="494"/>
                  <a:pt x="579" y="499"/>
                </a:cubicBezTo>
                <a:close/>
                <a:moveTo>
                  <a:pt x="189" y="140"/>
                </a:moveTo>
                <a:cubicBezTo>
                  <a:pt x="192" y="137"/>
                  <a:pt x="198" y="137"/>
                  <a:pt x="202" y="141"/>
                </a:cubicBezTo>
                <a:cubicBezTo>
                  <a:pt x="233" y="172"/>
                  <a:pt x="264" y="203"/>
                  <a:pt x="295" y="234"/>
                </a:cubicBezTo>
                <a:cubicBezTo>
                  <a:pt x="365" y="304"/>
                  <a:pt x="528" y="466"/>
                  <a:pt x="531" y="471"/>
                </a:cubicBezTo>
                <a:cubicBezTo>
                  <a:pt x="534" y="475"/>
                  <a:pt x="533" y="479"/>
                  <a:pt x="530" y="482"/>
                </a:cubicBezTo>
                <a:cubicBezTo>
                  <a:pt x="527" y="485"/>
                  <a:pt x="522" y="485"/>
                  <a:pt x="519" y="482"/>
                </a:cubicBezTo>
                <a:cubicBezTo>
                  <a:pt x="475" y="438"/>
                  <a:pt x="475" y="438"/>
                  <a:pt x="475" y="438"/>
                </a:cubicBezTo>
                <a:cubicBezTo>
                  <a:pt x="350" y="312"/>
                  <a:pt x="350" y="312"/>
                  <a:pt x="350" y="312"/>
                </a:cubicBezTo>
                <a:cubicBezTo>
                  <a:pt x="201" y="164"/>
                  <a:pt x="201" y="164"/>
                  <a:pt x="201" y="164"/>
                </a:cubicBezTo>
                <a:cubicBezTo>
                  <a:pt x="201" y="164"/>
                  <a:pt x="194" y="157"/>
                  <a:pt x="190" y="153"/>
                </a:cubicBezTo>
                <a:cubicBezTo>
                  <a:pt x="186" y="148"/>
                  <a:pt x="185" y="144"/>
                  <a:pt x="189" y="140"/>
                </a:cubicBezTo>
                <a:close/>
                <a:moveTo>
                  <a:pt x="208" y="244"/>
                </a:moveTo>
                <a:cubicBezTo>
                  <a:pt x="255" y="290"/>
                  <a:pt x="301" y="337"/>
                  <a:pt x="348" y="383"/>
                </a:cubicBezTo>
                <a:cubicBezTo>
                  <a:pt x="383" y="418"/>
                  <a:pt x="476" y="511"/>
                  <a:pt x="481" y="517"/>
                </a:cubicBezTo>
                <a:cubicBezTo>
                  <a:pt x="486" y="522"/>
                  <a:pt x="486" y="527"/>
                  <a:pt x="481" y="531"/>
                </a:cubicBezTo>
                <a:cubicBezTo>
                  <a:pt x="477" y="533"/>
                  <a:pt x="473" y="532"/>
                  <a:pt x="469" y="528"/>
                </a:cubicBezTo>
                <a:cubicBezTo>
                  <a:pt x="449" y="508"/>
                  <a:pt x="429" y="488"/>
                  <a:pt x="409" y="468"/>
                </a:cubicBezTo>
                <a:cubicBezTo>
                  <a:pt x="346" y="405"/>
                  <a:pt x="284" y="343"/>
                  <a:pt x="221" y="280"/>
                </a:cubicBezTo>
                <a:cubicBezTo>
                  <a:pt x="194" y="253"/>
                  <a:pt x="167" y="226"/>
                  <a:pt x="140" y="199"/>
                </a:cubicBezTo>
                <a:cubicBezTo>
                  <a:pt x="134" y="193"/>
                  <a:pt x="134" y="186"/>
                  <a:pt x="141" y="184"/>
                </a:cubicBezTo>
                <a:cubicBezTo>
                  <a:pt x="145" y="182"/>
                  <a:pt x="148" y="184"/>
                  <a:pt x="150" y="186"/>
                </a:cubicBezTo>
                <a:cubicBezTo>
                  <a:pt x="170" y="205"/>
                  <a:pt x="189" y="224"/>
                  <a:pt x="208" y="244"/>
                </a:cubicBezTo>
                <a:close/>
                <a:moveTo>
                  <a:pt x="63" y="86"/>
                </a:moveTo>
                <a:cubicBezTo>
                  <a:pt x="72" y="79"/>
                  <a:pt x="79" y="70"/>
                  <a:pt x="87" y="62"/>
                </a:cubicBezTo>
                <a:cubicBezTo>
                  <a:pt x="89" y="60"/>
                  <a:pt x="91" y="60"/>
                  <a:pt x="94" y="61"/>
                </a:cubicBezTo>
                <a:cubicBezTo>
                  <a:pt x="117" y="72"/>
                  <a:pt x="140" y="83"/>
                  <a:pt x="163" y="94"/>
                </a:cubicBezTo>
                <a:cubicBezTo>
                  <a:pt x="167" y="96"/>
                  <a:pt x="171" y="98"/>
                  <a:pt x="175" y="100"/>
                </a:cubicBezTo>
                <a:cubicBezTo>
                  <a:pt x="172" y="105"/>
                  <a:pt x="172" y="105"/>
                  <a:pt x="152" y="107"/>
                </a:cubicBezTo>
                <a:cubicBezTo>
                  <a:pt x="155" y="120"/>
                  <a:pt x="153" y="132"/>
                  <a:pt x="143" y="142"/>
                </a:cubicBezTo>
                <a:cubicBezTo>
                  <a:pt x="134" y="151"/>
                  <a:pt x="122" y="154"/>
                  <a:pt x="109" y="152"/>
                </a:cubicBezTo>
                <a:cubicBezTo>
                  <a:pt x="107" y="159"/>
                  <a:pt x="109" y="168"/>
                  <a:pt x="101" y="175"/>
                </a:cubicBezTo>
                <a:cubicBezTo>
                  <a:pt x="98" y="169"/>
                  <a:pt x="96" y="164"/>
                  <a:pt x="93" y="158"/>
                </a:cubicBezTo>
                <a:cubicBezTo>
                  <a:pt x="83" y="137"/>
                  <a:pt x="72" y="116"/>
                  <a:pt x="62" y="94"/>
                </a:cubicBezTo>
                <a:cubicBezTo>
                  <a:pt x="61" y="91"/>
                  <a:pt x="60" y="89"/>
                  <a:pt x="63" y="86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vert="eaVert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 flipV="1">
            <a:off x="381000" y="4919663"/>
            <a:ext cx="5856288" cy="46037"/>
          </a:xfrm>
          <a:prstGeom prst="rect">
            <a:avLst/>
          </a:prstGeom>
          <a:solidFill>
            <a:srgbClr val="CB1B4A"/>
          </a:solidFill>
          <a:ln w="12700" algn="ctr">
            <a:noFill/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4"/>
          <p:cNvSpPr txBox="1">
            <a:spLocks noChangeArrowheads="1"/>
          </p:cNvSpPr>
          <p:nvPr/>
        </p:nvSpPr>
        <p:spPr bwMode="auto">
          <a:xfrm>
            <a:off x="903288" y="0"/>
            <a:ext cx="7254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Noto Sans"/>
                <a:ea typeface="Noto Sans"/>
                <a:cs typeface="Noto Sans"/>
              </a:rPr>
              <a:t>Цель и задачи проекта</a:t>
            </a:r>
            <a:endParaRPr lang="en-US" sz="2400" b="1">
              <a:latin typeface="Noto Sans"/>
              <a:ea typeface="Noto Sans"/>
              <a:cs typeface="Noto Sans"/>
            </a:endParaRPr>
          </a:p>
        </p:txBody>
      </p:sp>
      <p:grpSp>
        <p:nvGrpSpPr>
          <p:cNvPr id="29698" name="Group 3"/>
          <p:cNvGrpSpPr>
            <a:grpSpLocks/>
          </p:cNvGrpSpPr>
          <p:nvPr/>
        </p:nvGrpSpPr>
        <p:grpSpPr bwMode="auto">
          <a:xfrm>
            <a:off x="855663" y="1603375"/>
            <a:ext cx="7624762" cy="3917950"/>
            <a:chOff x="3067665" y="1415845"/>
            <a:chExt cx="6282812" cy="4689362"/>
          </a:xfrm>
        </p:grpSpPr>
        <p:sp>
          <p:nvSpPr>
            <p:cNvPr id="2" name="Rectangle 1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3067665" y="1415845"/>
              <a:ext cx="6282812" cy="109063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FFFFFF"/>
                </a:solidFill>
              </a:endParaRPr>
            </a:p>
          </p:txBody>
        </p:sp>
        <p:sp>
          <p:nvSpPr>
            <p:cNvPr id="3" name="Parallelogram 2">
              <a:extLst>
                <a:ext uri="{FF2B5EF4-FFF2-40B4-BE49-F238E27FC236}"/>
              </a:extLst>
            </p:cNvPr>
            <p:cNvSpPr/>
            <p:nvPr/>
          </p:nvSpPr>
          <p:spPr>
            <a:xfrm flipH="1">
              <a:off x="3067665" y="2506483"/>
              <a:ext cx="6282812" cy="475016"/>
            </a:xfrm>
            <a:prstGeom prst="parallelogram">
              <a:avLst>
                <a:gd name="adj" fmla="val 211301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FFFFFF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3067665" y="2977699"/>
              <a:ext cx="6282812" cy="109253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FFFFFF"/>
                </a:solidFill>
              </a:endParaRPr>
            </a:p>
          </p:txBody>
        </p:sp>
        <p:sp>
          <p:nvSpPr>
            <p:cNvPr id="9" name="Parallelogram 8">
              <a:extLst>
                <a:ext uri="{FF2B5EF4-FFF2-40B4-BE49-F238E27FC236}"/>
              </a:extLst>
            </p:cNvPr>
            <p:cNvSpPr/>
            <p:nvPr/>
          </p:nvSpPr>
          <p:spPr>
            <a:xfrm flipH="1">
              <a:off x="3067665" y="4070237"/>
              <a:ext cx="6282812" cy="473116"/>
            </a:xfrm>
            <a:prstGeom prst="parallelogram">
              <a:avLst>
                <a:gd name="adj" fmla="val 211301"/>
              </a:avLst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FFFFFF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3067665" y="4539553"/>
              <a:ext cx="6282812" cy="10925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>
                <a:solidFill>
                  <a:srgbClr val="FFFFFF"/>
                </a:solidFill>
              </a:endParaRPr>
            </a:p>
          </p:txBody>
        </p:sp>
        <p:sp>
          <p:nvSpPr>
            <p:cNvPr id="11" name="Parallelogram 10">
              <a:extLst>
                <a:ext uri="{FF2B5EF4-FFF2-40B4-BE49-F238E27FC236}"/>
              </a:extLst>
            </p:cNvPr>
            <p:cNvSpPr/>
            <p:nvPr/>
          </p:nvSpPr>
          <p:spPr>
            <a:xfrm flipH="1">
              <a:off x="3067665" y="5632091"/>
              <a:ext cx="6282812" cy="473116"/>
            </a:xfrm>
            <a:prstGeom prst="parallelogram">
              <a:avLst>
                <a:gd name="adj" fmla="val 211301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00" dirty="0">
                <a:solidFill>
                  <a:srgbClr val="FFFFFF"/>
                </a:solidFill>
              </a:endParaRPr>
            </a:p>
          </p:txBody>
        </p:sp>
      </p:grpSp>
      <p:sp>
        <p:nvSpPr>
          <p:cNvPr id="7" name="Isosceles Triangle 6">
            <a:extLst>
              <a:ext uri="{FF2B5EF4-FFF2-40B4-BE49-F238E27FC236}"/>
            </a:extLst>
          </p:cNvPr>
          <p:cNvSpPr/>
          <p:nvPr/>
        </p:nvSpPr>
        <p:spPr>
          <a:xfrm rot="10800000" flipV="1">
            <a:off x="731838" y="1225550"/>
            <a:ext cx="7937500" cy="412750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9700" name="TextBox 14"/>
          <p:cNvSpPr txBox="1">
            <a:spLocks noChangeArrowheads="1"/>
          </p:cNvSpPr>
          <p:nvPr/>
        </p:nvSpPr>
        <p:spPr bwMode="auto">
          <a:xfrm>
            <a:off x="969963" y="3030538"/>
            <a:ext cx="72818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 b="1">
                <a:solidFill>
                  <a:schemeClr val="bg1"/>
                </a:solidFill>
                <a:latin typeface="Noto Sans"/>
              </a:rPr>
              <a:t>Задача 2.Разработать и апробировать внутришкольные системы  повышения качества образования</a:t>
            </a:r>
            <a:endParaRPr lang="en-GB" sz="1500" b="1">
              <a:solidFill>
                <a:schemeClr val="bg1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29701" name="TextBox 15"/>
          <p:cNvSpPr txBox="1">
            <a:spLocks noChangeArrowheads="1"/>
          </p:cNvSpPr>
          <p:nvPr/>
        </p:nvSpPr>
        <p:spPr bwMode="auto">
          <a:xfrm>
            <a:off x="925513" y="1693863"/>
            <a:ext cx="736441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 b="1">
                <a:latin typeface="Noto Sans"/>
              </a:rPr>
              <a:t>Задача 1.Разработать и апробировать  портфель  методик диагностики причин низких  образовательных результатов</a:t>
            </a:r>
            <a:endParaRPr lang="en-GB" sz="1500" b="1">
              <a:latin typeface="Noto Sans"/>
              <a:ea typeface="Noto Sans"/>
              <a:cs typeface="Noto Sans"/>
            </a:endParaRPr>
          </a:p>
        </p:txBody>
      </p:sp>
      <p:sp>
        <p:nvSpPr>
          <p:cNvPr id="29702" name="TextBox 17"/>
          <p:cNvSpPr txBox="1">
            <a:spLocks noChangeArrowheads="1"/>
          </p:cNvSpPr>
          <p:nvPr/>
        </p:nvSpPr>
        <p:spPr bwMode="auto">
          <a:xfrm>
            <a:off x="1036638" y="4348163"/>
            <a:ext cx="72644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 b="1">
                <a:solidFill>
                  <a:schemeClr val="bg1"/>
                </a:solidFill>
                <a:latin typeface="Noto Sans"/>
              </a:rPr>
              <a:t>Задача 3. Разработать и апробировать муниципальные программы поддержки школ с низкими образовательными результатами </a:t>
            </a:r>
            <a:endParaRPr lang="en-GB" sz="1500" b="1">
              <a:solidFill>
                <a:schemeClr val="bg1"/>
              </a:solidFill>
              <a:latin typeface="Noto Sans"/>
              <a:ea typeface="Noto Sans"/>
              <a:cs typeface="Noto Sans"/>
            </a:endParaRPr>
          </a:p>
        </p:txBody>
      </p:sp>
      <p:sp>
        <p:nvSpPr>
          <p:cNvPr id="23" name="TextBox 22">
            <a:extLst>
              <a:ext uri="{FF2B5EF4-FFF2-40B4-BE49-F238E27FC236}"/>
            </a:extLst>
          </p:cNvPr>
          <p:cNvSpPr txBox="1"/>
          <p:nvPr/>
        </p:nvSpPr>
        <p:spPr>
          <a:xfrm>
            <a:off x="177800" y="573088"/>
            <a:ext cx="8758238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oto Sans"/>
              </a:rPr>
              <a:t>Цель</a:t>
            </a:r>
            <a:r>
              <a:rPr lang="ru-RU" sz="1600" b="1" dirty="0">
                <a:latin typeface="Noto Sans"/>
              </a:rPr>
              <a:t>: разработка и апробация региональной </a:t>
            </a:r>
            <a:r>
              <a:rPr lang="ru-RU" sz="1600" b="1" dirty="0" err="1">
                <a:latin typeface="Noto Sans"/>
              </a:rPr>
              <a:t>практикоориентированной</a:t>
            </a:r>
            <a:r>
              <a:rPr lang="ru-RU" sz="1600" b="1" dirty="0">
                <a:latin typeface="Noto Sans"/>
              </a:rPr>
              <a:t> модели повышения качества образования в школах, имеющих стабильно низкие образовательные результаты</a:t>
            </a:r>
            <a:endParaRPr lang="en-GB" sz="1600" b="1" dirty="0">
              <a:latin typeface="Noto Sans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5" name="Rectangle 1">
            <a:extLst>
              <a:ext uri="{FF2B5EF4-FFF2-40B4-BE49-F238E27FC236}"/>
            </a:extLst>
          </p:cNvPr>
          <p:cNvSpPr/>
          <p:nvPr/>
        </p:nvSpPr>
        <p:spPr>
          <a:xfrm>
            <a:off x="825500" y="5456238"/>
            <a:ext cx="7783513" cy="12096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>
              <a:solidFill>
                <a:srgbClr val="FFFFFF"/>
              </a:solidFill>
            </a:endParaRPr>
          </a:p>
        </p:txBody>
      </p:sp>
      <p:sp>
        <p:nvSpPr>
          <p:cNvPr id="29705" name="TextBox 25"/>
          <p:cNvSpPr txBox="1">
            <a:spLocks noChangeArrowheads="1"/>
          </p:cNvSpPr>
          <p:nvPr/>
        </p:nvSpPr>
        <p:spPr bwMode="auto">
          <a:xfrm>
            <a:off x="811213" y="5546725"/>
            <a:ext cx="7772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 b="1">
                <a:latin typeface="Noto Sans"/>
              </a:rPr>
              <a:t>Задача 4.Разработать и апробировать систему информационного, организационно-методического и координационного обеспечения реализации практикоориентированной модели повышения качества образования в школах, имеющих стабильно низкие образовательные результаты   </a:t>
            </a:r>
            <a:endParaRPr lang="en-GB" sz="1500" b="1">
              <a:latin typeface="Noto Sans"/>
              <a:ea typeface="Noto Sans"/>
              <a:cs typeface="Noto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/>
          </p:cNvPr>
          <p:cNvSpPr/>
          <p:nvPr/>
        </p:nvSpPr>
        <p:spPr>
          <a:xfrm>
            <a:off x="6503988" y="4151313"/>
            <a:ext cx="157162" cy="2279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938463" y="3859213"/>
            <a:ext cx="1601787" cy="146208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>
                <a:solidFill>
                  <a:schemeClr val="tx2"/>
                </a:solidFill>
                <a:latin typeface="Noto Sans"/>
              </a:rPr>
              <a:t>Муниципальные координаторы</a:t>
            </a:r>
          </a:p>
          <a:p>
            <a:pPr algn="ctr">
              <a:defRPr/>
            </a:pPr>
            <a:endParaRPr lang="ru-RU" sz="1200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30" name="Скругленный прямоугольник 29">
            <a:hlinkClick r:id="rId3" action="ppaction://hlinkfile"/>
          </p:cNvPr>
          <p:cNvSpPr/>
          <p:nvPr/>
        </p:nvSpPr>
        <p:spPr>
          <a:xfrm>
            <a:off x="3003550" y="2328863"/>
            <a:ext cx="1589088" cy="132873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00" b="1">
                <a:solidFill>
                  <a:schemeClr val="tx2"/>
                </a:solidFill>
                <a:latin typeface="Noto Sans"/>
              </a:rPr>
              <a:t>Школы, показывающие низкие результаты</a:t>
            </a:r>
          </a:p>
          <a:p>
            <a:pPr algn="ctr">
              <a:defRPr/>
            </a:pPr>
            <a:endParaRPr lang="ru-RU" sz="1300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595813" y="2286000"/>
            <a:ext cx="1458912" cy="139065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00" b="1">
                <a:solidFill>
                  <a:schemeClr val="tx2"/>
                </a:solidFill>
                <a:latin typeface="Noto Sans"/>
              </a:rPr>
              <a:t>ГБОУ ДПО НИРО</a:t>
            </a:r>
          </a:p>
          <a:p>
            <a:pPr algn="ctr">
              <a:defRPr/>
            </a:pPr>
            <a:endParaRPr lang="ru-RU" sz="1300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516438" y="3886200"/>
            <a:ext cx="1628775" cy="136842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00" b="1">
                <a:solidFill>
                  <a:schemeClr val="tx2"/>
                </a:solidFill>
                <a:latin typeface="Noto Sans"/>
              </a:rPr>
              <a:t>Школы, показывающие высокие результаты</a:t>
            </a:r>
          </a:p>
          <a:p>
            <a:pPr algn="ctr">
              <a:defRPr/>
            </a:pPr>
            <a:endParaRPr lang="ru-RU" sz="1300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31751" name="TextBox 4"/>
          <p:cNvSpPr txBox="1">
            <a:spLocks noChangeArrowheads="1"/>
          </p:cNvSpPr>
          <p:nvPr/>
        </p:nvSpPr>
        <p:spPr bwMode="auto">
          <a:xfrm>
            <a:off x="908050" y="0"/>
            <a:ext cx="72548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Функциональная модель поддержки школ с низкими образовательными результатами </a:t>
            </a:r>
            <a:endParaRPr lang="ru-RU" sz="2400"/>
          </a:p>
        </p:txBody>
      </p:sp>
      <p:grpSp>
        <p:nvGrpSpPr>
          <p:cNvPr id="31752" name="Group 12"/>
          <p:cNvGrpSpPr>
            <a:grpSpLocks/>
          </p:cNvGrpSpPr>
          <p:nvPr/>
        </p:nvGrpSpPr>
        <p:grpSpPr bwMode="auto">
          <a:xfrm>
            <a:off x="2247900" y="1225550"/>
            <a:ext cx="4511675" cy="5175250"/>
            <a:chOff x="4308263" y="1974495"/>
            <a:chExt cx="3389211" cy="3117334"/>
          </a:xfrm>
        </p:grpSpPr>
        <p:sp>
          <p:nvSpPr>
            <p:cNvPr id="18" name="Rectangle 17">
              <a:extLst/>
            </p:cNvPr>
            <p:cNvSpPr/>
            <p:nvPr/>
          </p:nvSpPr>
          <p:spPr>
            <a:xfrm>
              <a:off x="7119090" y="2551106"/>
              <a:ext cx="386384" cy="96866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300">
                <a:solidFill>
                  <a:srgbClr val="FFFFFF"/>
                </a:solidFill>
                <a:latin typeface="Noto Sans"/>
              </a:endParaRPr>
            </a:p>
          </p:txBody>
        </p:sp>
        <p:grpSp>
          <p:nvGrpSpPr>
            <p:cNvPr id="31765" name="Group 13"/>
            <p:cNvGrpSpPr>
              <a:grpSpLocks/>
            </p:cNvGrpSpPr>
            <p:nvPr/>
          </p:nvGrpSpPr>
          <p:grpSpPr bwMode="auto">
            <a:xfrm rot="10800000">
              <a:off x="5800723" y="3140820"/>
              <a:ext cx="1896751" cy="1756652"/>
              <a:chOff x="6784763" y="2169880"/>
              <a:chExt cx="1896751" cy="1756652"/>
            </a:xfrm>
          </p:grpSpPr>
          <p:sp>
            <p:nvSpPr>
              <p:cNvPr id="31772" name="Rectangle 14"/>
              <p:cNvSpPr>
                <a:spLocks noChangeArrowheads="1"/>
              </p:cNvSpPr>
              <p:nvPr/>
            </p:nvSpPr>
            <p:spPr bwMode="auto">
              <a:xfrm rot="-5400000">
                <a:off x="7826426" y="1699106"/>
                <a:ext cx="388232" cy="1323561"/>
              </a:xfrm>
              <a:prstGeom prst="rect">
                <a:avLst/>
              </a:prstGeom>
              <a:solidFill>
                <a:srgbClr val="318388"/>
              </a:solidFill>
              <a:ln w="12700" algn="ctr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ru-RU" sz="1300">
                  <a:solidFill>
                    <a:srgbClr val="FFFFFF"/>
                  </a:solidFill>
                  <a:latin typeface="Noto Sans"/>
                </a:endParaRPr>
              </a:p>
            </p:txBody>
          </p:sp>
          <p:sp>
            <p:nvSpPr>
              <p:cNvPr id="31773" name="Arrow: Left 1"/>
              <p:cNvSpPr>
                <a:spLocks noChangeArrowheads="1"/>
              </p:cNvSpPr>
              <p:nvPr/>
            </p:nvSpPr>
            <p:spPr bwMode="auto">
              <a:xfrm rot="5400000" flipH="1">
                <a:off x="6295557" y="2660089"/>
                <a:ext cx="1756609" cy="775709"/>
              </a:xfrm>
              <a:custGeom>
                <a:avLst/>
                <a:gdLst>
                  <a:gd name="T0" fmla="*/ 0 w 3105150"/>
                  <a:gd name="T1" fmla="*/ 7177 h 1371600"/>
                  <a:gd name="T2" fmla="*/ 10790 w 3105150"/>
                  <a:gd name="T3" fmla="*/ 0 h 1371600"/>
                  <a:gd name="T4" fmla="*/ 10790 w 3105150"/>
                  <a:gd name="T5" fmla="*/ 3588 h 1371600"/>
                  <a:gd name="T6" fmla="*/ 32570 w 3105150"/>
                  <a:gd name="T7" fmla="*/ 3588 h 1371600"/>
                  <a:gd name="T8" fmla="*/ 24463 w 3105150"/>
                  <a:gd name="T9" fmla="*/ 10766 h 1371600"/>
                  <a:gd name="T10" fmla="*/ 10790 w 3105150"/>
                  <a:gd name="T11" fmla="*/ 10766 h 1371600"/>
                  <a:gd name="T12" fmla="*/ 10790 w 3105150"/>
                  <a:gd name="T13" fmla="*/ 14355 h 1371600"/>
                  <a:gd name="T14" fmla="*/ 0 w 3105150"/>
                  <a:gd name="T15" fmla="*/ 7177 h 137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105150"/>
                  <a:gd name="T25" fmla="*/ 0 h 1371600"/>
                  <a:gd name="T26" fmla="*/ 3105150 w 3105150"/>
                  <a:gd name="T27" fmla="*/ 1371600 h 137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105150" h="1371600">
                    <a:moveTo>
                      <a:pt x="0" y="685800"/>
                    </a:moveTo>
                    <a:lnTo>
                      <a:pt x="1028700" y="0"/>
                    </a:lnTo>
                    <a:lnTo>
                      <a:pt x="1028700" y="342900"/>
                    </a:lnTo>
                    <a:lnTo>
                      <a:pt x="3105150" y="342900"/>
                    </a:lnTo>
                    <a:lnTo>
                      <a:pt x="2332209" y="1028700"/>
                    </a:lnTo>
                    <a:lnTo>
                      <a:pt x="1028700" y="1028700"/>
                    </a:lnTo>
                    <a:lnTo>
                      <a:pt x="1028700" y="1371600"/>
                    </a:lnTo>
                    <a:lnTo>
                      <a:pt x="0" y="68580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algn="ctr">
                <a:noFill/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algn="ctr"/>
                <a:endParaRPr lang="ru-RU" sz="1300">
                  <a:solidFill>
                    <a:srgbClr val="FFFFFF"/>
                  </a:solidFill>
                  <a:latin typeface="Noto Sans"/>
                </a:endParaRPr>
              </a:p>
            </p:txBody>
          </p:sp>
        </p:grpSp>
        <p:grpSp>
          <p:nvGrpSpPr>
            <p:cNvPr id="31766" name="Group 2"/>
            <p:cNvGrpSpPr>
              <a:grpSpLocks/>
            </p:cNvGrpSpPr>
            <p:nvPr/>
          </p:nvGrpSpPr>
          <p:grpSpPr bwMode="auto">
            <a:xfrm rot="-5400000">
              <a:off x="4550228" y="3382088"/>
              <a:ext cx="1662830" cy="1756652"/>
              <a:chOff x="6784763" y="2169880"/>
              <a:chExt cx="1662830" cy="1756652"/>
            </a:xfrm>
          </p:grpSpPr>
          <p:sp>
            <p:nvSpPr>
              <p:cNvPr id="31770" name="Rectangle 10"/>
              <p:cNvSpPr>
                <a:spLocks noChangeArrowheads="1"/>
              </p:cNvSpPr>
              <p:nvPr/>
            </p:nvSpPr>
            <p:spPr bwMode="auto">
              <a:xfrm rot="-5400000">
                <a:off x="7708698" y="1820211"/>
                <a:ext cx="388769" cy="1089154"/>
              </a:xfrm>
              <a:prstGeom prst="rect">
                <a:avLst/>
              </a:prstGeom>
              <a:solidFill>
                <a:srgbClr val="91971A"/>
              </a:solidFill>
              <a:ln w="12700" algn="ctr">
                <a:noFill/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algn="ctr"/>
                <a:endParaRPr lang="ru-RU" sz="1300">
                  <a:solidFill>
                    <a:srgbClr val="FFFFFF"/>
                  </a:solidFill>
                  <a:latin typeface="Noto Sans"/>
                </a:endParaRPr>
              </a:p>
            </p:txBody>
          </p:sp>
          <p:sp>
            <p:nvSpPr>
              <p:cNvPr id="12" name="Arrow: Left 1">
                <a:extLst/>
              </p:cNvPr>
              <p:cNvSpPr/>
              <p:nvPr/>
            </p:nvSpPr>
            <p:spPr>
              <a:xfrm rot="5400000" flipH="1">
                <a:off x="6294805" y="2660362"/>
                <a:ext cx="1755425" cy="775508"/>
              </a:xfrm>
              <a:custGeom>
                <a:avLst/>
                <a:gdLst>
                  <a:gd name="connsiteX0" fmla="*/ 0 w 3105150"/>
                  <a:gd name="connsiteY0" fmla="*/ 685800 h 1371600"/>
                  <a:gd name="connsiteX1" fmla="*/ 1028700 w 3105150"/>
                  <a:gd name="connsiteY1" fmla="*/ 0 h 1371600"/>
                  <a:gd name="connsiteX2" fmla="*/ 1028700 w 3105150"/>
                  <a:gd name="connsiteY2" fmla="*/ 342900 h 1371600"/>
                  <a:gd name="connsiteX3" fmla="*/ 3105150 w 3105150"/>
                  <a:gd name="connsiteY3" fmla="*/ 342900 h 1371600"/>
                  <a:gd name="connsiteX4" fmla="*/ 3105150 w 3105150"/>
                  <a:gd name="connsiteY4" fmla="*/ 1028700 h 1371600"/>
                  <a:gd name="connsiteX5" fmla="*/ 1028700 w 3105150"/>
                  <a:gd name="connsiteY5" fmla="*/ 1028700 h 1371600"/>
                  <a:gd name="connsiteX6" fmla="*/ 1028700 w 3105150"/>
                  <a:gd name="connsiteY6" fmla="*/ 1371600 h 1371600"/>
                  <a:gd name="connsiteX7" fmla="*/ 0 w 3105150"/>
                  <a:gd name="connsiteY7" fmla="*/ 685800 h 1371600"/>
                  <a:gd name="connsiteX0" fmla="*/ 0 w 3105150"/>
                  <a:gd name="connsiteY0" fmla="*/ 685800 h 1371600"/>
                  <a:gd name="connsiteX1" fmla="*/ 1028700 w 3105150"/>
                  <a:gd name="connsiteY1" fmla="*/ 0 h 1371600"/>
                  <a:gd name="connsiteX2" fmla="*/ 1028700 w 3105150"/>
                  <a:gd name="connsiteY2" fmla="*/ 342900 h 1371600"/>
                  <a:gd name="connsiteX3" fmla="*/ 3105150 w 3105150"/>
                  <a:gd name="connsiteY3" fmla="*/ 342900 h 1371600"/>
                  <a:gd name="connsiteX4" fmla="*/ 2381250 w 3105150"/>
                  <a:gd name="connsiteY4" fmla="*/ 1028700 h 1371600"/>
                  <a:gd name="connsiteX5" fmla="*/ 1028700 w 3105150"/>
                  <a:gd name="connsiteY5" fmla="*/ 1028700 h 1371600"/>
                  <a:gd name="connsiteX6" fmla="*/ 1028700 w 3105150"/>
                  <a:gd name="connsiteY6" fmla="*/ 1371600 h 1371600"/>
                  <a:gd name="connsiteX7" fmla="*/ 0 w 3105150"/>
                  <a:gd name="connsiteY7" fmla="*/ 685800 h 1371600"/>
                  <a:gd name="connsiteX0" fmla="*/ 0 w 3105150"/>
                  <a:gd name="connsiteY0" fmla="*/ 685800 h 1371600"/>
                  <a:gd name="connsiteX1" fmla="*/ 1028700 w 3105150"/>
                  <a:gd name="connsiteY1" fmla="*/ 0 h 1371600"/>
                  <a:gd name="connsiteX2" fmla="*/ 1028700 w 3105150"/>
                  <a:gd name="connsiteY2" fmla="*/ 342900 h 1371600"/>
                  <a:gd name="connsiteX3" fmla="*/ 3105150 w 3105150"/>
                  <a:gd name="connsiteY3" fmla="*/ 342900 h 1371600"/>
                  <a:gd name="connsiteX4" fmla="*/ 2221230 w 3105150"/>
                  <a:gd name="connsiteY4" fmla="*/ 1028700 h 1371600"/>
                  <a:gd name="connsiteX5" fmla="*/ 1028700 w 3105150"/>
                  <a:gd name="connsiteY5" fmla="*/ 1028700 h 1371600"/>
                  <a:gd name="connsiteX6" fmla="*/ 1028700 w 3105150"/>
                  <a:gd name="connsiteY6" fmla="*/ 1371600 h 1371600"/>
                  <a:gd name="connsiteX7" fmla="*/ 0 w 3105150"/>
                  <a:gd name="connsiteY7" fmla="*/ 685800 h 1371600"/>
                  <a:gd name="connsiteX0" fmla="*/ 0 w 3105150"/>
                  <a:gd name="connsiteY0" fmla="*/ 685800 h 1371600"/>
                  <a:gd name="connsiteX1" fmla="*/ 1028700 w 3105150"/>
                  <a:gd name="connsiteY1" fmla="*/ 0 h 1371600"/>
                  <a:gd name="connsiteX2" fmla="*/ 1028700 w 3105150"/>
                  <a:gd name="connsiteY2" fmla="*/ 342900 h 1371600"/>
                  <a:gd name="connsiteX3" fmla="*/ 3105150 w 3105150"/>
                  <a:gd name="connsiteY3" fmla="*/ 342900 h 1371600"/>
                  <a:gd name="connsiteX4" fmla="*/ 2332209 w 3105150"/>
                  <a:gd name="connsiteY4" fmla="*/ 1028700 h 1371600"/>
                  <a:gd name="connsiteX5" fmla="*/ 1028700 w 3105150"/>
                  <a:gd name="connsiteY5" fmla="*/ 1028700 h 1371600"/>
                  <a:gd name="connsiteX6" fmla="*/ 1028700 w 3105150"/>
                  <a:gd name="connsiteY6" fmla="*/ 1371600 h 1371600"/>
                  <a:gd name="connsiteX7" fmla="*/ 0 w 3105150"/>
                  <a:gd name="connsiteY7" fmla="*/ 685800 h 137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05150" h="1371600">
                    <a:moveTo>
                      <a:pt x="0" y="685800"/>
                    </a:moveTo>
                    <a:lnTo>
                      <a:pt x="1028700" y="0"/>
                    </a:lnTo>
                    <a:lnTo>
                      <a:pt x="1028700" y="342900"/>
                    </a:lnTo>
                    <a:lnTo>
                      <a:pt x="3105150" y="342900"/>
                    </a:lnTo>
                    <a:lnTo>
                      <a:pt x="2332209" y="1028700"/>
                    </a:lnTo>
                    <a:lnTo>
                      <a:pt x="1028700" y="1028700"/>
                    </a:lnTo>
                    <a:lnTo>
                      <a:pt x="1028700" y="1371600"/>
                    </a:lnTo>
                    <a:lnTo>
                      <a:pt x="0" y="68580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1300">
                  <a:solidFill>
                    <a:srgbClr val="FFFFFF"/>
                  </a:solidFill>
                  <a:latin typeface="Noto Sans"/>
                </a:endParaRPr>
              </a:p>
            </p:txBody>
          </p:sp>
        </p:grpSp>
        <p:sp>
          <p:nvSpPr>
            <p:cNvPr id="31767" name="Rectangle 8"/>
            <p:cNvSpPr>
              <a:spLocks noChangeArrowheads="1"/>
            </p:cNvSpPr>
            <p:nvPr/>
          </p:nvSpPr>
          <p:spPr bwMode="auto">
            <a:xfrm rot="-5400000">
              <a:off x="5344946" y="1706884"/>
              <a:ext cx="388232" cy="1313599"/>
            </a:xfrm>
            <a:prstGeom prst="rect">
              <a:avLst/>
            </a:prstGeom>
            <a:solidFill>
              <a:srgbClr val="981437"/>
            </a:solidFill>
            <a:ln w="12700" algn="ctr">
              <a:noFill/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/>
              <a:endParaRPr lang="ru-RU" sz="1300">
                <a:solidFill>
                  <a:srgbClr val="FFFFFF"/>
                </a:solidFill>
                <a:latin typeface="Noto Sans"/>
              </a:endParaRPr>
            </a:p>
          </p:txBody>
        </p:sp>
        <p:sp>
          <p:nvSpPr>
            <p:cNvPr id="31768" name="Arrow: Left 1"/>
            <p:cNvSpPr>
              <a:spLocks noChangeArrowheads="1"/>
            </p:cNvSpPr>
            <p:nvPr/>
          </p:nvSpPr>
          <p:spPr bwMode="auto">
            <a:xfrm rot="10800000" flipH="1">
              <a:off x="5752435" y="1974495"/>
              <a:ext cx="1756617" cy="775509"/>
            </a:xfrm>
            <a:custGeom>
              <a:avLst/>
              <a:gdLst>
                <a:gd name="T0" fmla="*/ 0 w 3105150"/>
                <a:gd name="T1" fmla="*/ 12668 h 1371600"/>
                <a:gd name="T2" fmla="*/ 19077 w 3105150"/>
                <a:gd name="T3" fmla="*/ 0 h 1371600"/>
                <a:gd name="T4" fmla="*/ 19077 w 3105150"/>
                <a:gd name="T5" fmla="*/ 6334 h 1371600"/>
                <a:gd name="T6" fmla="*/ 57584 w 3105150"/>
                <a:gd name="T7" fmla="*/ 6334 h 1371600"/>
                <a:gd name="T8" fmla="*/ 43250 w 3105150"/>
                <a:gd name="T9" fmla="*/ 19002 h 1371600"/>
                <a:gd name="T10" fmla="*/ 19077 w 3105150"/>
                <a:gd name="T11" fmla="*/ 19002 h 1371600"/>
                <a:gd name="T12" fmla="*/ 19077 w 3105150"/>
                <a:gd name="T13" fmla="*/ 25336 h 1371600"/>
                <a:gd name="T14" fmla="*/ 0 w 3105150"/>
                <a:gd name="T15" fmla="*/ 12668 h 137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05150"/>
                <a:gd name="T25" fmla="*/ 0 h 1371600"/>
                <a:gd name="T26" fmla="*/ 3105150 w 3105150"/>
                <a:gd name="T27" fmla="*/ 1371600 h 137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05150" h="1371600">
                  <a:moveTo>
                    <a:pt x="0" y="685800"/>
                  </a:moveTo>
                  <a:lnTo>
                    <a:pt x="1028700" y="0"/>
                  </a:lnTo>
                  <a:lnTo>
                    <a:pt x="1028700" y="342900"/>
                  </a:lnTo>
                  <a:lnTo>
                    <a:pt x="3105150" y="342900"/>
                  </a:lnTo>
                  <a:lnTo>
                    <a:pt x="2332209" y="1028700"/>
                  </a:lnTo>
                  <a:lnTo>
                    <a:pt x="1028700" y="1028700"/>
                  </a:lnTo>
                  <a:lnTo>
                    <a:pt x="1028700" y="1371600"/>
                  </a:lnTo>
                  <a:lnTo>
                    <a:pt x="0" y="685800"/>
                  </a:lnTo>
                  <a:close/>
                </a:path>
              </a:pathLst>
            </a:custGeom>
            <a:solidFill>
              <a:srgbClr val="FCB414"/>
            </a:solidFill>
            <a:ln w="12700" algn="ctr">
              <a:noFill/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/>
              <a:endParaRPr lang="ru-RU" sz="1300">
                <a:solidFill>
                  <a:srgbClr val="FFFFFF"/>
                </a:solidFill>
                <a:latin typeface="Noto Sans"/>
              </a:endParaRPr>
            </a:p>
          </p:txBody>
        </p:sp>
        <p:sp>
          <p:nvSpPr>
            <p:cNvPr id="31769" name="Arrow: Left 1"/>
            <p:cNvSpPr>
              <a:spLocks noChangeArrowheads="1"/>
            </p:cNvSpPr>
            <p:nvPr/>
          </p:nvSpPr>
          <p:spPr bwMode="auto">
            <a:xfrm rot="5400000" flipH="1">
              <a:off x="3817814" y="2660017"/>
              <a:ext cx="1756608" cy="775709"/>
            </a:xfrm>
            <a:custGeom>
              <a:avLst/>
              <a:gdLst>
                <a:gd name="T0" fmla="*/ 0 w 3105150"/>
                <a:gd name="T1" fmla="*/ 7177 h 1371600"/>
                <a:gd name="T2" fmla="*/ 10790 w 3105150"/>
                <a:gd name="T3" fmla="*/ 0 h 1371600"/>
                <a:gd name="T4" fmla="*/ 10790 w 3105150"/>
                <a:gd name="T5" fmla="*/ 3588 h 1371600"/>
                <a:gd name="T6" fmla="*/ 32570 w 3105150"/>
                <a:gd name="T7" fmla="*/ 3588 h 1371600"/>
                <a:gd name="T8" fmla="*/ 24463 w 3105150"/>
                <a:gd name="T9" fmla="*/ 10766 h 1371600"/>
                <a:gd name="T10" fmla="*/ 10790 w 3105150"/>
                <a:gd name="T11" fmla="*/ 10766 h 1371600"/>
                <a:gd name="T12" fmla="*/ 10790 w 3105150"/>
                <a:gd name="T13" fmla="*/ 14355 h 1371600"/>
                <a:gd name="T14" fmla="*/ 0 w 3105150"/>
                <a:gd name="T15" fmla="*/ 7177 h 137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05150"/>
                <a:gd name="T25" fmla="*/ 0 h 1371600"/>
                <a:gd name="T26" fmla="*/ 3105150 w 3105150"/>
                <a:gd name="T27" fmla="*/ 1371600 h 137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05150" h="1371600">
                  <a:moveTo>
                    <a:pt x="0" y="685800"/>
                  </a:moveTo>
                  <a:lnTo>
                    <a:pt x="1028700" y="0"/>
                  </a:lnTo>
                  <a:lnTo>
                    <a:pt x="1028700" y="342900"/>
                  </a:lnTo>
                  <a:lnTo>
                    <a:pt x="3105150" y="342900"/>
                  </a:lnTo>
                  <a:lnTo>
                    <a:pt x="2332209" y="1028700"/>
                  </a:lnTo>
                  <a:lnTo>
                    <a:pt x="1028700" y="1028700"/>
                  </a:lnTo>
                  <a:lnTo>
                    <a:pt x="1028700" y="1371600"/>
                  </a:lnTo>
                  <a:lnTo>
                    <a:pt x="0" y="685800"/>
                  </a:lnTo>
                  <a:close/>
                </a:path>
              </a:pathLst>
            </a:custGeom>
            <a:solidFill>
              <a:srgbClr val="CB1B4A"/>
            </a:solidFill>
            <a:ln w="127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 sz="1300">
                <a:solidFill>
                  <a:srgbClr val="FFFFFF"/>
                </a:solidFill>
                <a:latin typeface="Noto Sans"/>
              </a:endParaRPr>
            </a:p>
          </p:txBody>
        </p:sp>
      </p:grpSp>
      <p:sp>
        <p:nvSpPr>
          <p:cNvPr id="23" name="Rectangle 22">
            <a:extLst/>
          </p:cNvPr>
          <p:cNvSpPr/>
          <p:nvPr/>
        </p:nvSpPr>
        <p:spPr>
          <a:xfrm>
            <a:off x="357188" y="1116013"/>
            <a:ext cx="2125662" cy="2454275"/>
          </a:xfrm>
          <a:prstGeom prst="rec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31754" name="TextBox 28"/>
          <p:cNvSpPr txBox="1">
            <a:spLocks noChangeArrowheads="1"/>
          </p:cNvSpPr>
          <p:nvPr/>
        </p:nvSpPr>
        <p:spPr bwMode="auto">
          <a:xfrm>
            <a:off x="428625" y="1157288"/>
            <a:ext cx="199390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1300">
                <a:latin typeface="Noto Sans"/>
                <a:cs typeface="Arial" charset="0"/>
              </a:rPr>
              <a:t>Внутренний аудит</a:t>
            </a:r>
          </a:p>
          <a:p>
            <a:pPr>
              <a:buFont typeface="Arial" charset="0"/>
              <a:buChar char="•"/>
            </a:pPr>
            <a:r>
              <a:rPr lang="ru-RU" sz="1300">
                <a:latin typeface="Noto Sans"/>
                <a:cs typeface="Arial" charset="0"/>
              </a:rPr>
              <a:t>Выявление дефицитов и проблем</a:t>
            </a:r>
          </a:p>
          <a:p>
            <a:pPr>
              <a:buFont typeface="Arial" charset="0"/>
              <a:buChar char="•"/>
            </a:pPr>
            <a:r>
              <a:rPr lang="ru-RU" sz="1300">
                <a:latin typeface="Noto Sans"/>
                <a:cs typeface="Arial" charset="0"/>
              </a:rPr>
              <a:t>Определение путей выхода из проблемной ситуации</a:t>
            </a:r>
          </a:p>
          <a:p>
            <a:pPr>
              <a:buFont typeface="Arial" charset="0"/>
              <a:buChar char="•"/>
            </a:pPr>
            <a:r>
              <a:rPr lang="ru-RU" sz="1300">
                <a:latin typeface="Noto Sans"/>
                <a:cs typeface="Arial" charset="0"/>
              </a:rPr>
              <a:t>Решение проблем, определяющих низкие образовательные результаты</a:t>
            </a:r>
          </a:p>
        </p:txBody>
      </p:sp>
      <p:sp>
        <p:nvSpPr>
          <p:cNvPr id="34" name="Rectangle 33">
            <a:extLst/>
          </p:cNvPr>
          <p:cNvSpPr/>
          <p:nvPr/>
        </p:nvSpPr>
        <p:spPr>
          <a:xfrm>
            <a:off x="263525" y="1116013"/>
            <a:ext cx="96838" cy="24542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39" name="Rectangle 38">
            <a:extLst/>
          </p:cNvPr>
          <p:cNvSpPr/>
          <p:nvPr/>
        </p:nvSpPr>
        <p:spPr>
          <a:xfrm>
            <a:off x="357188" y="4059238"/>
            <a:ext cx="2152650" cy="2176462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31757" name="TextBox 39"/>
          <p:cNvSpPr txBox="1">
            <a:spLocks noChangeArrowheads="1"/>
          </p:cNvSpPr>
          <p:nvPr/>
        </p:nvSpPr>
        <p:spPr bwMode="auto">
          <a:xfrm>
            <a:off x="439738" y="4189413"/>
            <a:ext cx="2070100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1300">
                <a:latin typeface="Noto Sans"/>
              </a:rPr>
              <a:t>Разработка программ  поддержки школ</a:t>
            </a:r>
          </a:p>
          <a:p>
            <a:pPr>
              <a:buFontTx/>
              <a:buChar char="•"/>
            </a:pPr>
            <a:r>
              <a:rPr lang="ru-RU" sz="1300">
                <a:latin typeface="Noto Sans"/>
              </a:rPr>
              <a:t>Координация взаимодействия школ</a:t>
            </a:r>
          </a:p>
          <a:p>
            <a:pPr>
              <a:buFont typeface="Arial" charset="0"/>
              <a:buChar char="•"/>
            </a:pPr>
            <a:r>
              <a:rPr lang="ru-RU" sz="1300">
                <a:latin typeface="Noto Sans"/>
              </a:rPr>
              <a:t>Обеспечение недостающими ресурсами</a:t>
            </a:r>
          </a:p>
          <a:p>
            <a:pPr>
              <a:buFont typeface="Arial" charset="0"/>
              <a:buChar char="•"/>
            </a:pPr>
            <a:r>
              <a:rPr lang="ru-RU" sz="1300">
                <a:latin typeface="Noto Sans"/>
              </a:rPr>
              <a:t>Контроль реализации дорожной карты</a:t>
            </a:r>
          </a:p>
        </p:txBody>
      </p:sp>
      <p:sp>
        <p:nvSpPr>
          <p:cNvPr id="41" name="Rectangle 40">
            <a:extLst/>
          </p:cNvPr>
          <p:cNvSpPr/>
          <p:nvPr/>
        </p:nvSpPr>
        <p:spPr>
          <a:xfrm flipH="1">
            <a:off x="315913" y="4078288"/>
            <a:ext cx="109537" cy="21399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43" name="Rectangle 42">
            <a:extLst/>
          </p:cNvPr>
          <p:cNvSpPr/>
          <p:nvPr/>
        </p:nvSpPr>
        <p:spPr>
          <a:xfrm>
            <a:off x="6532563" y="1042988"/>
            <a:ext cx="2409825" cy="2454275"/>
          </a:xfrm>
          <a:prstGeom prst="rect">
            <a:avLst/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31760" name="TextBox 43"/>
          <p:cNvSpPr txBox="1">
            <a:spLocks noChangeArrowheads="1"/>
          </p:cNvSpPr>
          <p:nvPr/>
        </p:nvSpPr>
        <p:spPr bwMode="auto">
          <a:xfrm>
            <a:off x="6662738" y="1101725"/>
            <a:ext cx="2293937" cy="227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buFont typeface="Arial" charset="0"/>
              <a:buChar char="•"/>
            </a:pPr>
            <a:r>
              <a:rPr lang="ru-RU" sz="1300">
                <a:latin typeface="Noto Sans"/>
              </a:rPr>
              <a:t>Внешний аудит</a:t>
            </a:r>
          </a:p>
          <a:p>
            <a:pPr algn="r">
              <a:buFont typeface="Arial" charset="0"/>
              <a:buChar char="•"/>
            </a:pPr>
            <a:r>
              <a:rPr lang="ru-RU" sz="1300">
                <a:latin typeface="Noto Sans"/>
              </a:rPr>
              <a:t>Определение всего проблемного поля школ с низкими результатами</a:t>
            </a:r>
          </a:p>
          <a:p>
            <a:pPr algn="r">
              <a:buFont typeface="Arial" charset="0"/>
              <a:buChar char="•"/>
            </a:pPr>
            <a:r>
              <a:rPr lang="ru-RU" sz="1300">
                <a:solidFill>
                  <a:schemeClr val="tx2"/>
                </a:solidFill>
                <a:latin typeface="Noto Sans"/>
              </a:rPr>
              <a:t>Организация повышения квалификации</a:t>
            </a:r>
          </a:p>
          <a:p>
            <a:pPr algn="r">
              <a:buFont typeface="Arial" charset="0"/>
              <a:buChar char="•"/>
            </a:pPr>
            <a:r>
              <a:rPr lang="ru-RU" sz="1300">
                <a:latin typeface="Noto Sans"/>
              </a:rPr>
              <a:t>Методическое сопровождение проектов и программ</a:t>
            </a:r>
          </a:p>
          <a:p>
            <a:pPr algn="r">
              <a:buFont typeface="Arial" charset="0"/>
              <a:buChar char="•"/>
            </a:pPr>
            <a:r>
              <a:rPr lang="ru-RU" sz="1300">
                <a:latin typeface="Noto Sans"/>
              </a:rPr>
              <a:t>Обеспечение методической продукцией</a:t>
            </a:r>
          </a:p>
        </p:txBody>
      </p:sp>
      <p:sp>
        <p:nvSpPr>
          <p:cNvPr id="45" name="Rectangle 44">
            <a:extLst/>
          </p:cNvPr>
          <p:cNvSpPr/>
          <p:nvPr/>
        </p:nvSpPr>
        <p:spPr>
          <a:xfrm>
            <a:off x="6532563" y="1030288"/>
            <a:ext cx="107950" cy="240982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46" name="Rectangle 45">
            <a:extLst/>
          </p:cNvPr>
          <p:cNvSpPr/>
          <p:nvPr/>
        </p:nvSpPr>
        <p:spPr>
          <a:xfrm>
            <a:off x="6532563" y="4144963"/>
            <a:ext cx="2424112" cy="2301875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00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31763" name="TextBox 46"/>
          <p:cNvSpPr txBox="1">
            <a:spLocks noChangeArrowheads="1"/>
          </p:cNvSpPr>
          <p:nvPr/>
        </p:nvSpPr>
        <p:spPr bwMode="auto">
          <a:xfrm>
            <a:off x="6675438" y="4187825"/>
            <a:ext cx="2266950" cy="229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buFont typeface="Arial" charset="0"/>
              <a:buChar char="•"/>
            </a:pPr>
            <a:r>
              <a:rPr lang="ru-RU" sz="1300">
                <a:latin typeface="Noto Sans"/>
              </a:rPr>
              <a:t>Предоставление   недостающих ресурсов</a:t>
            </a:r>
          </a:p>
          <a:p>
            <a:pPr algn="r">
              <a:buFont typeface="Arial" charset="0"/>
              <a:buChar char="•"/>
            </a:pPr>
            <a:r>
              <a:rPr lang="ru-RU" sz="1300">
                <a:latin typeface="Noto Sans"/>
              </a:rPr>
              <a:t>Экспертиза проектов, программ, диагностических материалов</a:t>
            </a:r>
          </a:p>
          <a:p>
            <a:pPr algn="r">
              <a:buFont typeface="Arial" charset="0"/>
              <a:buChar char="•"/>
            </a:pPr>
            <a:r>
              <a:rPr lang="ru-RU" sz="1300">
                <a:latin typeface="Noto Sans"/>
              </a:rPr>
              <a:t>Консультирование школ с низкими результатами</a:t>
            </a:r>
          </a:p>
          <a:p>
            <a:pPr algn="r">
              <a:buFont typeface="Arial" charset="0"/>
              <a:buChar char="•"/>
            </a:pPr>
            <a:r>
              <a:rPr lang="ru-RU" sz="1300">
                <a:latin typeface="Noto Sans"/>
              </a:rPr>
              <a:t>Стажировки для учителей школ с низкими результатами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5">
      <a:dk1>
        <a:srgbClr val="282F39"/>
      </a:dk1>
      <a:lt1>
        <a:srgbClr val="FFFFFF"/>
      </a:lt1>
      <a:dk2>
        <a:srgbClr val="000000"/>
      </a:dk2>
      <a:lt2>
        <a:srgbClr val="EEEEEE"/>
      </a:lt2>
      <a:accent1>
        <a:srgbClr val="C2C923"/>
      </a:accent1>
      <a:accent2>
        <a:srgbClr val="42AFB6"/>
      </a:accent2>
      <a:accent3>
        <a:srgbClr val="074D67"/>
      </a:accent3>
      <a:accent4>
        <a:srgbClr val="CB1B4A"/>
      </a:accent4>
      <a:accent5>
        <a:srgbClr val="FCB414"/>
      </a:accent5>
      <a:accent6>
        <a:srgbClr val="007A7D"/>
      </a:accent6>
      <a:hlink>
        <a:srgbClr val="1EB7EF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15681</TotalTime>
  <Words>3092</Words>
  <Application>Microsoft Office PowerPoint</Application>
  <PresentationFormat>Экран (4:3)</PresentationFormat>
  <Paragraphs>444</Paragraphs>
  <Slides>36</Slides>
  <Notes>24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4" baseType="lpstr">
      <vt:lpstr>Arial</vt:lpstr>
      <vt:lpstr>Calibri Light</vt:lpstr>
      <vt:lpstr>Calibri</vt:lpstr>
      <vt:lpstr>Noto Sans</vt:lpstr>
      <vt:lpstr>Georgia</vt:lpstr>
      <vt:lpstr>Open Sans</vt:lpstr>
      <vt:lpstr>Times New Roman</vt:lpstr>
      <vt:lpstr>Office Theme</vt:lpstr>
      <vt:lpstr> «Практико-ориентированная модель повышения качества общего образования в школах Нижегородской области: направления развития, механизмы, инструментарий»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Диагностика и анализ результатов</vt:lpstr>
      <vt:lpstr>Слайд 12</vt:lpstr>
      <vt:lpstr>Слайд 13</vt:lpstr>
      <vt:lpstr>Слайд 14</vt:lpstr>
      <vt:lpstr>Личностные дефициты обучающихся</vt:lpstr>
      <vt:lpstr>Особенности образовательного запроса родителей к школе</vt:lpstr>
      <vt:lpstr>Педагогические условия</vt:lpstr>
      <vt:lpstr>Организационно-управленческие условия</vt:lpstr>
      <vt:lpstr>Анализ системности дефицитов</vt:lpstr>
      <vt:lpstr>Слайд 20</vt:lpstr>
      <vt:lpstr>Показатели компетентностей педагога</vt:lpstr>
      <vt:lpstr>Слайд 22</vt:lpstr>
      <vt:lpstr>Слайд 23</vt:lpstr>
      <vt:lpstr>Проектирование</vt:lpstr>
      <vt:lpstr>Слайд 25</vt:lpstr>
      <vt:lpstr>Слайд 26</vt:lpstr>
      <vt:lpstr>Слайд 27</vt:lpstr>
      <vt:lpstr>Слайд 28</vt:lpstr>
      <vt:lpstr>Слайд 29</vt:lpstr>
      <vt:lpstr>Слайд 30</vt:lpstr>
      <vt:lpstr>Мониторинг</vt:lpstr>
      <vt:lpstr>Слайд 32</vt:lpstr>
      <vt:lpstr>Слайд 33</vt:lpstr>
      <vt:lpstr>Мониторинг предметных результатов</vt:lpstr>
      <vt:lpstr>Слайд 35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</dc:creator>
  <cp:lastModifiedBy>*</cp:lastModifiedBy>
  <cp:revision>1260</cp:revision>
  <dcterms:created xsi:type="dcterms:W3CDTF">2017-12-05T16:25:52Z</dcterms:created>
  <dcterms:modified xsi:type="dcterms:W3CDTF">2019-12-09T12:20:37Z</dcterms:modified>
</cp:coreProperties>
</file>