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media/image5.JPG" ContentType="image/jpeg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media/image12.jpg" ContentType="image/jpeg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  <p:sldMasterId id="2147483666" r:id="rId2"/>
  </p:sldMasterIdLst>
  <p:notesMasterIdLst>
    <p:notesMasterId r:id="rId6"/>
  </p:notesMasterIdLst>
  <p:sldIdLst>
    <p:sldId id="256" r:id="rId3"/>
    <p:sldId id="312" r:id="rId4"/>
    <p:sldId id="316" r:id="rId5"/>
  </p:sldIdLst>
  <p:sldSz cx="9144000" cy="5143500" type="screen16x9"/>
  <p:notesSz cx="9144000" cy="51435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D083AE6-46FA-4A59-8FB0-9F97EB10719F}" styleName="Светлый стиль 3 —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C4B1156A-380E-4F78-BDF5-A606A8083BF9}" styleName="Средний стиль 4 —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262" autoAdjust="0"/>
    <p:restoredTop sz="71429" autoAdjust="0"/>
  </p:normalViewPr>
  <p:slideViewPr>
    <p:cSldViewPr>
      <p:cViewPr varScale="1">
        <p:scale>
          <a:sx n="78" d="100"/>
          <a:sy n="78" d="100"/>
        </p:scale>
        <p:origin x="1306" y="67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92E2FF7-CD35-4B2E-86C2-396581572A5F}" type="doc">
      <dgm:prSet loTypeId="urn:microsoft.com/office/officeart/2005/8/layout/target3" loCatId="relationship" qsTypeId="urn:microsoft.com/office/officeart/2005/8/quickstyle/simple2" qsCatId="simple" csTypeId="urn:microsoft.com/office/officeart/2005/8/colors/accent4_5" csCatId="accent4" phldr="1"/>
      <dgm:spPr/>
      <dgm:t>
        <a:bodyPr/>
        <a:lstStyle/>
        <a:p>
          <a:endParaRPr lang="ru-RU"/>
        </a:p>
      </dgm:t>
    </dgm:pt>
    <dgm:pt modelId="{EE812D09-BA61-43EE-96BC-A6841FECB1F7}">
      <dgm:prSet custT="1"/>
      <dgm:spPr>
        <a:solidFill>
          <a:schemeClr val="accent1">
            <a:lumMod val="20000"/>
            <a:lumOff val="80000"/>
            <a:alpha val="90000"/>
          </a:schemeClr>
        </a:solidFill>
        <a:ln>
          <a:solidFill>
            <a:schemeClr val="tx2">
              <a:alpha val="90000"/>
            </a:schemeClr>
          </a:solidFill>
        </a:ln>
      </dgm:spPr>
      <dgm:t>
        <a:bodyPr/>
        <a:lstStyle/>
        <a:p>
          <a:pPr algn="just">
            <a:lnSpc>
              <a:spcPct val="100000"/>
            </a:lnSpc>
            <a:spcAft>
              <a:spcPts val="0"/>
            </a:spcAft>
          </a:pPr>
          <a:r>
            <a:rPr lang="ru-RU" sz="1300" b="1" i="0" dirty="0" smtClean="0">
              <a:solidFill>
                <a:schemeClr val="tx2"/>
              </a:solidFill>
            </a:rPr>
            <a:t>Рабочая программа дисциплины «Педагогическое проектирование» </a:t>
          </a:r>
          <a:r>
            <a:rPr lang="ru-RU" sz="1300" b="0" i="0" dirty="0" smtClean="0"/>
            <a:t>направлена на </a:t>
          </a:r>
          <a:r>
            <a:rPr lang="ru-RU" sz="1300" dirty="0" smtClean="0"/>
            <a:t>формирование особого типа знаний и соответствующих способностей, позволяющих развернуть профессиональную деятельность педагога - исследователя, направленную на проектирование и развитие образовательных систем. Необходимость данной дисциплины в структуре подготовки кадров высшей квалификации определяется высокой востребованностью изучения педагогического проектирования в условиях динамичных изменений и развития существующих образовательных систем. </a:t>
          </a:r>
        </a:p>
        <a:p>
          <a:pPr algn="just">
            <a:lnSpc>
              <a:spcPct val="100000"/>
            </a:lnSpc>
            <a:spcAft>
              <a:spcPts val="0"/>
            </a:spcAft>
          </a:pPr>
          <a:r>
            <a:rPr lang="ru-RU" sz="1300" b="1" i="0" dirty="0" smtClean="0">
              <a:solidFill>
                <a:schemeClr val="accent1">
                  <a:lumMod val="50000"/>
                </a:schemeClr>
              </a:solidFill>
            </a:rPr>
            <a:t>Цель и задачи: </a:t>
          </a:r>
          <a:r>
            <a:rPr lang="ru-RU" sz="1300" dirty="0" smtClean="0"/>
            <a:t>развитие культуры и профессиональной компетентности аспирантов в рамках педагогического проектирования образовательного процесса, обеспечивающих квалифицированную реализацию профессиональной педагогической деятельности, ориентированной на достижение целей инновационного профессионального образования.</a:t>
          </a:r>
          <a:endParaRPr lang="ru-RU" sz="1300" i="1" dirty="0"/>
        </a:p>
      </dgm:t>
    </dgm:pt>
    <dgm:pt modelId="{D9E2A1AA-7B39-46BE-8C1D-B841739BCA5C}" type="sibTrans" cxnId="{FBEEAE73-0AF4-4D1D-BB14-68A3EF1CB4EA}">
      <dgm:prSet/>
      <dgm:spPr/>
      <dgm:t>
        <a:bodyPr/>
        <a:lstStyle/>
        <a:p>
          <a:endParaRPr lang="ru-RU"/>
        </a:p>
      </dgm:t>
    </dgm:pt>
    <dgm:pt modelId="{D7013ACE-F452-4504-B2FE-63DA5DAFE733}" type="parTrans" cxnId="{FBEEAE73-0AF4-4D1D-BB14-68A3EF1CB4EA}">
      <dgm:prSet/>
      <dgm:spPr/>
      <dgm:t>
        <a:bodyPr/>
        <a:lstStyle/>
        <a:p>
          <a:endParaRPr lang="ru-RU"/>
        </a:p>
      </dgm:t>
    </dgm:pt>
    <dgm:pt modelId="{9F457456-AEE6-4619-85A1-7797D421B712}" type="pres">
      <dgm:prSet presAssocID="{992E2FF7-CD35-4B2E-86C2-396581572A5F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CEFEF7E-FBB9-447B-8919-42E3022E43E8}" type="pres">
      <dgm:prSet presAssocID="{EE812D09-BA61-43EE-96BC-A6841FECB1F7}" presName="circle1" presStyleLbl="node1" presStyleIdx="0" presStyleCnt="1" custScaleX="58653" custScaleY="94064" custLinFactNeighborX="4369" custLinFactNeighborY="14495"/>
      <dgm:spPr>
        <a:solidFill>
          <a:schemeClr val="accent1">
            <a:lumMod val="60000"/>
            <a:lumOff val="40000"/>
            <a:alpha val="90000"/>
          </a:schemeClr>
        </a:solidFill>
        <a:ln>
          <a:solidFill>
            <a:schemeClr val="tx2">
              <a:lumMod val="75000"/>
            </a:schemeClr>
          </a:solidFill>
        </a:ln>
      </dgm:spPr>
      <dgm:t>
        <a:bodyPr/>
        <a:lstStyle/>
        <a:p>
          <a:endParaRPr lang="ru-RU"/>
        </a:p>
      </dgm:t>
    </dgm:pt>
    <dgm:pt modelId="{81EF7655-6CEA-43D6-855E-DAF93421F8E9}" type="pres">
      <dgm:prSet presAssocID="{EE812D09-BA61-43EE-96BC-A6841FECB1F7}" presName="space" presStyleCnt="0"/>
      <dgm:spPr/>
      <dgm:t>
        <a:bodyPr/>
        <a:lstStyle/>
        <a:p>
          <a:endParaRPr lang="ru-RU"/>
        </a:p>
      </dgm:t>
    </dgm:pt>
    <dgm:pt modelId="{B06A7DC9-B97C-4D37-9B2F-7ADBA087B66F}" type="pres">
      <dgm:prSet presAssocID="{EE812D09-BA61-43EE-96BC-A6841FECB1F7}" presName="rect1" presStyleLbl="alignAcc1" presStyleIdx="0" presStyleCnt="1" custScaleX="106660" custScaleY="100000" custLinFactNeighborX="-417" custLinFactNeighborY="-7031"/>
      <dgm:spPr/>
      <dgm:t>
        <a:bodyPr/>
        <a:lstStyle/>
        <a:p>
          <a:endParaRPr lang="ru-RU"/>
        </a:p>
      </dgm:t>
    </dgm:pt>
    <dgm:pt modelId="{5342BF8D-FF42-4E81-86CA-83DDC121730B}" type="pres">
      <dgm:prSet presAssocID="{EE812D09-BA61-43EE-96BC-A6841FECB1F7}" presName="rect1ParTxNoCh" presStyleLbl="alignAcc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180D0E4-7EC3-408D-8ED1-360AEC2B97BB}" type="presOf" srcId="{992E2FF7-CD35-4B2E-86C2-396581572A5F}" destId="{9F457456-AEE6-4619-85A1-7797D421B712}" srcOrd="0" destOrd="0" presId="urn:microsoft.com/office/officeart/2005/8/layout/target3"/>
    <dgm:cxn modelId="{2B435A65-9C46-40DB-B529-46757E4A7A41}" type="presOf" srcId="{EE812D09-BA61-43EE-96BC-A6841FECB1F7}" destId="{B06A7DC9-B97C-4D37-9B2F-7ADBA087B66F}" srcOrd="0" destOrd="0" presId="urn:microsoft.com/office/officeart/2005/8/layout/target3"/>
    <dgm:cxn modelId="{FBEEAE73-0AF4-4D1D-BB14-68A3EF1CB4EA}" srcId="{992E2FF7-CD35-4B2E-86C2-396581572A5F}" destId="{EE812D09-BA61-43EE-96BC-A6841FECB1F7}" srcOrd="0" destOrd="0" parTransId="{D7013ACE-F452-4504-B2FE-63DA5DAFE733}" sibTransId="{D9E2A1AA-7B39-46BE-8C1D-B841739BCA5C}"/>
    <dgm:cxn modelId="{8A24BABA-0883-4D6F-B28F-ADD2F06FD761}" type="presOf" srcId="{EE812D09-BA61-43EE-96BC-A6841FECB1F7}" destId="{5342BF8D-FF42-4E81-86CA-83DDC121730B}" srcOrd="1" destOrd="0" presId="urn:microsoft.com/office/officeart/2005/8/layout/target3"/>
    <dgm:cxn modelId="{674EF3D7-71BB-43AD-A0C5-C12CE13E8786}" type="presParOf" srcId="{9F457456-AEE6-4619-85A1-7797D421B712}" destId="{ECEFEF7E-FBB9-447B-8919-42E3022E43E8}" srcOrd="0" destOrd="0" presId="urn:microsoft.com/office/officeart/2005/8/layout/target3"/>
    <dgm:cxn modelId="{E59698FF-8FA9-4D7A-9168-AAF419CAFB41}" type="presParOf" srcId="{9F457456-AEE6-4619-85A1-7797D421B712}" destId="{81EF7655-6CEA-43D6-855E-DAF93421F8E9}" srcOrd="1" destOrd="0" presId="urn:microsoft.com/office/officeart/2005/8/layout/target3"/>
    <dgm:cxn modelId="{0DF9AC07-496F-4B7D-8650-3F7A6EDE3D7B}" type="presParOf" srcId="{9F457456-AEE6-4619-85A1-7797D421B712}" destId="{B06A7DC9-B97C-4D37-9B2F-7ADBA087B66F}" srcOrd="2" destOrd="0" presId="urn:microsoft.com/office/officeart/2005/8/layout/target3"/>
    <dgm:cxn modelId="{40F4EFF1-16EB-4099-9901-DB0EF0178B5B}" type="presParOf" srcId="{9F457456-AEE6-4619-85A1-7797D421B712}" destId="{5342BF8D-FF42-4E81-86CA-83DDC121730B}" srcOrd="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EFEF7E-FBB9-447B-8919-42E3022E43E8}">
      <dsp:nvSpPr>
        <dsp:cNvPr id="0" name=""/>
        <dsp:cNvSpPr/>
      </dsp:nvSpPr>
      <dsp:spPr>
        <a:xfrm>
          <a:off x="-42802" y="114669"/>
          <a:ext cx="1192031" cy="1911705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lumMod val="60000"/>
            <a:lumOff val="40000"/>
            <a:alpha val="90000"/>
          </a:schemeClr>
        </a:solidFill>
        <a:ln w="38100" cap="flat" cmpd="sng" algn="ctr">
          <a:solidFill>
            <a:schemeClr val="tx2">
              <a:lumMod val="7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B06A7DC9-B97C-4D37-9B2F-7ADBA087B66F}">
      <dsp:nvSpPr>
        <dsp:cNvPr id="0" name=""/>
        <dsp:cNvSpPr/>
      </dsp:nvSpPr>
      <dsp:spPr>
        <a:xfrm>
          <a:off x="588428" y="37024"/>
          <a:ext cx="8430011" cy="2032345"/>
        </a:xfrm>
        <a:prstGeom prst="rect">
          <a:avLst/>
        </a:prstGeom>
        <a:solidFill>
          <a:schemeClr val="accent1">
            <a:lumMod val="20000"/>
            <a:lumOff val="80000"/>
            <a:alpha val="90000"/>
          </a:schemeClr>
        </a:solidFill>
        <a:ln w="25400" cap="flat" cmpd="sng" algn="ctr">
          <a:solidFill>
            <a:schemeClr val="tx2"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just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300" b="1" i="0" kern="1200" dirty="0" smtClean="0">
              <a:solidFill>
                <a:schemeClr val="tx2"/>
              </a:solidFill>
            </a:rPr>
            <a:t>Рабочая программа дисциплины «Педагогическое проектирование» </a:t>
          </a:r>
          <a:r>
            <a:rPr lang="ru-RU" sz="1300" b="0" i="0" kern="1200" dirty="0" smtClean="0"/>
            <a:t>направлена на </a:t>
          </a:r>
          <a:r>
            <a:rPr lang="ru-RU" sz="1300" kern="1200" dirty="0" smtClean="0"/>
            <a:t>формирование особого типа знаний и соответствующих способностей, позволяющих развернуть профессиональную деятельность педагога - исследователя, направленную на проектирование и развитие образовательных систем. Необходимость данной дисциплины в структуре подготовки кадров высшей квалификации определяется высокой востребованностью изучения педагогического проектирования в условиях динамичных изменений и развития существующих образовательных систем. </a:t>
          </a:r>
        </a:p>
        <a:p>
          <a:pPr lvl="0" algn="just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300" b="1" i="0" kern="1200" dirty="0" smtClean="0">
              <a:solidFill>
                <a:schemeClr val="accent1">
                  <a:lumMod val="50000"/>
                </a:schemeClr>
              </a:solidFill>
            </a:rPr>
            <a:t>Цель и задачи: </a:t>
          </a:r>
          <a:r>
            <a:rPr lang="ru-RU" sz="1300" kern="1200" dirty="0" smtClean="0"/>
            <a:t>развитие культуры и профессиональной компетентности аспирантов в рамках педагогического проектирования образовательного процесса, обеспечивающих квалифицированную реализацию профессиональной педагогической деятельности, ориентированной на достижение целей инновационного профессионального образования.</a:t>
          </a:r>
          <a:endParaRPr lang="ru-RU" sz="1300" i="1" kern="1200" dirty="0"/>
        </a:p>
      </dsp:txBody>
      <dsp:txXfrm>
        <a:off x="588428" y="37024"/>
        <a:ext cx="8430011" cy="203234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CAEBE8-6BB5-4A0B-94BB-D0E1BDB749EA}" type="datetimeFigureOut">
              <a:rPr lang="ru-RU" smtClean="0"/>
              <a:t>22.06.2018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642938"/>
            <a:ext cx="3086100" cy="17367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14400" y="2474913"/>
            <a:ext cx="7315200" cy="20256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4886325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180013" y="4886325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8942F2-6A6B-446F-ADEB-36C2E0FB00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82140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8942F2-6A6B-446F-ADEB-36C2E0FB0032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27665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8942F2-6A6B-446F-ADEB-36C2E0FB0032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20535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dirty="0" smtClean="0"/>
          </a:p>
        </p:txBody>
      </p:sp>
      <p:sp>
        <p:nvSpPr>
          <p:cNvPr id="1331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B4BD211-F903-4153-8E33-CB2A7C60B87D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ru-RU" altLang="ru-RU" sz="12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840738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1594485"/>
            <a:ext cx="7772400" cy="10801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2880360"/>
            <a:ext cx="6400800" cy="12858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6/22/2018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453EE54-7506-4D62-B6B7-C2F7A75074EE}" type="datetimeFigureOut"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6/22/2018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19A2EC1-C16B-435D-A65B-A0B40B33707C}" type="slidenum">
              <a: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92427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rgbClr val="C0000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6/22/2018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rgbClr val="C0000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183005"/>
            <a:ext cx="3977640" cy="33947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183005"/>
            <a:ext cx="3977640" cy="33947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6/22/2018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514349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rgbClr val="C0000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6/22/2018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6/22/2018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1594485"/>
            <a:ext cx="7772400" cy="108013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2880360"/>
            <a:ext cx="6400800" cy="12858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08C2CA3-426A-49B3-AD98-81AB25C9AF60}" type="datetimeFigureOut"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6/22/2018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6FDCAC-7749-43A2-9368-17CAB94AD998}" type="slidenum">
              <a: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609547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1800" b="0" i="0">
                <a:solidFill>
                  <a:srgbClr val="C0000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lvl1pPr>
              <a:defRPr sz="11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4D114CE-3082-4579-9B58-9D351C269EE8}" type="datetimeFigureOut"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6/22/2018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6B0D8C0-60B6-49F4-93F0-6B254D70A5B3}" type="slidenum">
              <a: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73684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1800" b="0" i="0">
                <a:solidFill>
                  <a:srgbClr val="C0000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183005"/>
            <a:ext cx="3977640" cy="339471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183005"/>
            <a:ext cx="3977640" cy="339471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72D0336-749A-421D-B346-4B80FF8E7A36}" type="datetimeFigureOut"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6/22/2018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55FC222-32F7-4781-8212-4F72B457BB05}" type="slidenum">
              <a: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817240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k object 16"/>
          <p:cNvSpPr>
            <a:spLocks noChangeArrowheads="1"/>
          </p:cNvSpPr>
          <p:nvPr/>
        </p:nvSpPr>
        <p:spPr bwMode="auto">
          <a:xfrm>
            <a:off x="0" y="0"/>
            <a:ext cx="9144000" cy="5143500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1800" b="0" i="0">
                <a:solidFill>
                  <a:srgbClr val="C0000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66B224B-39F6-44D0-890C-52E65DAE0A3C}" type="datetimeFigureOut"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6/22/2018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56D9BDA-D7DB-4A15-9BD0-D1486FE50FC8}" type="slidenum">
              <a: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137592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g"/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5143498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95478" y="33020"/>
            <a:ext cx="8353043" cy="7518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rgbClr val="C0000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530222" y="872489"/>
            <a:ext cx="7341870" cy="12001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1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4783455"/>
            <a:ext cx="292608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4783455"/>
            <a:ext cx="210312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6/22/2018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4783455"/>
            <a:ext cx="210312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bk object 16"/>
          <p:cNvSpPr>
            <a:spLocks noChangeArrowheads="1"/>
          </p:cNvSpPr>
          <p:nvPr/>
        </p:nvSpPr>
        <p:spPr bwMode="auto">
          <a:xfrm>
            <a:off x="0" y="0"/>
            <a:ext cx="9144000" cy="5143500"/>
          </a:xfrm>
          <a:prstGeom prst="rect">
            <a:avLst/>
          </a:prstGeom>
          <a:blipFill dpi="0" rotWithShape="1">
            <a:blip r:embed="rId8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1027" name="Holder 2"/>
          <p:cNvSpPr>
            <a:spLocks noGrp="1"/>
          </p:cNvSpPr>
          <p:nvPr>
            <p:ph type="title"/>
          </p:nvPr>
        </p:nvSpPr>
        <p:spPr bwMode="auto">
          <a:xfrm>
            <a:off x="395288" y="33338"/>
            <a:ext cx="8353425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endParaRPr lang="ru-RU" altLang="ru-RU" smtClean="0"/>
          </a:p>
        </p:txBody>
      </p:sp>
      <p:sp>
        <p:nvSpPr>
          <p:cNvPr id="1028" name="Holder 3"/>
          <p:cNvSpPr>
            <a:spLocks noGrp="1"/>
          </p:cNvSpPr>
          <p:nvPr>
            <p:ph type="body" idx="1"/>
          </p:nvPr>
        </p:nvSpPr>
        <p:spPr bwMode="auto">
          <a:xfrm>
            <a:off x="1530350" y="873125"/>
            <a:ext cx="734218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endParaRPr lang="ru-RU" altLang="ru-RU" smtClean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325" y="4783138"/>
            <a:ext cx="292735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4783138"/>
            <a:ext cx="2103438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33605B-C241-4E64-85E4-3B57009FDE45}" type="datetimeFigureOut"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6/22/2018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363" y="4783138"/>
            <a:ext cx="2103437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C30805E-0EF5-4A40-87EC-B651FFAF7960}" type="slidenum">
              <a: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76548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anose="020F0502020204030204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anose="020F0502020204030204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anose="020F0502020204030204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anose="020F0502020204030204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anose="020F0502020204030204" pitchFamily="34" charset="0"/>
        </a:defRPr>
      </a:lvl9pPr>
    </p:titleStyle>
    <p:bodyStyle>
      <a:lvl1pPr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g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9540" y="1731704"/>
            <a:ext cx="8732520" cy="62901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wrap="square" lIns="0" tIns="13335" rIns="0" bIns="0" rtlCol="0">
            <a:spAutoFit/>
          </a:bodyPr>
          <a:lstStyle/>
          <a:p>
            <a:pPr algn="ctr"/>
            <a:r>
              <a:rPr lang="ru-RU" sz="2000" i="1" kern="1200" dirty="0" smtClean="0">
                <a:solidFill>
                  <a:schemeClr val="accent1">
                    <a:lumMod val="50000"/>
                  </a:schemeClr>
                </a:solidFill>
              </a:rPr>
              <a:t>Рабочая программа дисциплины по выбору </a:t>
            </a:r>
            <a:r>
              <a:rPr lang="ru-RU" sz="2000" i="1" kern="1200" dirty="0">
                <a:solidFill>
                  <a:schemeClr val="accent1">
                    <a:lumMod val="50000"/>
                  </a:schemeClr>
                </a:solidFill>
              </a:rPr>
              <a:t>(Б1.В.ДВ.3) </a:t>
            </a:r>
            <a:r>
              <a:rPr lang="ru-RU" sz="2000" kern="1200" dirty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2000" kern="12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000" kern="1200" dirty="0" smtClean="0">
                <a:solidFill>
                  <a:schemeClr val="accent1">
                    <a:lumMod val="50000"/>
                  </a:schemeClr>
                </a:solidFill>
              </a:rPr>
              <a:t>«Педагогическое проектирование»</a:t>
            </a:r>
            <a:endParaRPr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743199" y="0"/>
            <a:ext cx="3195551" cy="173170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743200" y="2323800"/>
            <a:ext cx="3195551" cy="264942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846446" y="3848872"/>
            <a:ext cx="16029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i="1" dirty="0" smtClean="0">
                <a:solidFill>
                  <a:schemeClr val="bg1"/>
                </a:solidFill>
              </a:rPr>
              <a:t>Автор-разработчик:</a:t>
            </a:r>
          </a:p>
          <a:p>
            <a:r>
              <a:rPr lang="ru-RU" sz="1200" b="1" i="1" dirty="0" smtClean="0">
                <a:solidFill>
                  <a:schemeClr val="bg1"/>
                </a:solidFill>
              </a:rPr>
              <a:t>Николина В.В.., </a:t>
            </a:r>
            <a:r>
              <a:rPr lang="ru-RU" sz="1200" i="1" dirty="0" smtClean="0">
                <a:solidFill>
                  <a:schemeClr val="bg1"/>
                </a:solidFill>
              </a:rPr>
              <a:t>д.п.н., професор кафедры педагогики</a:t>
            </a:r>
          </a:p>
          <a:p>
            <a:r>
              <a:rPr lang="ru-RU" sz="1200" i="1" dirty="0" smtClean="0">
                <a:solidFill>
                  <a:schemeClr val="bg1"/>
                </a:solidFill>
              </a:rPr>
              <a:t> и андрагогики</a:t>
            </a:r>
            <a:endParaRPr lang="ru-RU" sz="1200" i="1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66948" y="895350"/>
            <a:ext cx="1876252" cy="3736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/>
              <a:t>www.niro.nnov.ru</a:t>
            </a:r>
            <a:endParaRPr lang="ru-RU" sz="1400" b="1" dirty="0"/>
          </a:p>
        </p:txBody>
      </p:sp>
      <p:pic>
        <p:nvPicPr>
          <p:cNvPr id="9" name="Рисунок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475" y="160098"/>
            <a:ext cx="1069975" cy="86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5938750" y="4169902"/>
            <a:ext cx="2367050" cy="3736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/>
              <a:t>e-mail: innov-nn@mail.ru</a:t>
            </a:r>
            <a:endParaRPr lang="ru-RU" sz="1400" b="1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0914" y="291279"/>
            <a:ext cx="2286000" cy="1219200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0" y="2436535"/>
            <a:ext cx="1040227" cy="135981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48000" y="2454607"/>
            <a:ext cx="1092226" cy="1341743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40974" y="3850752"/>
            <a:ext cx="1609483" cy="10607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307777"/>
          </a:xfr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«Педагогическое проектирование» </a:t>
            </a:r>
            <a:r>
              <a:rPr lang="ru-RU" sz="2000" i="1" kern="1200" dirty="0" smtClean="0">
                <a:solidFill>
                  <a:schemeClr val="accent1">
                    <a:lumMod val="50000"/>
                  </a:schemeClr>
                </a:solidFill>
              </a:rPr>
              <a:t>(Б1.В.ДВ.3)</a:t>
            </a:r>
            <a:endParaRPr lang="ru-RU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965727821"/>
              </p:ext>
            </p:extLst>
          </p:nvPr>
        </p:nvGraphicFramePr>
        <p:xfrm>
          <a:off x="34962" y="756672"/>
          <a:ext cx="8919802" cy="20323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9" name="Группа 8"/>
          <p:cNvGrpSpPr/>
          <p:nvPr/>
        </p:nvGrpSpPr>
        <p:grpSpPr>
          <a:xfrm>
            <a:off x="684142" y="2636148"/>
            <a:ext cx="8536058" cy="2126525"/>
            <a:chOff x="406398" y="1721047"/>
            <a:chExt cx="8623010" cy="2029570"/>
          </a:xfrm>
        </p:grpSpPr>
        <p:sp>
          <p:nvSpPr>
            <p:cNvPr id="10" name="Прямоугольник 9"/>
            <p:cNvSpPr/>
            <p:nvPr/>
          </p:nvSpPr>
          <p:spPr>
            <a:xfrm>
              <a:off x="406398" y="2074217"/>
              <a:ext cx="8429889" cy="1676400"/>
            </a:xfrm>
            <a:prstGeom prst="rect">
              <a:avLst/>
            </a:prstGeom>
            <a:ln w="28575">
              <a:solidFill>
                <a:schemeClr val="tx2">
                  <a:alpha val="90000"/>
                </a:schemeClr>
              </a:solidFill>
            </a:ln>
          </p:spPr>
          <p:style>
            <a:lnRef idx="2">
              <a:schemeClr val="accent4"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Прямоугольник 10"/>
            <p:cNvSpPr/>
            <p:nvPr/>
          </p:nvSpPr>
          <p:spPr>
            <a:xfrm>
              <a:off x="421189" y="1721047"/>
              <a:ext cx="8608219" cy="1676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just" defTabSz="62230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</a:pPr>
              <a:endParaRPr lang="ru-RU" sz="1400" i="1" kern="1200" dirty="0"/>
            </a:p>
          </p:txBody>
        </p:sp>
      </p:grpSp>
      <p:sp>
        <p:nvSpPr>
          <p:cNvPr id="12" name="Прямоугольник 11"/>
          <p:cNvSpPr/>
          <p:nvPr/>
        </p:nvSpPr>
        <p:spPr>
          <a:xfrm>
            <a:off x="684142" y="2976490"/>
            <a:ext cx="8344884" cy="181588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Общая трудоемкость дисциплины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Составляет 2 ЗЕТ (зачетных единиц), 72 часа. Форма обучения – очная и заочная, для заочной формы на четвертом курсе (седьмой семестр), для очной формы обучения втором курсе (третий семестр</a:t>
            </a:r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). 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Содержание дисциплины раскрывается через интерактивные методы и средства обучения: лекции – 6 час. и 4 час. практические занятия. Самостоятельная работа – 58 час. </a:t>
            </a:r>
          </a:p>
          <a:p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Формы </a:t>
            </a:r>
            <a:r>
              <a:rPr lang="ru-RU" sz="1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контроля качества освоения программы:</a:t>
            </a:r>
          </a:p>
          <a:p>
            <a:r>
              <a:rPr lang="ru-RU" sz="14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- </a:t>
            </a:r>
            <a:r>
              <a:rPr lang="ru-RU" sz="1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Текущий контроль </a:t>
            </a:r>
            <a:r>
              <a:rPr lang="ru-RU" sz="14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собеседование, творческие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задания;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Промежуточный контроль</a:t>
            </a:r>
            <a:r>
              <a:rPr lang="ru-RU" sz="14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(зачет)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для очной: зачет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(2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курс,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семестр) и для заочной: зачет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(4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курс,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семестр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1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Пирог 12"/>
          <p:cNvSpPr/>
          <p:nvPr/>
        </p:nvSpPr>
        <p:spPr>
          <a:xfrm>
            <a:off x="43926" y="3037339"/>
            <a:ext cx="1280433" cy="1725334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1">
              <a:lumMod val="60000"/>
              <a:lumOff val="40000"/>
              <a:alpha val="90000"/>
            </a:schemeClr>
          </a:solidFill>
          <a:ln>
            <a:solidFill>
              <a:schemeClr val="tx2"/>
            </a:solidFill>
          </a:ln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alpha val="90000"/>
              <a:hueOff val="0"/>
              <a:satOff val="0"/>
              <a:lumOff val="0"/>
              <a:alphaOff val="0"/>
            </a:schemeClr>
          </a:fillRef>
          <a:effectRef idx="1">
            <a:schemeClr val="accent4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928423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6200" y="33338"/>
            <a:ext cx="8839200" cy="473206"/>
          </a:xfr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tIns="41910"/>
          <a:lstStyle/>
          <a:p>
            <a:pPr marL="82550" indent="-71438" eaLnBrk="1" hangingPunct="1">
              <a:spcBef>
                <a:spcPts val="100"/>
              </a:spcBef>
            </a:pPr>
            <a:r>
              <a:rPr lang="ru-RU" altLang="ru-RU" sz="1400" dirty="0" smtClean="0">
                <a:solidFill>
                  <a:srgbClr val="604A7B"/>
                </a:solidFill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Рабочая программа дисциплины</a:t>
            </a:r>
            <a:br>
              <a:rPr lang="ru-RU" altLang="ru-RU" sz="1400" dirty="0" smtClean="0">
                <a:solidFill>
                  <a:srgbClr val="604A7B"/>
                </a:solidFill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</a:br>
            <a:r>
              <a:rPr lang="ru-RU" altLang="ru-RU" sz="1400" dirty="0" smtClean="0">
                <a:solidFill>
                  <a:srgbClr val="604A7B"/>
                </a:solidFill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«Педагогическое проектирование»</a:t>
            </a:r>
            <a:r>
              <a:rPr lang="ru-RU" altLang="ru-RU" sz="1400" i="1" dirty="0" smtClean="0">
                <a:solidFill>
                  <a:srgbClr val="604A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(Б1.В.ДВ.3)</a:t>
            </a:r>
            <a:endParaRPr lang="ru-RU" altLang="ru-RU" sz="1400" b="1" dirty="0" smtClean="0">
              <a:solidFill>
                <a:srgbClr val="95373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23" name="object 7"/>
          <p:cNvSpPr>
            <a:spLocks/>
          </p:cNvSpPr>
          <p:nvPr/>
        </p:nvSpPr>
        <p:spPr bwMode="auto">
          <a:xfrm>
            <a:off x="1236952" y="2146515"/>
            <a:ext cx="7653338" cy="980859"/>
          </a:xfrm>
          <a:custGeom>
            <a:avLst/>
            <a:gdLst>
              <a:gd name="T0" fmla="*/ 6553156 w 7176770"/>
              <a:gd name="T1" fmla="*/ 1322204 h 530860"/>
              <a:gd name="T2" fmla="*/ 242143 w 7176770"/>
              <a:gd name="T3" fmla="*/ 1322204 h 530860"/>
              <a:gd name="T4" fmla="*/ 0 w 7176770"/>
              <a:gd name="T5" fmla="*/ 661101 h 530860"/>
              <a:gd name="T6" fmla="*/ 242143 w 7176770"/>
              <a:gd name="T7" fmla="*/ 0 h 530860"/>
              <a:gd name="T8" fmla="*/ 6553156 w 7176770"/>
              <a:gd name="T9" fmla="*/ 0 h 530860"/>
              <a:gd name="T10" fmla="*/ 6553156 w 7176770"/>
              <a:gd name="T11" fmla="*/ 1322204 h 53086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7176770" h="530860">
                <a:moveTo>
                  <a:pt x="7176515" y="530351"/>
                </a:moveTo>
                <a:lnTo>
                  <a:pt x="265176" y="530351"/>
                </a:lnTo>
                <a:lnTo>
                  <a:pt x="0" y="265175"/>
                </a:lnTo>
                <a:lnTo>
                  <a:pt x="265176" y="0"/>
                </a:lnTo>
                <a:lnTo>
                  <a:pt x="7176515" y="0"/>
                </a:lnTo>
                <a:lnTo>
                  <a:pt x="7176515" y="530351"/>
                </a:lnTo>
                <a:close/>
              </a:path>
            </a:pathLst>
          </a:custGeom>
          <a:noFill/>
          <a:ln w="25907">
            <a:solidFill>
              <a:schemeClr val="accent4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226" name="object 13"/>
          <p:cNvSpPr>
            <a:spLocks/>
          </p:cNvSpPr>
          <p:nvPr/>
        </p:nvSpPr>
        <p:spPr bwMode="auto">
          <a:xfrm>
            <a:off x="1288184" y="3252932"/>
            <a:ext cx="7645400" cy="762000"/>
          </a:xfrm>
          <a:custGeom>
            <a:avLst/>
            <a:gdLst>
              <a:gd name="T0" fmla="*/ 6408339 w 7176770"/>
              <a:gd name="T1" fmla="*/ 885112 h 530860"/>
              <a:gd name="T2" fmla="*/ 236791 w 7176770"/>
              <a:gd name="T3" fmla="*/ 885112 h 530860"/>
              <a:gd name="T4" fmla="*/ 0 w 7176770"/>
              <a:gd name="T5" fmla="*/ 442556 h 530860"/>
              <a:gd name="T6" fmla="*/ 236791 w 7176770"/>
              <a:gd name="T7" fmla="*/ 0 h 530860"/>
              <a:gd name="T8" fmla="*/ 6408339 w 7176770"/>
              <a:gd name="T9" fmla="*/ 0 h 530860"/>
              <a:gd name="T10" fmla="*/ 6408339 w 7176770"/>
              <a:gd name="T11" fmla="*/ 885112 h 53086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7176770" h="530860">
                <a:moveTo>
                  <a:pt x="7176515" y="530351"/>
                </a:moveTo>
                <a:lnTo>
                  <a:pt x="265176" y="530351"/>
                </a:lnTo>
                <a:lnTo>
                  <a:pt x="0" y="265175"/>
                </a:lnTo>
                <a:lnTo>
                  <a:pt x="265176" y="0"/>
                </a:lnTo>
                <a:lnTo>
                  <a:pt x="7176515" y="0"/>
                </a:lnTo>
                <a:lnTo>
                  <a:pt x="7176515" y="530351"/>
                </a:lnTo>
                <a:close/>
              </a:path>
            </a:pathLst>
          </a:custGeom>
          <a:noFill/>
          <a:ln w="25907">
            <a:solidFill>
              <a:schemeClr val="accent4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60325" y="784225"/>
            <a:ext cx="1155700" cy="33528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297" name="Прямоугольник 4"/>
          <p:cNvSpPr>
            <a:spLocks noChangeArrowheads="1"/>
          </p:cNvSpPr>
          <p:nvPr/>
        </p:nvSpPr>
        <p:spPr bwMode="auto">
          <a:xfrm>
            <a:off x="1510506" y="2207634"/>
            <a:ext cx="7297738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3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</a:rPr>
              <a:t>Игнатьева Г.А. </a:t>
            </a:r>
            <a:r>
              <a:rPr kumimoji="0" lang="ru-RU" altLang="ru-RU" sz="130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</a:rPr>
              <a:t>Содержательно-</a:t>
            </a:r>
            <a:r>
              <a:rPr kumimoji="0" lang="ru-RU" altLang="ru-RU" sz="130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</a:rPr>
              <a:t>деятельностный</a:t>
            </a:r>
            <a:r>
              <a:rPr kumimoji="0" lang="ru-RU" altLang="ru-RU" sz="130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</a:rPr>
              <a:t> контекст постдипломного</a:t>
            </a:r>
            <a:r>
              <a:rPr kumimoji="0" lang="ru-RU" altLang="ru-RU" sz="130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</a:rPr>
              <a:t> образования педагогических и научно-педагогических кадров: от теории к практике: практико-ориентированная монография / Г.А. Игнатьева, О.В. </a:t>
            </a:r>
            <a:r>
              <a:rPr kumimoji="0" lang="ru-RU" altLang="ru-RU" sz="1300" i="0" u="none" strike="noStrike" kern="1200" cap="none" spc="0" normalizeH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</a:rPr>
              <a:t>Тулупова</a:t>
            </a:r>
            <a:r>
              <a:rPr kumimoji="0" lang="ru-RU" altLang="ru-RU" sz="130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</a:rPr>
              <a:t>, О.Е. </a:t>
            </a:r>
            <a:r>
              <a:rPr kumimoji="0" lang="ru-RU" altLang="ru-RU" sz="1300" i="0" u="none" strike="noStrike" kern="1200" cap="none" spc="0" normalizeH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</a:rPr>
              <a:t>Фефелова</a:t>
            </a:r>
            <a:r>
              <a:rPr kumimoji="0" lang="ru-RU" altLang="ru-RU" sz="130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</a:rPr>
              <a:t>. – </a:t>
            </a:r>
            <a:r>
              <a:rPr kumimoji="0" lang="ru-RU" altLang="ru-RU" sz="1300" i="0" u="none" strike="noStrike" kern="1200" cap="none" spc="0" normalizeH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</a:rPr>
              <a:t>Н.Новгород</a:t>
            </a:r>
            <a:r>
              <a:rPr kumimoji="0" lang="ru-RU" altLang="ru-RU" sz="130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</a:rPr>
              <a:t>: Нижегородский институт развития образования, 2017. – 367 с.</a:t>
            </a:r>
            <a:endParaRPr kumimoji="0" lang="ru-RU" altLang="ru-RU" sz="130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2298" name="TextBox 5"/>
          <p:cNvSpPr txBox="1">
            <a:spLocks noChangeArrowheads="1"/>
          </p:cNvSpPr>
          <p:nvPr/>
        </p:nvSpPr>
        <p:spPr bwMode="auto">
          <a:xfrm>
            <a:off x="1566790" y="3288579"/>
            <a:ext cx="7088188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1200" b="1" dirty="0">
                <a:solidFill>
                  <a:prstClr val="black"/>
                </a:solidFill>
              </a:rPr>
              <a:t>Краевский В.В. </a:t>
            </a:r>
            <a:r>
              <a:rPr lang="ru-RU" altLang="ru-RU" sz="1300" dirty="0">
                <a:solidFill>
                  <a:prstClr val="black"/>
                </a:solidFill>
              </a:rPr>
              <a:t>Основы обучения. Дидактика и методика: учеб. пособие для студ. </a:t>
            </a:r>
            <a:r>
              <a:rPr lang="ru-RU" altLang="ru-RU" sz="1300" dirty="0" err="1">
                <a:solidFill>
                  <a:prstClr val="black"/>
                </a:solidFill>
              </a:rPr>
              <a:t>высш</a:t>
            </a:r>
            <a:r>
              <a:rPr lang="ru-RU" altLang="ru-RU" sz="1300" dirty="0">
                <a:solidFill>
                  <a:prstClr val="black"/>
                </a:solidFill>
              </a:rPr>
              <a:t>. учеб. заведений / В.В. Краевский, А.В. Хуторской. – М.: </a:t>
            </a:r>
            <a:r>
              <a:rPr lang="ru-RU" altLang="ru-RU" sz="1300" dirty="0" smtClean="0">
                <a:solidFill>
                  <a:prstClr val="black"/>
                </a:solidFill>
              </a:rPr>
              <a:t>Издательский </a:t>
            </a:r>
            <a:r>
              <a:rPr lang="ru-RU" altLang="ru-RU" sz="1300" dirty="0">
                <a:solidFill>
                  <a:prstClr val="black"/>
                </a:solidFill>
              </a:rPr>
              <a:t>центр «Академия», 2011. – 352 с. ISBN 678-5- 7695-2928-3</a:t>
            </a:r>
            <a:endParaRPr kumimoji="0" lang="ru-RU" altLang="ru-RU" sz="130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 rot="5400000">
            <a:off x="-1545352" y="2349822"/>
            <a:ext cx="3570208" cy="245983"/>
          </a:xfrm>
          <a:prstGeom prst="rect">
            <a:avLst/>
          </a:prstGeom>
          <a:noFill/>
        </p:spPr>
        <p:txBody>
          <a:bodyPr vert="vert27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1" i="0" u="none" strike="noStrike" kern="1200" cap="none" spc="0" normalizeH="0" baseline="0" noProof="0" dirty="0">
                <a:ln>
                  <a:noFill/>
                </a:ln>
                <a:solidFill>
                  <a:srgbClr val="8064A2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1" i="0" u="none" strike="noStrike" kern="1200" cap="none" spc="0" normalizeH="0" baseline="0" noProof="0" dirty="0">
                <a:ln>
                  <a:noFill/>
                </a:ln>
                <a:solidFill>
                  <a:srgbClr val="8064A2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С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1" i="0" u="none" strike="noStrike" kern="1200" cap="none" spc="0" normalizeH="0" baseline="0" noProof="0" dirty="0">
                <a:ln>
                  <a:noFill/>
                </a:ln>
                <a:solidFill>
                  <a:srgbClr val="8064A2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Н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1" i="0" u="none" strike="noStrike" kern="1200" cap="none" spc="0" normalizeH="0" baseline="0" noProof="0" dirty="0">
                <a:ln>
                  <a:noFill/>
                </a:ln>
                <a:solidFill>
                  <a:srgbClr val="8064A2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1" i="0" u="none" strike="noStrike" kern="1200" cap="none" spc="0" normalizeH="0" baseline="0" noProof="0" dirty="0">
                <a:ln>
                  <a:noFill/>
                </a:ln>
                <a:solidFill>
                  <a:srgbClr val="8064A2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В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1" i="0" u="none" strike="noStrike" kern="1200" cap="none" spc="0" normalizeH="0" baseline="0" noProof="0" dirty="0">
                <a:ln>
                  <a:noFill/>
                </a:ln>
                <a:solidFill>
                  <a:srgbClr val="8064A2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Н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1" i="0" u="none" strike="noStrike" kern="1200" cap="none" spc="0" normalizeH="0" baseline="0" noProof="0" dirty="0">
                <a:ln>
                  <a:noFill/>
                </a:ln>
                <a:solidFill>
                  <a:srgbClr val="8064A2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А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1" i="0" u="none" strike="noStrike" kern="1200" cap="none" spc="0" normalizeH="0" baseline="0" noProof="0" dirty="0">
                <a:ln>
                  <a:noFill/>
                </a:ln>
                <a:solidFill>
                  <a:srgbClr val="8064A2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Я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1" i="0" u="none" strike="noStrike" kern="1200" cap="none" spc="0" normalizeH="0" baseline="0" noProof="0" dirty="0">
              <a:ln>
                <a:noFill/>
              </a:ln>
              <a:solidFill>
                <a:srgbClr val="8064A2">
                  <a:lumMod val="75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1" i="0" u="none" strike="noStrike" kern="1200" cap="none" spc="0" normalizeH="0" baseline="0" noProof="0" dirty="0">
                <a:ln>
                  <a:noFill/>
                </a:ln>
                <a:solidFill>
                  <a:srgbClr val="8064A2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Л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1" i="0" u="none" strike="noStrike" kern="1200" cap="none" spc="0" normalizeH="0" baseline="0" noProof="0" dirty="0">
                <a:ln>
                  <a:noFill/>
                </a:ln>
                <a:solidFill>
                  <a:srgbClr val="8064A2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И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1" i="0" u="none" strike="noStrike" kern="1200" cap="none" spc="0" normalizeH="0" baseline="0" noProof="0" dirty="0">
                <a:ln>
                  <a:noFill/>
                </a:ln>
                <a:solidFill>
                  <a:srgbClr val="8064A2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Т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1" i="0" u="none" strike="noStrike" kern="1200" cap="none" spc="0" normalizeH="0" baseline="0" noProof="0" dirty="0">
                <a:ln>
                  <a:noFill/>
                </a:ln>
                <a:solidFill>
                  <a:srgbClr val="8064A2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Е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1" i="0" u="none" strike="noStrike" kern="1200" cap="none" spc="0" normalizeH="0" baseline="0" noProof="0" dirty="0">
                <a:ln>
                  <a:noFill/>
                </a:ln>
                <a:solidFill>
                  <a:srgbClr val="8064A2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Р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1" i="0" u="none" strike="noStrike" kern="1200" cap="none" spc="0" normalizeH="0" baseline="0" noProof="0" dirty="0">
                <a:ln>
                  <a:noFill/>
                </a:ln>
                <a:solidFill>
                  <a:srgbClr val="8064A2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А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1" i="0" u="none" strike="noStrike" kern="1200" cap="none" spc="0" normalizeH="0" baseline="0" noProof="0" dirty="0">
                <a:ln>
                  <a:noFill/>
                </a:ln>
                <a:solidFill>
                  <a:srgbClr val="8064A2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Т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1" i="0" u="none" strike="noStrike" kern="1200" cap="none" spc="0" normalizeH="0" baseline="0" noProof="0" dirty="0">
                <a:ln>
                  <a:noFill/>
                </a:ln>
                <a:solidFill>
                  <a:srgbClr val="8064A2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У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1" i="0" u="none" strike="noStrike" kern="1200" cap="none" spc="0" normalizeH="0" baseline="0" noProof="0" dirty="0">
                <a:ln>
                  <a:noFill/>
                </a:ln>
                <a:solidFill>
                  <a:srgbClr val="8064A2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Р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1" i="0" u="none" strike="noStrike" kern="1200" cap="none" spc="0" normalizeH="0" baseline="0" noProof="0" dirty="0">
                <a:ln>
                  <a:noFill/>
                </a:ln>
                <a:solidFill>
                  <a:srgbClr val="8064A2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А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1" i="0" u="none" strike="noStrike" kern="1200" cap="none" spc="0" normalizeH="0" baseline="0" noProof="0" dirty="0">
              <a:ln>
                <a:noFill/>
              </a:ln>
              <a:solidFill>
                <a:srgbClr val="8064A2">
                  <a:lumMod val="75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76200" y="4316413"/>
            <a:ext cx="8839200" cy="39528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03152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Тел.: (831) 417-73-77, </a:t>
            </a:r>
            <a:r>
              <a:rPr kumimoji="0" lang="en-US" altLang="ru-RU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03152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e</a:t>
            </a:r>
            <a:r>
              <a:rPr kumimoji="0" lang="ru-RU" altLang="ru-RU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03152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-</a:t>
            </a:r>
            <a:r>
              <a:rPr kumimoji="0" lang="en-US" altLang="ru-RU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03152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mail</a:t>
            </a:r>
            <a:r>
              <a:rPr kumimoji="0" lang="ru-RU" altLang="ru-RU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03152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: </a:t>
            </a:r>
            <a:r>
              <a:rPr kumimoji="0" lang="en-US" altLang="ru-RU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403152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nauka</a:t>
            </a:r>
            <a:r>
              <a:rPr kumimoji="0" lang="ru-RU" altLang="ru-RU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03152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-</a:t>
            </a:r>
            <a:r>
              <a:rPr kumimoji="0" lang="en-US" altLang="ru-RU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403152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niro</a:t>
            </a:r>
            <a:r>
              <a:rPr kumimoji="0" lang="ru-RU" altLang="ru-RU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03152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@</a:t>
            </a:r>
            <a:r>
              <a:rPr kumimoji="0" lang="en-US" altLang="ru-RU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03152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mail</a:t>
            </a:r>
            <a:r>
              <a:rPr kumimoji="0" lang="ru-RU" altLang="ru-RU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03152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.</a:t>
            </a:r>
            <a:r>
              <a:rPr kumimoji="0" lang="en-US" altLang="ru-RU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403152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ru</a:t>
            </a:r>
            <a:endParaRPr kumimoji="0" lang="ru-RU" altLang="ru-RU" sz="1200" b="0" i="0" u="none" strike="noStrike" kern="1200" cap="none" spc="0" normalizeH="0" baseline="0" noProof="0" dirty="0" smtClean="0">
              <a:ln>
                <a:noFill/>
              </a:ln>
              <a:solidFill>
                <a:srgbClr val="403152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pic>
        <p:nvPicPr>
          <p:cNvPr id="12301" name="Рисунок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4100" y="4222750"/>
            <a:ext cx="144780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5159375" y="4375150"/>
            <a:ext cx="3746500" cy="2762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200" b="0" i="0" u="none" strike="noStrike" kern="1200" cap="none" spc="0" normalizeH="0" baseline="0" noProof="0" dirty="0">
                <a:ln>
                  <a:noFill/>
                </a:ln>
                <a:solidFill>
                  <a:srgbClr val="8064A2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Тел</a:t>
            </a:r>
            <a:r>
              <a:rPr kumimoji="0" lang="en-US" altLang="ru-RU" sz="1200" b="0" i="0" u="none" strike="noStrike" kern="1200" cap="none" spc="0" normalizeH="0" baseline="0" noProof="0" dirty="0">
                <a:ln>
                  <a:noFill/>
                </a:ln>
                <a:solidFill>
                  <a:srgbClr val="8064A2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.: (831) 468-10-75</a:t>
            </a:r>
            <a:r>
              <a:rPr kumimoji="0" lang="ru-RU" altLang="ru-RU" sz="1200" b="0" i="0" u="none" strike="noStrike" kern="1200" cap="none" spc="0" normalizeH="0" baseline="0" noProof="0" dirty="0">
                <a:ln>
                  <a:noFill/>
                </a:ln>
                <a:solidFill>
                  <a:srgbClr val="8064A2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</a:t>
            </a:r>
            <a:r>
              <a:rPr kumimoji="0" lang="en-US" altLang="ru-RU" sz="1200" b="0" i="0" u="none" strike="noStrike" kern="1200" cap="none" spc="0" normalizeH="0" baseline="0" noProof="0" dirty="0">
                <a:ln>
                  <a:noFill/>
                </a:ln>
                <a:solidFill>
                  <a:srgbClr val="8064A2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e-mail: innov-nn@mail.ru</a:t>
            </a:r>
            <a:endParaRPr kumimoji="0" lang="ru-RU" altLang="ru-RU" sz="1200" b="0" i="0" u="none" strike="noStrike" kern="1200" cap="none" spc="0" normalizeH="0" baseline="0" noProof="0" dirty="0">
              <a:ln>
                <a:noFill/>
              </a:ln>
              <a:solidFill>
                <a:srgbClr val="8064A2">
                  <a:lumMod val="50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2304" name="object 15"/>
          <p:cNvSpPr>
            <a:spLocks noChangeArrowheads="1"/>
          </p:cNvSpPr>
          <p:nvPr/>
        </p:nvSpPr>
        <p:spPr bwMode="auto">
          <a:xfrm>
            <a:off x="1586995" y="1107827"/>
            <a:ext cx="7237413" cy="597250"/>
          </a:xfrm>
          <a:custGeom>
            <a:avLst/>
            <a:gdLst>
              <a:gd name="T0" fmla="*/ 0 w 7176770"/>
              <a:gd name="T1" fmla="*/ 0 h 530860"/>
              <a:gd name="T2" fmla="*/ 7176770 w 7176770"/>
              <a:gd name="T3" fmla="*/ 530860 h 530860"/>
            </a:gdLst>
            <a:ahLst/>
            <a:cxnLst/>
            <a:rect l="T0" t="T1" r="T2" b="T3"/>
            <a:pathLst>
              <a:path w="7176770" h="530860">
                <a:moveTo>
                  <a:pt x="7176515" y="0"/>
                </a:moveTo>
                <a:lnTo>
                  <a:pt x="265176" y="0"/>
                </a:lnTo>
                <a:lnTo>
                  <a:pt x="0" y="265176"/>
                </a:lnTo>
                <a:lnTo>
                  <a:pt x="265176" y="530352"/>
                </a:lnTo>
                <a:lnTo>
                  <a:pt x="7176515" y="530352"/>
                </a:lnTo>
                <a:lnTo>
                  <a:pt x="71765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Колесникова </a:t>
            </a:r>
            <a:r>
              <a:rPr kumimoji="0" lang="ru-RU" altLang="ru-RU" sz="12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И.А.</a:t>
            </a:r>
            <a:r>
              <a:rPr kumimoji="0" lang="ru-RU" altLang="ru-RU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Педагогическое</a:t>
            </a:r>
            <a:r>
              <a:rPr kumimoji="0" lang="ru-RU" altLang="ru-RU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проектирование: учеб. пособие для студ. </a:t>
            </a:r>
            <a:r>
              <a:rPr kumimoji="0" lang="ru-RU" altLang="ru-RU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высш</a:t>
            </a:r>
            <a:r>
              <a:rPr kumimoji="0" lang="ru-RU" altLang="ru-RU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. </a:t>
            </a:r>
            <a:r>
              <a:rPr kumimoji="0" lang="ru-RU" altLang="ru-RU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пед</a:t>
            </a:r>
            <a:r>
              <a:rPr kumimoji="0" lang="ru-RU" altLang="ru-RU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. учеб. заведений / И.А. Колесникова, М.П. Горчакова-Сибирская. – М.: Издательский центр «Академия», 2005. – 256с</a:t>
            </a:r>
          </a:p>
        </p:txBody>
      </p:sp>
      <p:sp>
        <p:nvSpPr>
          <p:cNvPr id="22" name="object 4"/>
          <p:cNvSpPr>
            <a:spLocks/>
          </p:cNvSpPr>
          <p:nvPr/>
        </p:nvSpPr>
        <p:spPr bwMode="auto">
          <a:xfrm>
            <a:off x="1231106" y="1007918"/>
            <a:ext cx="7615237" cy="797069"/>
          </a:xfrm>
          <a:custGeom>
            <a:avLst/>
            <a:gdLst>
              <a:gd name="T0" fmla="*/ 6553156 w 7176770"/>
              <a:gd name="T1" fmla="*/ 699349 h 530860"/>
              <a:gd name="T2" fmla="*/ 242143 w 7176770"/>
              <a:gd name="T3" fmla="*/ 699349 h 530860"/>
              <a:gd name="T4" fmla="*/ 0 w 7176770"/>
              <a:gd name="T5" fmla="*/ 349673 h 530860"/>
              <a:gd name="T6" fmla="*/ 242143 w 7176770"/>
              <a:gd name="T7" fmla="*/ 0 h 530860"/>
              <a:gd name="T8" fmla="*/ 6553156 w 7176770"/>
              <a:gd name="T9" fmla="*/ 0 h 530860"/>
              <a:gd name="T10" fmla="*/ 6553156 w 7176770"/>
              <a:gd name="T11" fmla="*/ 699349 h 53086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7176770" h="530860">
                <a:moveTo>
                  <a:pt x="7176515" y="530351"/>
                </a:moveTo>
                <a:lnTo>
                  <a:pt x="265176" y="530351"/>
                </a:lnTo>
                <a:lnTo>
                  <a:pt x="0" y="265175"/>
                </a:lnTo>
                <a:lnTo>
                  <a:pt x="265176" y="0"/>
                </a:lnTo>
                <a:lnTo>
                  <a:pt x="7176515" y="0"/>
                </a:lnTo>
                <a:lnTo>
                  <a:pt x="7176515" y="530351"/>
                </a:lnTo>
                <a:close/>
              </a:path>
            </a:pathLst>
          </a:custGeom>
          <a:noFill/>
          <a:ln w="25907">
            <a:solidFill>
              <a:schemeClr val="accent4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5245" y="795869"/>
            <a:ext cx="698339" cy="103716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828" y="1885785"/>
            <a:ext cx="755690" cy="107447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671" y="3030501"/>
            <a:ext cx="755847" cy="1159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9801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1811</TotalTime>
  <Words>419</Words>
  <Application>Microsoft Office PowerPoint</Application>
  <PresentationFormat>Экран (16:9)</PresentationFormat>
  <Paragraphs>41</Paragraphs>
  <Slides>3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</vt:i4>
      </vt:variant>
    </vt:vector>
  </HeadingPairs>
  <TitlesOfParts>
    <vt:vector size="9" baseType="lpstr">
      <vt:lpstr>Arial</vt:lpstr>
      <vt:lpstr>Calibri</vt:lpstr>
      <vt:lpstr>Times New Roman</vt:lpstr>
      <vt:lpstr>Trebuchet MS</vt:lpstr>
      <vt:lpstr>Office Theme</vt:lpstr>
      <vt:lpstr>1_Office Theme</vt:lpstr>
      <vt:lpstr>Рабочая программа дисциплины по выбору (Б1.В.ДВ.3)  «Педагогическое проектирование»</vt:lpstr>
      <vt:lpstr>«Педагогическое проектирование» (Б1.В.ДВ.3)</vt:lpstr>
      <vt:lpstr>Рабочая программа дисциплины «Педагогическое проектирование» (Б1.В.ДВ.3)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danilov@halfbudget.com</dc:creator>
  <cp:lastModifiedBy>Kafedra</cp:lastModifiedBy>
  <cp:revision>160</cp:revision>
  <dcterms:created xsi:type="dcterms:W3CDTF">2018-02-08T12:29:05Z</dcterms:created>
  <dcterms:modified xsi:type="dcterms:W3CDTF">2018-06-22T11:44:54Z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2016-01-26T00:00:00Z</vt:filetime>
  </property>
  <property fmtid="{D5CDD505-2E9C-101B-9397-08002B2CF9AE}" pid="3" name="Creator">
    <vt:lpwstr>Microsoft® PowerPoint® 2013</vt:lpwstr>
  </property>
  <property fmtid="{D5CDD505-2E9C-101B-9397-08002B2CF9AE}" pid="4" name="LastSaved">
    <vt:filetime>2018-02-08T00:00:00Z</vt:filetime>
  </property>
</Properties>
</file>