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49768-E25D-4125-9EE2-C07E03E6DB2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D0FE3D-0E2D-4DC6-B8CC-A7016EA06581}">
      <dgm:prSet phldrT="[Текст]" custT="1"/>
      <dgm:spPr/>
      <dgm:t>
        <a:bodyPr/>
        <a:lstStyle/>
        <a:p>
          <a:pPr algn="ctr"/>
          <a:r>
            <a:rPr lang="ru-RU" sz="2000" i="1" dirty="0" smtClean="0"/>
            <a:t>1. Дидактика как педагогическая теория </a:t>
          </a:r>
          <a:endParaRPr lang="ru-RU" sz="2000" i="1" dirty="0"/>
        </a:p>
      </dgm:t>
    </dgm:pt>
    <dgm:pt modelId="{B8F6983C-C1F5-4907-92E9-80751618CE66}" type="parTrans" cxnId="{43B929F2-F1F1-4537-9D81-73E6DA10F6C0}">
      <dgm:prSet/>
      <dgm:spPr/>
      <dgm:t>
        <a:bodyPr/>
        <a:lstStyle/>
        <a:p>
          <a:endParaRPr lang="ru-RU"/>
        </a:p>
      </dgm:t>
    </dgm:pt>
    <dgm:pt modelId="{37AD15B7-71EF-4937-9BF5-4CF3E6887042}" type="sibTrans" cxnId="{43B929F2-F1F1-4537-9D81-73E6DA10F6C0}">
      <dgm:prSet/>
      <dgm:spPr/>
      <dgm:t>
        <a:bodyPr/>
        <a:lstStyle/>
        <a:p>
          <a:endParaRPr lang="ru-RU"/>
        </a:p>
      </dgm:t>
    </dgm:pt>
    <dgm:pt modelId="{FBB3B380-3CEE-4ABF-8079-37C209C720C3}">
      <dgm:prSet phldrT="[Текст]" custT="1"/>
      <dgm:spPr/>
      <dgm:t>
        <a:bodyPr/>
        <a:lstStyle/>
        <a:p>
          <a:r>
            <a:rPr lang="ru-RU" sz="2000" i="1" dirty="0" smtClean="0"/>
            <a:t>2. Обучение как целостный образовательный процесс</a:t>
          </a:r>
          <a:endParaRPr lang="ru-RU" sz="2000" dirty="0"/>
        </a:p>
      </dgm:t>
    </dgm:pt>
    <dgm:pt modelId="{AF436CE1-702E-402F-A681-08AB1C026984}" type="parTrans" cxnId="{F023E583-824F-4D22-B430-4737170DC8EA}">
      <dgm:prSet/>
      <dgm:spPr/>
      <dgm:t>
        <a:bodyPr/>
        <a:lstStyle/>
        <a:p>
          <a:endParaRPr lang="ru-RU"/>
        </a:p>
      </dgm:t>
    </dgm:pt>
    <dgm:pt modelId="{D8502B75-1D27-4247-AF73-DD0C2B44CCC8}" type="sibTrans" cxnId="{F023E583-824F-4D22-B430-4737170DC8EA}">
      <dgm:prSet/>
      <dgm:spPr/>
      <dgm:t>
        <a:bodyPr/>
        <a:lstStyle/>
        <a:p>
          <a:endParaRPr lang="ru-RU"/>
        </a:p>
      </dgm:t>
    </dgm:pt>
    <dgm:pt modelId="{2A89B63A-F67A-4E67-A37C-BBE9FB99E4D0}">
      <dgm:prSet phldrT="[Текст]" custT="1"/>
      <dgm:spPr/>
      <dgm:t>
        <a:bodyPr/>
        <a:lstStyle/>
        <a:p>
          <a:r>
            <a:rPr lang="ru-RU" sz="2000" i="1" dirty="0" smtClean="0"/>
            <a:t>3. Цели обучения, содержание, методы, средства и формы обучения</a:t>
          </a:r>
          <a:endParaRPr lang="ru-RU" sz="2000" dirty="0"/>
        </a:p>
      </dgm:t>
    </dgm:pt>
    <dgm:pt modelId="{41C2E0FF-A812-446F-867B-3331216248D0}" type="parTrans" cxnId="{F71E6A0C-F384-4DF7-95E6-88D2B667AC3D}">
      <dgm:prSet/>
      <dgm:spPr/>
      <dgm:t>
        <a:bodyPr/>
        <a:lstStyle/>
        <a:p>
          <a:endParaRPr lang="ru-RU"/>
        </a:p>
      </dgm:t>
    </dgm:pt>
    <dgm:pt modelId="{9D40F3A3-4B7A-4017-A466-BF4AC7A77E68}" type="sibTrans" cxnId="{F71E6A0C-F384-4DF7-95E6-88D2B667AC3D}">
      <dgm:prSet/>
      <dgm:spPr/>
      <dgm:t>
        <a:bodyPr/>
        <a:lstStyle/>
        <a:p>
          <a:endParaRPr lang="ru-RU"/>
        </a:p>
      </dgm:t>
    </dgm:pt>
    <dgm:pt modelId="{EE2F3D26-A56B-406A-B084-2AE233DEDF7C}">
      <dgm:prSet phldrT="[Текст]" custT="1"/>
      <dgm:spPr/>
      <dgm:t>
        <a:bodyPr/>
        <a:lstStyle/>
        <a:p>
          <a:r>
            <a:rPr lang="ru-RU" sz="2000" i="1" dirty="0" smtClean="0"/>
            <a:t>4. Теории обучения</a:t>
          </a:r>
          <a:endParaRPr lang="ru-RU" sz="2000" dirty="0"/>
        </a:p>
      </dgm:t>
    </dgm:pt>
    <dgm:pt modelId="{F807DA99-49B1-4C6D-A5B1-5FD245910EFE}" type="parTrans" cxnId="{4CDAE486-4754-4EC4-AC1A-8654174ED7A1}">
      <dgm:prSet/>
      <dgm:spPr/>
      <dgm:t>
        <a:bodyPr/>
        <a:lstStyle/>
        <a:p>
          <a:endParaRPr lang="ru-RU"/>
        </a:p>
      </dgm:t>
    </dgm:pt>
    <dgm:pt modelId="{55862A14-AC93-4FB3-A7EF-495A1FDDB9D4}" type="sibTrans" cxnId="{4CDAE486-4754-4EC4-AC1A-8654174ED7A1}">
      <dgm:prSet/>
      <dgm:spPr/>
      <dgm:t>
        <a:bodyPr/>
        <a:lstStyle/>
        <a:p>
          <a:endParaRPr lang="ru-RU"/>
        </a:p>
      </dgm:t>
    </dgm:pt>
    <dgm:pt modelId="{AF76AA9F-4AB9-4A32-A31D-EE0A022EEEE7}">
      <dgm:prSet custT="1"/>
      <dgm:spPr/>
      <dgm:t>
        <a:bodyPr/>
        <a:lstStyle/>
        <a:p>
          <a:r>
            <a:rPr lang="ru-RU" sz="2000" i="1" dirty="0" smtClean="0"/>
            <a:t>5. Концепции обучения</a:t>
          </a:r>
          <a:endParaRPr lang="ru-RU" sz="2000" dirty="0"/>
        </a:p>
      </dgm:t>
    </dgm:pt>
    <dgm:pt modelId="{212175C5-EEF4-45AE-A377-CED20FDF4717}" type="parTrans" cxnId="{97691D45-6BC5-4DED-8F33-7004417086F5}">
      <dgm:prSet/>
      <dgm:spPr/>
      <dgm:t>
        <a:bodyPr/>
        <a:lstStyle/>
        <a:p>
          <a:endParaRPr lang="ru-RU"/>
        </a:p>
      </dgm:t>
    </dgm:pt>
    <dgm:pt modelId="{9C2A5EDC-A902-4C13-8FF8-DBF17224A940}" type="sibTrans" cxnId="{97691D45-6BC5-4DED-8F33-7004417086F5}">
      <dgm:prSet/>
      <dgm:spPr/>
      <dgm:t>
        <a:bodyPr/>
        <a:lstStyle/>
        <a:p>
          <a:endParaRPr lang="ru-RU"/>
        </a:p>
      </dgm:t>
    </dgm:pt>
    <dgm:pt modelId="{8834CBAA-17EE-44D7-A07A-27688083E236}" type="pres">
      <dgm:prSet presAssocID="{D4049768-E25D-4125-9EE2-C07E03E6DB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702DB-A0F9-4997-9511-D1AA2D309151}" type="pres">
      <dgm:prSet presAssocID="{9ED0FE3D-0E2D-4DC6-B8CC-A7016EA0658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080C1-AF09-4AF6-9741-48BD97272C6A}" type="pres">
      <dgm:prSet presAssocID="{37AD15B7-71EF-4937-9BF5-4CF3E6887042}" presName="sibTrans" presStyleCnt="0"/>
      <dgm:spPr/>
    </dgm:pt>
    <dgm:pt modelId="{33E846A7-7BA9-430A-98A1-2A5FCE6290EC}" type="pres">
      <dgm:prSet presAssocID="{FBB3B380-3CEE-4ABF-8079-37C209C720C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C5EE9-6AC0-458B-82E7-F503C01EE6F1}" type="pres">
      <dgm:prSet presAssocID="{D8502B75-1D27-4247-AF73-DD0C2B44CCC8}" presName="sibTrans" presStyleCnt="0"/>
      <dgm:spPr/>
    </dgm:pt>
    <dgm:pt modelId="{3B6CA469-3643-4ED6-B674-E7A3B78F8A58}" type="pres">
      <dgm:prSet presAssocID="{2A89B63A-F67A-4E67-A37C-BBE9FB99E4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5CD33-E00A-4959-9B26-115B3B65CBB0}" type="pres">
      <dgm:prSet presAssocID="{9D40F3A3-4B7A-4017-A466-BF4AC7A77E68}" presName="sibTrans" presStyleCnt="0"/>
      <dgm:spPr/>
    </dgm:pt>
    <dgm:pt modelId="{70A76CCC-E70F-4F09-A274-05C64A682F96}" type="pres">
      <dgm:prSet presAssocID="{EE2F3D26-A56B-406A-B084-2AE233DEDF7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F5E64-E1FB-44A3-BC12-71F564339088}" type="pres">
      <dgm:prSet presAssocID="{55862A14-AC93-4FB3-A7EF-495A1FDDB9D4}" presName="sibTrans" presStyleCnt="0"/>
      <dgm:spPr/>
    </dgm:pt>
    <dgm:pt modelId="{2AFA00FF-4EA3-4089-8346-1085EBD96D74}" type="pres">
      <dgm:prSet presAssocID="{AF76AA9F-4AB9-4A32-A31D-EE0A022EEE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23E583-824F-4D22-B430-4737170DC8EA}" srcId="{D4049768-E25D-4125-9EE2-C07E03E6DB25}" destId="{FBB3B380-3CEE-4ABF-8079-37C209C720C3}" srcOrd="1" destOrd="0" parTransId="{AF436CE1-702E-402F-A681-08AB1C026984}" sibTransId="{D8502B75-1D27-4247-AF73-DD0C2B44CCC8}"/>
    <dgm:cxn modelId="{5E560248-64D4-4C60-BF19-AB26018279BC}" type="presOf" srcId="{2A89B63A-F67A-4E67-A37C-BBE9FB99E4D0}" destId="{3B6CA469-3643-4ED6-B674-E7A3B78F8A58}" srcOrd="0" destOrd="0" presId="urn:microsoft.com/office/officeart/2005/8/layout/default#1"/>
    <dgm:cxn modelId="{F71E6A0C-F384-4DF7-95E6-88D2B667AC3D}" srcId="{D4049768-E25D-4125-9EE2-C07E03E6DB25}" destId="{2A89B63A-F67A-4E67-A37C-BBE9FB99E4D0}" srcOrd="2" destOrd="0" parTransId="{41C2E0FF-A812-446F-867B-3331216248D0}" sibTransId="{9D40F3A3-4B7A-4017-A466-BF4AC7A77E68}"/>
    <dgm:cxn modelId="{DD8CC3E7-D8BA-4CA7-9CCE-219549D63E1A}" type="presOf" srcId="{EE2F3D26-A56B-406A-B084-2AE233DEDF7C}" destId="{70A76CCC-E70F-4F09-A274-05C64A682F96}" srcOrd="0" destOrd="0" presId="urn:microsoft.com/office/officeart/2005/8/layout/default#1"/>
    <dgm:cxn modelId="{A51A0C2E-EA88-4715-8928-6D4E8811ED4E}" type="presOf" srcId="{9ED0FE3D-0E2D-4DC6-B8CC-A7016EA06581}" destId="{E9D702DB-A0F9-4997-9511-D1AA2D309151}" srcOrd="0" destOrd="0" presId="urn:microsoft.com/office/officeart/2005/8/layout/default#1"/>
    <dgm:cxn modelId="{BE983A10-9DF3-4458-8A6F-7D4796153729}" type="presOf" srcId="{AF76AA9F-4AB9-4A32-A31D-EE0A022EEEE7}" destId="{2AFA00FF-4EA3-4089-8346-1085EBD96D74}" srcOrd="0" destOrd="0" presId="urn:microsoft.com/office/officeart/2005/8/layout/default#1"/>
    <dgm:cxn modelId="{43B929F2-F1F1-4537-9D81-73E6DA10F6C0}" srcId="{D4049768-E25D-4125-9EE2-C07E03E6DB25}" destId="{9ED0FE3D-0E2D-4DC6-B8CC-A7016EA06581}" srcOrd="0" destOrd="0" parTransId="{B8F6983C-C1F5-4907-92E9-80751618CE66}" sibTransId="{37AD15B7-71EF-4937-9BF5-4CF3E6887042}"/>
    <dgm:cxn modelId="{5FBAD82C-0A83-43AA-8EE5-3784CE3C6E14}" type="presOf" srcId="{FBB3B380-3CEE-4ABF-8079-37C209C720C3}" destId="{33E846A7-7BA9-430A-98A1-2A5FCE6290EC}" srcOrd="0" destOrd="0" presId="urn:microsoft.com/office/officeart/2005/8/layout/default#1"/>
    <dgm:cxn modelId="{D5A172F0-8B52-43F6-AB79-5411B7CC6FA8}" type="presOf" srcId="{D4049768-E25D-4125-9EE2-C07E03E6DB25}" destId="{8834CBAA-17EE-44D7-A07A-27688083E236}" srcOrd="0" destOrd="0" presId="urn:microsoft.com/office/officeart/2005/8/layout/default#1"/>
    <dgm:cxn modelId="{4CDAE486-4754-4EC4-AC1A-8654174ED7A1}" srcId="{D4049768-E25D-4125-9EE2-C07E03E6DB25}" destId="{EE2F3D26-A56B-406A-B084-2AE233DEDF7C}" srcOrd="3" destOrd="0" parTransId="{F807DA99-49B1-4C6D-A5B1-5FD245910EFE}" sibTransId="{55862A14-AC93-4FB3-A7EF-495A1FDDB9D4}"/>
    <dgm:cxn modelId="{97691D45-6BC5-4DED-8F33-7004417086F5}" srcId="{D4049768-E25D-4125-9EE2-C07E03E6DB25}" destId="{AF76AA9F-4AB9-4A32-A31D-EE0A022EEEE7}" srcOrd="4" destOrd="0" parTransId="{212175C5-EEF4-45AE-A377-CED20FDF4717}" sibTransId="{9C2A5EDC-A902-4C13-8FF8-DBF17224A940}"/>
    <dgm:cxn modelId="{01BEA35E-2779-4445-9B30-F61F899AA02D}" type="presParOf" srcId="{8834CBAA-17EE-44D7-A07A-27688083E236}" destId="{E9D702DB-A0F9-4997-9511-D1AA2D309151}" srcOrd="0" destOrd="0" presId="urn:microsoft.com/office/officeart/2005/8/layout/default#1"/>
    <dgm:cxn modelId="{91C6DD8F-659F-49DC-8C37-653889BD58EC}" type="presParOf" srcId="{8834CBAA-17EE-44D7-A07A-27688083E236}" destId="{022080C1-AF09-4AF6-9741-48BD97272C6A}" srcOrd="1" destOrd="0" presId="urn:microsoft.com/office/officeart/2005/8/layout/default#1"/>
    <dgm:cxn modelId="{08544764-3F22-41A2-9380-0B30BFC65A72}" type="presParOf" srcId="{8834CBAA-17EE-44D7-A07A-27688083E236}" destId="{33E846A7-7BA9-430A-98A1-2A5FCE6290EC}" srcOrd="2" destOrd="0" presId="urn:microsoft.com/office/officeart/2005/8/layout/default#1"/>
    <dgm:cxn modelId="{9A06083A-979D-48F6-91E9-7FE28E137B70}" type="presParOf" srcId="{8834CBAA-17EE-44D7-A07A-27688083E236}" destId="{C19C5EE9-6AC0-458B-82E7-F503C01EE6F1}" srcOrd="3" destOrd="0" presId="urn:microsoft.com/office/officeart/2005/8/layout/default#1"/>
    <dgm:cxn modelId="{4666CAB9-603F-47FD-B049-5259971DE993}" type="presParOf" srcId="{8834CBAA-17EE-44D7-A07A-27688083E236}" destId="{3B6CA469-3643-4ED6-B674-E7A3B78F8A58}" srcOrd="4" destOrd="0" presId="urn:microsoft.com/office/officeart/2005/8/layout/default#1"/>
    <dgm:cxn modelId="{B769AA4E-8EB9-4D0D-A9AA-CB0FE11C40FB}" type="presParOf" srcId="{8834CBAA-17EE-44D7-A07A-27688083E236}" destId="{FBD5CD33-E00A-4959-9B26-115B3B65CBB0}" srcOrd="5" destOrd="0" presId="urn:microsoft.com/office/officeart/2005/8/layout/default#1"/>
    <dgm:cxn modelId="{5ED3BAB6-DF28-4338-BF1B-D8668EE4586E}" type="presParOf" srcId="{8834CBAA-17EE-44D7-A07A-27688083E236}" destId="{70A76CCC-E70F-4F09-A274-05C64A682F96}" srcOrd="6" destOrd="0" presId="urn:microsoft.com/office/officeart/2005/8/layout/default#1"/>
    <dgm:cxn modelId="{34D43D3F-EC84-4E57-AA28-266DD81159EC}" type="presParOf" srcId="{8834CBAA-17EE-44D7-A07A-27688083E236}" destId="{A7DF5E64-E1FB-44A3-BC12-71F564339088}" srcOrd="7" destOrd="0" presId="urn:microsoft.com/office/officeart/2005/8/layout/default#1"/>
    <dgm:cxn modelId="{CDE54237-78AC-4748-A31E-5867426FF061}" type="presParOf" srcId="{8834CBAA-17EE-44D7-A07A-27688083E236}" destId="{2AFA00FF-4EA3-4089-8346-1085EBD96D7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702DB-A0F9-4997-9511-D1AA2D309151}">
      <dsp:nvSpPr>
        <dsp:cNvPr id="0" name=""/>
        <dsp:cNvSpPr/>
      </dsp:nvSpPr>
      <dsp:spPr>
        <a:xfrm>
          <a:off x="0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1. Дидактика как педагогическая теория </a:t>
          </a:r>
          <a:endParaRPr lang="ru-RU" sz="2000" i="1" kern="1200" dirty="0"/>
        </a:p>
      </dsp:txBody>
      <dsp:txXfrm>
        <a:off x="0" y="356370"/>
        <a:ext cx="2523512" cy="1514107"/>
      </dsp:txXfrm>
    </dsp:sp>
    <dsp:sp modelId="{33E846A7-7BA9-430A-98A1-2A5FCE6290EC}">
      <dsp:nvSpPr>
        <dsp:cNvPr id="0" name=""/>
        <dsp:cNvSpPr/>
      </dsp:nvSpPr>
      <dsp:spPr>
        <a:xfrm>
          <a:off x="2775863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2. Обучение как целостный образовательный процесс</a:t>
          </a:r>
          <a:endParaRPr lang="ru-RU" sz="2000" kern="1200" dirty="0"/>
        </a:p>
      </dsp:txBody>
      <dsp:txXfrm>
        <a:off x="2775863" y="356370"/>
        <a:ext cx="2523512" cy="1514107"/>
      </dsp:txXfrm>
    </dsp:sp>
    <dsp:sp modelId="{3B6CA469-3643-4ED6-B674-E7A3B78F8A58}">
      <dsp:nvSpPr>
        <dsp:cNvPr id="0" name=""/>
        <dsp:cNvSpPr/>
      </dsp:nvSpPr>
      <dsp:spPr>
        <a:xfrm>
          <a:off x="5551727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3. Цели обучения, содержание, методы, средства и формы обучения</a:t>
          </a:r>
          <a:endParaRPr lang="ru-RU" sz="2000" kern="1200" dirty="0"/>
        </a:p>
      </dsp:txBody>
      <dsp:txXfrm>
        <a:off x="5551727" y="356370"/>
        <a:ext cx="2523512" cy="1514107"/>
      </dsp:txXfrm>
    </dsp:sp>
    <dsp:sp modelId="{70A76CCC-E70F-4F09-A274-05C64A682F96}">
      <dsp:nvSpPr>
        <dsp:cNvPr id="0" name=""/>
        <dsp:cNvSpPr/>
      </dsp:nvSpPr>
      <dsp:spPr>
        <a:xfrm>
          <a:off x="1387931" y="2122829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4. Теории обучения</a:t>
          </a:r>
          <a:endParaRPr lang="ru-RU" sz="2000" kern="1200" dirty="0"/>
        </a:p>
      </dsp:txBody>
      <dsp:txXfrm>
        <a:off x="1387931" y="2122829"/>
        <a:ext cx="2523512" cy="1514107"/>
      </dsp:txXfrm>
    </dsp:sp>
    <dsp:sp modelId="{2AFA00FF-4EA3-4089-8346-1085EBD96D74}">
      <dsp:nvSpPr>
        <dsp:cNvPr id="0" name=""/>
        <dsp:cNvSpPr/>
      </dsp:nvSpPr>
      <dsp:spPr>
        <a:xfrm>
          <a:off x="4163795" y="2122829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5. Концепции обучения</a:t>
          </a:r>
          <a:endParaRPr lang="ru-RU" sz="2000" kern="1200" dirty="0"/>
        </a:p>
      </dsp:txBody>
      <dsp:txXfrm>
        <a:off x="4163795" y="2122829"/>
        <a:ext cx="2523512" cy="1514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2E194-96DE-43B9-9578-14781EA622CE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EC7EB-0E65-44EB-B829-AAAF6DAEF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203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A0B3A4-9DF1-4559-A640-7173BC3C96E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004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2"/>
            <a:ext cx="7772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2"/>
            <a:ext cx="64008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5D4497-2CA5-4F3A-A5CF-275CCFAAAF6E}" type="datetimeFigureOut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971169-6F79-4654-AFBD-C8B05D232DA4}" type="slidenum"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5271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222" y="1163319"/>
            <a:ext cx="7341871" cy="169277"/>
          </a:xfrm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A260D7-0C11-4BC7-9A07-D528D73DB624}" type="datetimeFigureOut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B338F2-FC6D-405B-B5E8-7183A878B9BF}" type="slidenum"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4535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1"/>
            <a:ext cx="397764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1"/>
            <a:ext cx="397764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C0AA1-EA1D-4F45-B9ED-EA9D245DD2AF}" type="datetimeFigureOut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73033D-229D-4C9E-9D83-E77A58A2B238}" type="slidenum"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9216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8B073A-ADC3-4C39-A3BD-B8BF2F781451}" type="datetimeFigureOut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179948-74DB-443A-B0DD-005056FC17B6}" type="slidenum"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882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410596-07CA-467C-8B9D-635553DF07F5}" type="datetimeFigureOut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32C455-2E02-4D64-8084-384B7B354187}" type="slidenum"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629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395818" y="44451"/>
            <a:ext cx="8352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1530351" y="1164167"/>
            <a:ext cx="73427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385" y="6377517"/>
            <a:ext cx="2925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6377517"/>
            <a:ext cx="210396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F7AF78-7FF3-4482-8FB1-26BE975C35FB}" type="datetimeFigureOut"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2834" y="6377517"/>
            <a:ext cx="210396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69D0A6-F6A2-41B4-AA1A-4F98616058A1}" type="slidenum"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251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609585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121917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828754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2438339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7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6118" y="2542118"/>
            <a:ext cx="8733367" cy="752129"/>
          </a:xfrm>
          <a:solidFill>
            <a:schemeClr val="bg1">
              <a:lumMod val="85000"/>
            </a:schemeClr>
          </a:solidFill>
        </p:spPr>
        <p:txBody>
          <a:bodyPr vert="horz" wrap="square" lIns="0" tIns="13335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kern="1200" dirty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(Б1.В.ДВ.2) </a:t>
            </a: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>«Теории и концепции обучения»</a:t>
            </a:r>
            <a:endParaRPr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2300" y="154517"/>
            <a:ext cx="2590800" cy="2387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2300" y="3293534"/>
            <a:ext cx="2590800" cy="24532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3058585" y="4819652"/>
            <a:ext cx="27982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200" b="1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Николина В.В., </a:t>
            </a:r>
            <a:r>
              <a:rPr kumimoji="0" lang="ru-RU" altLang="ru-RU" sz="12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доктор пед. наук, </a:t>
            </a:r>
            <a:r>
              <a:rPr kumimoji="0" lang="ru-RU" alt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профессор кафедры </a:t>
            </a:r>
            <a:r>
              <a:rPr kumimoji="0" lang="ru-RU" altLang="ru-RU" sz="12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педагогики </a:t>
            </a:r>
          </a:p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и андрагогики ГБОУ ДПО НИРО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14451" y="1835152"/>
            <a:ext cx="1875367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www.niro.nnov.ru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200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34" y="1018118"/>
            <a:ext cx="1068917" cy="86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53101" y="4972052"/>
            <a:ext cx="2374900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e-mail: innov-nn@mail.ru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945" y="664633"/>
            <a:ext cx="2438399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9957" y="3319429"/>
            <a:ext cx="1413086" cy="173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5352" y="2708920"/>
            <a:ext cx="7704856" cy="1959447"/>
          </a:xfrm>
          <a:prstGeom prst="rect">
            <a:avLst/>
          </a:prstGeom>
          <a:solidFill>
            <a:schemeClr val="tx2">
              <a:lumMod val="20000"/>
              <a:lumOff val="80000"/>
              <a:alpha val="45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 smtClean="0"/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«Теории и концепции обучения» направлена на развитие профессиональных компетенций в рамках теорий и концепций обучения.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Цели и задачи: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формировать способности направленные на раскрытие теорий и концепций обучения; формировать умение перевода культурного содержания в образовательное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99792" y="692696"/>
            <a:ext cx="5830416" cy="7920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«Теории и концепции обучения»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(Б1.В.ДВ.2)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4962"/>
            <a:ext cx="2159828" cy="85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204864"/>
            <a:ext cx="7704856" cy="3190553"/>
          </a:xfrm>
          <a:prstGeom prst="rect">
            <a:avLst/>
          </a:prstGeom>
          <a:solidFill>
            <a:schemeClr val="tx2">
              <a:lumMod val="20000"/>
              <a:lumOff val="80000"/>
              <a:alpha val="61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 smtClean="0"/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Общая трудоемкость дисциплины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составляет 2 ЗЕТ (зачетных единиц), 72 часа. Форма обучения – очная и заочная. Для очной формы – третий курс, пятый семестр; для заочной – четвертый курс, седьмой семестр. Содержание дисциплины раскрывается через интерактивные формы лекционных занятий с обратной связью.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Формы контроля качества освоения программы: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Текущий контроль –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кейс-задания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и тесты.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Промежуточная аттестация: для очной - зачет (3 курс, 5 семестр); для заочной (4 курс, 7 семестр).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87824" y="476672"/>
            <a:ext cx="5976284" cy="7920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«Теории и концепции обучения»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(Б1.В.ДВ.2)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1989469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404664"/>
            <a:ext cx="6059016" cy="13681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«Теории и концепции обучения»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(Б1.В.ДВ.2) 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Структура и содержание дисциплины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611560" y="2132856"/>
          <a:ext cx="8075240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96134"/>
            <a:ext cx="2258020" cy="98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82</Words>
  <Application>Microsoft Office PowerPoint</Application>
  <PresentationFormat>Экран (4:3)</PresentationFormat>
  <Paragraphs>24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Тема Office</vt:lpstr>
      <vt:lpstr>Office Theme</vt:lpstr>
      <vt:lpstr>Рабочая программа дисциплины (Б1.В.ДВ.2)  «Теории и концепции обучения»</vt:lpstr>
      <vt:lpstr>«Теории и концепции обучения»  (Б1.В.ДВ.2) </vt:lpstr>
      <vt:lpstr>«Теории и концепции обучения»  (Б1.В.ДВ.2) </vt:lpstr>
      <vt:lpstr>«Теории и концепции обучения»  (Б1.В.ДВ.2)  Структура и содержание дисциплины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дисциплины (Б1.В.ДВ.2)  «Теории и концепции обучения»                                Автор-разработчик: Николина В.В. –                                                   доктор пед.наук, профессор,                                                                            Заслуженный работник высшей школы РФ,                                                             профессор кафедры педагогики и                                                    андрагогики ГБОУ ДПО НИРО   </dc:title>
  <dc:creator>Юзер</dc:creator>
  <cp:lastModifiedBy>Kafedra</cp:lastModifiedBy>
  <cp:revision>6</cp:revision>
  <dcterms:created xsi:type="dcterms:W3CDTF">2018-05-15T18:49:47Z</dcterms:created>
  <dcterms:modified xsi:type="dcterms:W3CDTF">2018-06-22T11:46:03Z</dcterms:modified>
</cp:coreProperties>
</file>