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5.JPG" ContentType="image/jpe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7"/>
  </p:notesMasterIdLst>
  <p:sldIdLst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049768-E25D-4125-9EE2-C07E03E6DB25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D0FE3D-0E2D-4DC6-B8CC-A7016EA06581}">
      <dgm:prSet phldrT="[Текст]" custT="1"/>
      <dgm:spPr/>
      <dgm:t>
        <a:bodyPr/>
        <a:lstStyle/>
        <a:p>
          <a:pPr algn="ctr"/>
          <a:r>
            <a:rPr lang="ru-RU" sz="2000" i="1" dirty="0" smtClean="0"/>
            <a:t>1. Педагогическая антропология как отрасль </a:t>
          </a:r>
          <a:r>
            <a:rPr lang="ru-RU" sz="2000" i="1" dirty="0" err="1" smtClean="0"/>
            <a:t>человекознания</a:t>
          </a:r>
          <a:endParaRPr lang="ru-RU" sz="2000" i="1" dirty="0"/>
        </a:p>
      </dgm:t>
    </dgm:pt>
    <dgm:pt modelId="{B8F6983C-C1F5-4907-92E9-80751618CE66}" type="parTrans" cxnId="{43B929F2-F1F1-4537-9D81-73E6DA10F6C0}">
      <dgm:prSet/>
      <dgm:spPr/>
      <dgm:t>
        <a:bodyPr/>
        <a:lstStyle/>
        <a:p>
          <a:endParaRPr lang="ru-RU"/>
        </a:p>
      </dgm:t>
    </dgm:pt>
    <dgm:pt modelId="{37AD15B7-71EF-4937-9BF5-4CF3E6887042}" type="sibTrans" cxnId="{43B929F2-F1F1-4537-9D81-73E6DA10F6C0}">
      <dgm:prSet/>
      <dgm:spPr/>
      <dgm:t>
        <a:bodyPr/>
        <a:lstStyle/>
        <a:p>
          <a:endParaRPr lang="ru-RU"/>
        </a:p>
      </dgm:t>
    </dgm:pt>
    <dgm:pt modelId="{FBB3B380-3CEE-4ABF-8079-37C209C720C3}">
      <dgm:prSet phldrT="[Текст]" custT="1"/>
      <dgm:spPr/>
      <dgm:t>
        <a:bodyPr/>
        <a:lstStyle/>
        <a:p>
          <a:r>
            <a:rPr lang="ru-RU" sz="2000" i="1" dirty="0" smtClean="0"/>
            <a:t>2. История становления и развития педагогической антропологии</a:t>
          </a:r>
          <a:endParaRPr lang="ru-RU" sz="2000" dirty="0"/>
        </a:p>
      </dgm:t>
    </dgm:pt>
    <dgm:pt modelId="{AF436CE1-702E-402F-A681-08AB1C026984}" type="parTrans" cxnId="{F023E583-824F-4D22-B430-4737170DC8EA}">
      <dgm:prSet/>
      <dgm:spPr/>
      <dgm:t>
        <a:bodyPr/>
        <a:lstStyle/>
        <a:p>
          <a:endParaRPr lang="ru-RU"/>
        </a:p>
      </dgm:t>
    </dgm:pt>
    <dgm:pt modelId="{D8502B75-1D27-4247-AF73-DD0C2B44CCC8}" type="sibTrans" cxnId="{F023E583-824F-4D22-B430-4737170DC8EA}">
      <dgm:prSet/>
      <dgm:spPr/>
      <dgm:t>
        <a:bodyPr/>
        <a:lstStyle/>
        <a:p>
          <a:endParaRPr lang="ru-RU"/>
        </a:p>
      </dgm:t>
    </dgm:pt>
    <dgm:pt modelId="{2A89B63A-F67A-4E67-A37C-BBE9FB99E4D0}">
      <dgm:prSet phldrT="[Текст]" custT="1"/>
      <dgm:spPr/>
      <dgm:t>
        <a:bodyPr/>
        <a:lstStyle/>
        <a:p>
          <a:r>
            <a:rPr lang="ru-RU" sz="2000" i="1" dirty="0" smtClean="0"/>
            <a:t>3. Педагогическая антропология как методология педагогики</a:t>
          </a:r>
          <a:endParaRPr lang="ru-RU" sz="2000" dirty="0"/>
        </a:p>
      </dgm:t>
    </dgm:pt>
    <dgm:pt modelId="{41C2E0FF-A812-446F-867B-3331216248D0}" type="parTrans" cxnId="{F71E6A0C-F384-4DF7-95E6-88D2B667AC3D}">
      <dgm:prSet/>
      <dgm:spPr/>
      <dgm:t>
        <a:bodyPr/>
        <a:lstStyle/>
        <a:p>
          <a:endParaRPr lang="ru-RU"/>
        </a:p>
      </dgm:t>
    </dgm:pt>
    <dgm:pt modelId="{9D40F3A3-4B7A-4017-A466-BF4AC7A77E68}" type="sibTrans" cxnId="{F71E6A0C-F384-4DF7-95E6-88D2B667AC3D}">
      <dgm:prSet/>
      <dgm:spPr/>
      <dgm:t>
        <a:bodyPr/>
        <a:lstStyle/>
        <a:p>
          <a:endParaRPr lang="ru-RU"/>
        </a:p>
      </dgm:t>
    </dgm:pt>
    <dgm:pt modelId="{EE2F3D26-A56B-406A-B084-2AE233DEDF7C}">
      <dgm:prSet phldrT="[Текст]" custT="1"/>
      <dgm:spPr/>
      <dgm:t>
        <a:bodyPr/>
        <a:lstStyle/>
        <a:p>
          <a:r>
            <a:rPr lang="ru-RU" sz="2000" i="1" dirty="0" smtClean="0"/>
            <a:t>4. Пространство и время бытия человека в культуре</a:t>
          </a:r>
          <a:endParaRPr lang="ru-RU" sz="2000" dirty="0"/>
        </a:p>
      </dgm:t>
    </dgm:pt>
    <dgm:pt modelId="{F807DA99-49B1-4C6D-A5B1-5FD245910EFE}" type="parTrans" cxnId="{4CDAE486-4754-4EC4-AC1A-8654174ED7A1}">
      <dgm:prSet/>
      <dgm:spPr/>
      <dgm:t>
        <a:bodyPr/>
        <a:lstStyle/>
        <a:p>
          <a:endParaRPr lang="ru-RU"/>
        </a:p>
      </dgm:t>
    </dgm:pt>
    <dgm:pt modelId="{55862A14-AC93-4FB3-A7EF-495A1FDDB9D4}" type="sibTrans" cxnId="{4CDAE486-4754-4EC4-AC1A-8654174ED7A1}">
      <dgm:prSet/>
      <dgm:spPr/>
      <dgm:t>
        <a:bodyPr/>
        <a:lstStyle/>
        <a:p>
          <a:endParaRPr lang="ru-RU"/>
        </a:p>
      </dgm:t>
    </dgm:pt>
    <dgm:pt modelId="{AF76AA9F-4AB9-4A32-A31D-EE0A022EEEE7}">
      <dgm:prSet/>
      <dgm:spPr/>
      <dgm:t>
        <a:bodyPr/>
        <a:lstStyle/>
        <a:p>
          <a:r>
            <a:rPr lang="ru-RU" i="1" dirty="0" smtClean="0"/>
            <a:t>5. Технология проектирования образовательной деятельности в рамках антропологического подхода</a:t>
          </a:r>
          <a:endParaRPr lang="ru-RU" dirty="0"/>
        </a:p>
      </dgm:t>
    </dgm:pt>
    <dgm:pt modelId="{212175C5-EEF4-45AE-A377-CED20FDF4717}" type="parTrans" cxnId="{97691D45-6BC5-4DED-8F33-7004417086F5}">
      <dgm:prSet/>
      <dgm:spPr/>
      <dgm:t>
        <a:bodyPr/>
        <a:lstStyle/>
        <a:p>
          <a:endParaRPr lang="ru-RU"/>
        </a:p>
      </dgm:t>
    </dgm:pt>
    <dgm:pt modelId="{9C2A5EDC-A902-4C13-8FF8-DBF17224A940}" type="sibTrans" cxnId="{97691D45-6BC5-4DED-8F33-7004417086F5}">
      <dgm:prSet/>
      <dgm:spPr/>
      <dgm:t>
        <a:bodyPr/>
        <a:lstStyle/>
        <a:p>
          <a:endParaRPr lang="ru-RU"/>
        </a:p>
      </dgm:t>
    </dgm:pt>
    <dgm:pt modelId="{8834CBAA-17EE-44D7-A07A-27688083E236}" type="pres">
      <dgm:prSet presAssocID="{D4049768-E25D-4125-9EE2-C07E03E6DB2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D702DB-A0F9-4997-9511-D1AA2D309151}" type="pres">
      <dgm:prSet presAssocID="{9ED0FE3D-0E2D-4DC6-B8CC-A7016EA0658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2080C1-AF09-4AF6-9741-48BD97272C6A}" type="pres">
      <dgm:prSet presAssocID="{37AD15B7-71EF-4937-9BF5-4CF3E6887042}" presName="sibTrans" presStyleCnt="0"/>
      <dgm:spPr/>
    </dgm:pt>
    <dgm:pt modelId="{33E846A7-7BA9-430A-98A1-2A5FCE6290EC}" type="pres">
      <dgm:prSet presAssocID="{FBB3B380-3CEE-4ABF-8079-37C209C720C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9C5EE9-6AC0-458B-82E7-F503C01EE6F1}" type="pres">
      <dgm:prSet presAssocID="{D8502B75-1D27-4247-AF73-DD0C2B44CCC8}" presName="sibTrans" presStyleCnt="0"/>
      <dgm:spPr/>
    </dgm:pt>
    <dgm:pt modelId="{3B6CA469-3643-4ED6-B674-E7A3B78F8A58}" type="pres">
      <dgm:prSet presAssocID="{2A89B63A-F67A-4E67-A37C-BBE9FB99E4D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D5CD33-E00A-4959-9B26-115B3B65CBB0}" type="pres">
      <dgm:prSet presAssocID="{9D40F3A3-4B7A-4017-A466-BF4AC7A77E68}" presName="sibTrans" presStyleCnt="0"/>
      <dgm:spPr/>
    </dgm:pt>
    <dgm:pt modelId="{70A76CCC-E70F-4F09-A274-05C64A682F96}" type="pres">
      <dgm:prSet presAssocID="{EE2F3D26-A56B-406A-B084-2AE233DEDF7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DF5E64-E1FB-44A3-BC12-71F564339088}" type="pres">
      <dgm:prSet presAssocID="{55862A14-AC93-4FB3-A7EF-495A1FDDB9D4}" presName="sibTrans" presStyleCnt="0"/>
      <dgm:spPr/>
    </dgm:pt>
    <dgm:pt modelId="{2AFA00FF-4EA3-4089-8346-1085EBD96D74}" type="pres">
      <dgm:prSet presAssocID="{AF76AA9F-4AB9-4A32-A31D-EE0A022EEEE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23E583-824F-4D22-B430-4737170DC8EA}" srcId="{D4049768-E25D-4125-9EE2-C07E03E6DB25}" destId="{FBB3B380-3CEE-4ABF-8079-37C209C720C3}" srcOrd="1" destOrd="0" parTransId="{AF436CE1-702E-402F-A681-08AB1C026984}" sibTransId="{D8502B75-1D27-4247-AF73-DD0C2B44CCC8}"/>
    <dgm:cxn modelId="{9C5B2107-D353-4435-96F2-10EDF6BC33DB}" type="presOf" srcId="{2A89B63A-F67A-4E67-A37C-BBE9FB99E4D0}" destId="{3B6CA469-3643-4ED6-B674-E7A3B78F8A58}" srcOrd="0" destOrd="0" presId="urn:microsoft.com/office/officeart/2005/8/layout/default#1"/>
    <dgm:cxn modelId="{F71E6A0C-F384-4DF7-95E6-88D2B667AC3D}" srcId="{D4049768-E25D-4125-9EE2-C07E03E6DB25}" destId="{2A89B63A-F67A-4E67-A37C-BBE9FB99E4D0}" srcOrd="2" destOrd="0" parTransId="{41C2E0FF-A812-446F-867B-3331216248D0}" sibTransId="{9D40F3A3-4B7A-4017-A466-BF4AC7A77E68}"/>
    <dgm:cxn modelId="{C1F2E4BE-E7E4-40FC-9741-D1A52E1B1769}" type="presOf" srcId="{FBB3B380-3CEE-4ABF-8079-37C209C720C3}" destId="{33E846A7-7BA9-430A-98A1-2A5FCE6290EC}" srcOrd="0" destOrd="0" presId="urn:microsoft.com/office/officeart/2005/8/layout/default#1"/>
    <dgm:cxn modelId="{4C551823-7CF4-4A65-BBED-C743A10480D4}" type="presOf" srcId="{D4049768-E25D-4125-9EE2-C07E03E6DB25}" destId="{8834CBAA-17EE-44D7-A07A-27688083E236}" srcOrd="0" destOrd="0" presId="urn:microsoft.com/office/officeart/2005/8/layout/default#1"/>
    <dgm:cxn modelId="{43B929F2-F1F1-4537-9D81-73E6DA10F6C0}" srcId="{D4049768-E25D-4125-9EE2-C07E03E6DB25}" destId="{9ED0FE3D-0E2D-4DC6-B8CC-A7016EA06581}" srcOrd="0" destOrd="0" parTransId="{B8F6983C-C1F5-4907-92E9-80751618CE66}" sibTransId="{37AD15B7-71EF-4937-9BF5-4CF3E6887042}"/>
    <dgm:cxn modelId="{8DD01C76-9E04-4C13-BCB4-02CA5E8B15D3}" type="presOf" srcId="{EE2F3D26-A56B-406A-B084-2AE233DEDF7C}" destId="{70A76CCC-E70F-4F09-A274-05C64A682F96}" srcOrd="0" destOrd="0" presId="urn:microsoft.com/office/officeart/2005/8/layout/default#1"/>
    <dgm:cxn modelId="{0AE584B8-2CFC-42AD-83FC-61C161073B42}" type="presOf" srcId="{9ED0FE3D-0E2D-4DC6-B8CC-A7016EA06581}" destId="{E9D702DB-A0F9-4997-9511-D1AA2D309151}" srcOrd="0" destOrd="0" presId="urn:microsoft.com/office/officeart/2005/8/layout/default#1"/>
    <dgm:cxn modelId="{D0927DED-5827-43FF-B327-00B298D025F7}" type="presOf" srcId="{AF76AA9F-4AB9-4A32-A31D-EE0A022EEEE7}" destId="{2AFA00FF-4EA3-4089-8346-1085EBD96D74}" srcOrd="0" destOrd="0" presId="urn:microsoft.com/office/officeart/2005/8/layout/default#1"/>
    <dgm:cxn modelId="{4CDAE486-4754-4EC4-AC1A-8654174ED7A1}" srcId="{D4049768-E25D-4125-9EE2-C07E03E6DB25}" destId="{EE2F3D26-A56B-406A-B084-2AE233DEDF7C}" srcOrd="3" destOrd="0" parTransId="{F807DA99-49B1-4C6D-A5B1-5FD245910EFE}" sibTransId="{55862A14-AC93-4FB3-A7EF-495A1FDDB9D4}"/>
    <dgm:cxn modelId="{97691D45-6BC5-4DED-8F33-7004417086F5}" srcId="{D4049768-E25D-4125-9EE2-C07E03E6DB25}" destId="{AF76AA9F-4AB9-4A32-A31D-EE0A022EEEE7}" srcOrd="4" destOrd="0" parTransId="{212175C5-EEF4-45AE-A377-CED20FDF4717}" sibTransId="{9C2A5EDC-A902-4C13-8FF8-DBF17224A940}"/>
    <dgm:cxn modelId="{FD27917B-9901-488A-B176-E1E3A0B6F665}" type="presParOf" srcId="{8834CBAA-17EE-44D7-A07A-27688083E236}" destId="{E9D702DB-A0F9-4997-9511-D1AA2D309151}" srcOrd="0" destOrd="0" presId="urn:microsoft.com/office/officeart/2005/8/layout/default#1"/>
    <dgm:cxn modelId="{E3AFD9CA-24CE-4E11-8D32-31BFDF6B010E}" type="presParOf" srcId="{8834CBAA-17EE-44D7-A07A-27688083E236}" destId="{022080C1-AF09-4AF6-9741-48BD97272C6A}" srcOrd="1" destOrd="0" presId="urn:microsoft.com/office/officeart/2005/8/layout/default#1"/>
    <dgm:cxn modelId="{D134335F-15A5-437C-AF5C-39E07DC243A3}" type="presParOf" srcId="{8834CBAA-17EE-44D7-A07A-27688083E236}" destId="{33E846A7-7BA9-430A-98A1-2A5FCE6290EC}" srcOrd="2" destOrd="0" presId="urn:microsoft.com/office/officeart/2005/8/layout/default#1"/>
    <dgm:cxn modelId="{A057280F-E59D-441F-9A4A-CB0ACCB744E2}" type="presParOf" srcId="{8834CBAA-17EE-44D7-A07A-27688083E236}" destId="{C19C5EE9-6AC0-458B-82E7-F503C01EE6F1}" srcOrd="3" destOrd="0" presId="urn:microsoft.com/office/officeart/2005/8/layout/default#1"/>
    <dgm:cxn modelId="{FF326528-5E37-4157-9386-C48364A87314}" type="presParOf" srcId="{8834CBAA-17EE-44D7-A07A-27688083E236}" destId="{3B6CA469-3643-4ED6-B674-E7A3B78F8A58}" srcOrd="4" destOrd="0" presId="urn:microsoft.com/office/officeart/2005/8/layout/default#1"/>
    <dgm:cxn modelId="{4F0609B9-04C0-48AE-A589-9799429E60F4}" type="presParOf" srcId="{8834CBAA-17EE-44D7-A07A-27688083E236}" destId="{FBD5CD33-E00A-4959-9B26-115B3B65CBB0}" srcOrd="5" destOrd="0" presId="urn:microsoft.com/office/officeart/2005/8/layout/default#1"/>
    <dgm:cxn modelId="{DE94847F-3A19-4732-97F9-E907EFAAE408}" type="presParOf" srcId="{8834CBAA-17EE-44D7-A07A-27688083E236}" destId="{70A76CCC-E70F-4F09-A274-05C64A682F96}" srcOrd="6" destOrd="0" presId="urn:microsoft.com/office/officeart/2005/8/layout/default#1"/>
    <dgm:cxn modelId="{85BBD849-791F-4018-9EE8-B2295511FA50}" type="presParOf" srcId="{8834CBAA-17EE-44D7-A07A-27688083E236}" destId="{A7DF5E64-E1FB-44A3-BC12-71F564339088}" srcOrd="7" destOrd="0" presId="urn:microsoft.com/office/officeart/2005/8/layout/default#1"/>
    <dgm:cxn modelId="{3E8F58A3-7EF0-4636-97FF-35DA9C77E3EC}" type="presParOf" srcId="{8834CBAA-17EE-44D7-A07A-27688083E236}" destId="{2AFA00FF-4EA3-4089-8346-1085EBD96D74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D702DB-A0F9-4997-9511-D1AA2D309151}">
      <dsp:nvSpPr>
        <dsp:cNvPr id="0" name=""/>
        <dsp:cNvSpPr/>
      </dsp:nvSpPr>
      <dsp:spPr>
        <a:xfrm>
          <a:off x="0" y="356370"/>
          <a:ext cx="2523512" cy="15141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/>
            <a:t>1. Педагогическая антропология как отрасль </a:t>
          </a:r>
          <a:r>
            <a:rPr lang="ru-RU" sz="2000" i="1" kern="1200" dirty="0" err="1" smtClean="0"/>
            <a:t>человекознания</a:t>
          </a:r>
          <a:endParaRPr lang="ru-RU" sz="2000" i="1" kern="1200" dirty="0"/>
        </a:p>
      </dsp:txBody>
      <dsp:txXfrm>
        <a:off x="0" y="356370"/>
        <a:ext cx="2523512" cy="1514107"/>
      </dsp:txXfrm>
    </dsp:sp>
    <dsp:sp modelId="{33E846A7-7BA9-430A-98A1-2A5FCE6290EC}">
      <dsp:nvSpPr>
        <dsp:cNvPr id="0" name=""/>
        <dsp:cNvSpPr/>
      </dsp:nvSpPr>
      <dsp:spPr>
        <a:xfrm>
          <a:off x="2775863" y="356370"/>
          <a:ext cx="2523512" cy="15141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/>
            <a:t>2. История становления и развития педагогической антропологии</a:t>
          </a:r>
          <a:endParaRPr lang="ru-RU" sz="2000" kern="1200" dirty="0"/>
        </a:p>
      </dsp:txBody>
      <dsp:txXfrm>
        <a:off x="2775863" y="356370"/>
        <a:ext cx="2523512" cy="1514107"/>
      </dsp:txXfrm>
    </dsp:sp>
    <dsp:sp modelId="{3B6CA469-3643-4ED6-B674-E7A3B78F8A58}">
      <dsp:nvSpPr>
        <dsp:cNvPr id="0" name=""/>
        <dsp:cNvSpPr/>
      </dsp:nvSpPr>
      <dsp:spPr>
        <a:xfrm>
          <a:off x="5551727" y="356370"/>
          <a:ext cx="2523512" cy="15141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/>
            <a:t>3. Педагогическая антропология как методология педагогики</a:t>
          </a:r>
          <a:endParaRPr lang="ru-RU" sz="2000" kern="1200" dirty="0"/>
        </a:p>
      </dsp:txBody>
      <dsp:txXfrm>
        <a:off x="5551727" y="356370"/>
        <a:ext cx="2523512" cy="1514107"/>
      </dsp:txXfrm>
    </dsp:sp>
    <dsp:sp modelId="{70A76CCC-E70F-4F09-A274-05C64A682F96}">
      <dsp:nvSpPr>
        <dsp:cNvPr id="0" name=""/>
        <dsp:cNvSpPr/>
      </dsp:nvSpPr>
      <dsp:spPr>
        <a:xfrm>
          <a:off x="1387931" y="2122829"/>
          <a:ext cx="2523512" cy="15141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/>
            <a:t>4. Пространство и время бытия человека в культуре</a:t>
          </a:r>
          <a:endParaRPr lang="ru-RU" sz="2000" kern="1200" dirty="0"/>
        </a:p>
      </dsp:txBody>
      <dsp:txXfrm>
        <a:off x="1387931" y="2122829"/>
        <a:ext cx="2523512" cy="1514107"/>
      </dsp:txXfrm>
    </dsp:sp>
    <dsp:sp modelId="{2AFA00FF-4EA3-4089-8346-1085EBD96D74}">
      <dsp:nvSpPr>
        <dsp:cNvPr id="0" name=""/>
        <dsp:cNvSpPr/>
      </dsp:nvSpPr>
      <dsp:spPr>
        <a:xfrm>
          <a:off x="4163795" y="2122829"/>
          <a:ext cx="2523512" cy="15141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/>
            <a:t>5. Технология проектирования образовательной деятельности в рамках антропологического подхода</a:t>
          </a:r>
          <a:endParaRPr lang="ru-RU" sz="1600" kern="1200" dirty="0"/>
        </a:p>
      </dsp:txBody>
      <dsp:txXfrm>
        <a:off x="4163795" y="2122829"/>
        <a:ext cx="2523512" cy="15141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992DA-2676-44F6-9E7F-D545372CF697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01E6D8-29B8-4835-ABD9-187F7D2065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572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A0B3A4-9DF1-4559-A640-7173BC3C96E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4669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024928-F8E2-480B-884A-02484A0F2A08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78511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024928-F8E2-480B-884A-02484A0F2A08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78511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024928-F8E2-480B-884A-02484A0F2A08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78511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2"/>
            <a:ext cx="777240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2"/>
            <a:ext cx="640080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C05D4497-2CA5-4F3A-A5CF-275CCFAAAF6E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6/22/2018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14971169-6F79-4654-AFBD-C8B05D232DA4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058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5479" y="44027"/>
            <a:ext cx="8353043" cy="276999"/>
          </a:xfrm>
        </p:spPr>
        <p:txBody>
          <a:bodyPr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30222" y="1163319"/>
            <a:ext cx="7341871" cy="169277"/>
          </a:xfrm>
        </p:spPr>
        <p:txBody>
          <a:bodyPr/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52A260D7-0C11-4BC7-9A07-D528D73DB624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6/22/2018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E0B338F2-FC6D-405B-B5E8-7183A878B9BF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253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5479" y="44027"/>
            <a:ext cx="8353043" cy="276999"/>
          </a:xfrm>
        </p:spPr>
        <p:txBody>
          <a:bodyPr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1"/>
            <a:ext cx="397764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1"/>
            <a:ext cx="397764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AB9C0AA1-EA1D-4F45-B9ED-EA9D245DD2AF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6/22/2018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AB73033D-229D-4C9E-9D83-E77A58A2B238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058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lIns="0" tIns="0" rIns="0" bIns="0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5479" y="44027"/>
            <a:ext cx="8353043" cy="276999"/>
          </a:xfrm>
        </p:spPr>
        <p:txBody>
          <a:bodyPr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038B073A-ADC3-4C39-A3BD-B8BF2F781451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6/22/2018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B5179948-74DB-443A-B0DD-005056FC17B6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8142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59410596-07CA-467C-8B9D-635553DF07F5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6/22/2018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DF32C455-2E02-4D64-8084-384B7B354187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863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lIns="0" tIns="0" rIns="0" bIns="0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7" name="Holder 2"/>
          <p:cNvSpPr>
            <a:spLocks noGrp="1"/>
          </p:cNvSpPr>
          <p:nvPr>
            <p:ph type="title"/>
          </p:nvPr>
        </p:nvSpPr>
        <p:spPr bwMode="auto">
          <a:xfrm>
            <a:off x="395818" y="44451"/>
            <a:ext cx="83523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 smtClean="0"/>
          </a:p>
        </p:txBody>
      </p:sp>
      <p:sp>
        <p:nvSpPr>
          <p:cNvPr id="1028" name="Holder 3"/>
          <p:cNvSpPr>
            <a:spLocks noGrp="1"/>
          </p:cNvSpPr>
          <p:nvPr>
            <p:ph type="body" idx="1"/>
          </p:nvPr>
        </p:nvSpPr>
        <p:spPr bwMode="auto">
          <a:xfrm>
            <a:off x="1530351" y="1164167"/>
            <a:ext cx="734271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 smtClean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9385" y="6377517"/>
            <a:ext cx="292523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1" y="6377517"/>
            <a:ext cx="2103967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1219170">
              <a:defRPr/>
            </a:pPr>
            <a:fld id="{3AF7AF78-7FF3-4482-8FB1-26BE975C35FB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6/22/2018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2834" y="6377517"/>
            <a:ext cx="2103967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1219170">
              <a:defRPr/>
            </a:pPr>
            <a:fld id="{E769D0A6-F6A2-41B4-AA1A-4F98616058A1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957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5pPr>
      <a:lvl6pPr marL="609585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6pPr>
      <a:lvl7pPr marL="121917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7pPr>
      <a:lvl8pPr marL="1828754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8pPr>
      <a:lvl9pPr marL="2438339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5943">
        <a:defRPr>
          <a:latin typeface="+mn-lt"/>
          <a:ea typeface="+mn-ea"/>
          <a:cs typeface="+mn-cs"/>
        </a:defRPr>
      </a:lvl6pPr>
      <a:lvl7pPr marL="2743131">
        <a:defRPr>
          <a:latin typeface="+mn-lt"/>
          <a:ea typeface="+mn-ea"/>
          <a:cs typeface="+mn-cs"/>
        </a:defRPr>
      </a:lvl7pPr>
      <a:lvl8pPr marL="3200320">
        <a:defRPr>
          <a:latin typeface="+mn-lt"/>
          <a:ea typeface="+mn-ea"/>
          <a:cs typeface="+mn-cs"/>
        </a:defRPr>
      </a:lvl8pPr>
      <a:lvl9pPr marL="365750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89">
        <a:defRPr>
          <a:latin typeface="+mn-lt"/>
          <a:ea typeface="+mn-ea"/>
          <a:cs typeface="+mn-cs"/>
        </a:defRPr>
      </a:lvl2pPr>
      <a:lvl3pPr marL="914377">
        <a:defRPr>
          <a:latin typeface="+mn-lt"/>
          <a:ea typeface="+mn-ea"/>
          <a:cs typeface="+mn-cs"/>
        </a:defRPr>
      </a:lvl3pPr>
      <a:lvl4pPr marL="1371566">
        <a:defRPr>
          <a:latin typeface="+mn-lt"/>
          <a:ea typeface="+mn-ea"/>
          <a:cs typeface="+mn-cs"/>
        </a:defRPr>
      </a:lvl4pPr>
      <a:lvl5pPr marL="1828754">
        <a:defRPr>
          <a:latin typeface="+mn-lt"/>
          <a:ea typeface="+mn-ea"/>
          <a:cs typeface="+mn-cs"/>
        </a:defRPr>
      </a:lvl5pPr>
      <a:lvl6pPr marL="2285943">
        <a:defRPr>
          <a:latin typeface="+mn-lt"/>
          <a:ea typeface="+mn-ea"/>
          <a:cs typeface="+mn-cs"/>
        </a:defRPr>
      </a:lvl6pPr>
      <a:lvl7pPr marL="2743131">
        <a:defRPr>
          <a:latin typeface="+mn-lt"/>
          <a:ea typeface="+mn-ea"/>
          <a:cs typeface="+mn-cs"/>
        </a:defRPr>
      </a:lvl7pPr>
      <a:lvl8pPr marL="3200320">
        <a:defRPr>
          <a:latin typeface="+mn-lt"/>
          <a:ea typeface="+mn-ea"/>
          <a:cs typeface="+mn-cs"/>
        </a:defRPr>
      </a:lvl8pPr>
      <a:lvl9pPr marL="3657509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6118" y="2542118"/>
            <a:ext cx="8733367" cy="752129"/>
          </a:xfrm>
          <a:solidFill>
            <a:schemeClr val="bg1">
              <a:lumMod val="85000"/>
            </a:schemeClr>
          </a:solidFill>
        </p:spPr>
        <p:txBody>
          <a:bodyPr vert="horz" wrap="square" lIns="0" tIns="13335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kern="1200" dirty="0">
                <a:solidFill>
                  <a:schemeClr val="accent1">
                    <a:lumMod val="50000"/>
                  </a:schemeClr>
                </a:solidFill>
              </a:rPr>
              <a:t>Рабочая программа дисциплины (Б.1.В.ДВ.1) </a:t>
            </a:r>
            <a:r>
              <a:rPr lang="ru-RU" sz="2400" kern="12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kern="1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kern="1200" dirty="0">
                <a:solidFill>
                  <a:schemeClr val="accent1">
                    <a:lumMod val="50000"/>
                  </a:schemeClr>
                </a:solidFill>
              </a:rPr>
              <a:t>«Педагогическая антропология»</a:t>
            </a:r>
            <a:endParaRPr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62300" y="154517"/>
            <a:ext cx="2590800" cy="2387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defRPr/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62300" y="3293534"/>
            <a:ext cx="2590800" cy="24532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defRPr/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198" name="TextBox 6"/>
          <p:cNvSpPr txBox="1">
            <a:spLocks noChangeArrowheads="1"/>
          </p:cNvSpPr>
          <p:nvPr/>
        </p:nvSpPr>
        <p:spPr bwMode="auto">
          <a:xfrm>
            <a:off x="3058585" y="4819652"/>
            <a:ext cx="279823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ru-RU" altLang="ru-RU" sz="1200" b="1" i="1" dirty="0" smtClean="0">
              <a:solidFill>
                <a:prstClr val="white"/>
              </a:solidFill>
            </a:endParaRP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i="1" dirty="0" smtClean="0">
                <a:solidFill>
                  <a:prstClr val="white"/>
                </a:solidFill>
              </a:rPr>
              <a:t>Николина В.В., </a:t>
            </a:r>
            <a:r>
              <a:rPr lang="ru-RU" altLang="ru-RU" sz="1200" b="1" i="1" dirty="0">
                <a:solidFill>
                  <a:prstClr val="white"/>
                </a:solidFill>
              </a:rPr>
              <a:t>доктор пед. наук, </a:t>
            </a:r>
            <a:r>
              <a:rPr lang="ru-RU" altLang="ru-RU" sz="1200" b="1" i="1" dirty="0" smtClean="0">
                <a:solidFill>
                  <a:prstClr val="white"/>
                </a:solidFill>
              </a:rPr>
              <a:t>профессор кафедры </a:t>
            </a:r>
            <a:r>
              <a:rPr lang="ru-RU" altLang="ru-RU" sz="1200" b="1" i="1" dirty="0">
                <a:solidFill>
                  <a:prstClr val="white"/>
                </a:solidFill>
              </a:rPr>
              <a:t>педагогики 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i="1" dirty="0">
                <a:solidFill>
                  <a:prstClr val="white"/>
                </a:solidFill>
              </a:rPr>
              <a:t>и андрагогики ГБОУ ДПО НИРО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314451" y="1835152"/>
            <a:ext cx="1875367" cy="37464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defRPr/>
            </a:pPr>
            <a:r>
              <a:rPr lang="en-US" sz="1400" b="1" dirty="0">
                <a:solidFill>
                  <a:prstClr val="white"/>
                </a:solidFill>
                <a:latin typeface="Calibri"/>
              </a:rPr>
              <a:t>www.niro.nnov.ru</a:t>
            </a:r>
            <a:endParaRPr lang="ru-RU" sz="1400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8200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34" y="1018118"/>
            <a:ext cx="1068917" cy="865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753101" y="4972052"/>
            <a:ext cx="2374900" cy="37464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defRPr/>
            </a:pPr>
            <a:r>
              <a:rPr lang="en-US" sz="1400" b="1" dirty="0">
                <a:solidFill>
                  <a:prstClr val="white"/>
                </a:solidFill>
                <a:latin typeface="Calibri"/>
              </a:rPr>
              <a:t>e-mail: innov-nn@mail.ru</a:t>
            </a:r>
            <a:endParaRPr lang="ru-RU" sz="1400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945" y="664633"/>
            <a:ext cx="2438399" cy="12192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9957" y="3319429"/>
            <a:ext cx="1413086" cy="1738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2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2564904"/>
            <a:ext cx="7920880" cy="2882777"/>
          </a:xfrm>
          <a:prstGeom prst="rect">
            <a:avLst/>
          </a:prstGeom>
          <a:solidFill>
            <a:schemeClr val="tx2">
              <a:lumMod val="40000"/>
              <a:lumOff val="60000"/>
              <a:alpha val="51000"/>
            </a:schemeClr>
          </a:solidFill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defRPr/>
            </a:pPr>
            <a:r>
              <a:rPr lang="ru-RU" sz="2133" dirty="0" smtClean="0"/>
              <a:t>	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Рабочая программа дисциплины «Педагогическая антропология» направлена на формирование  профессиональных компетенций в рамках педагогической антропологии.</a:t>
            </a:r>
          </a:p>
          <a:p>
            <a:pPr algn="just"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Цели и задачи: 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раскрыть аспирантам представление о сущности педагогической антропологии; создавать условия для формирования у аспирантов профессиональных умений следующих видов деятельности; обучить аспирантов технологиям переводы культурного содержания в образовательное в контексте педагогической антропологии.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059832" y="692696"/>
            <a:ext cx="5470376" cy="79208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«Педагогическая антропология»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(Б.1.В.ДВ.1)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2084425" cy="82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2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2420888"/>
            <a:ext cx="7704856" cy="2882777"/>
          </a:xfrm>
          <a:prstGeom prst="rect">
            <a:avLst/>
          </a:prstGeom>
          <a:solidFill>
            <a:schemeClr val="tx2">
              <a:lumMod val="40000"/>
              <a:lumOff val="60000"/>
              <a:alpha val="53000"/>
            </a:schemeClr>
          </a:solidFill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defRPr/>
            </a:pPr>
            <a:r>
              <a:rPr lang="ru-RU" sz="2133" dirty="0" smtClean="0"/>
              <a:t>	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Общая трудоемкость дисциплины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составляет 2 ЗЕТ (зачетных единиц), 72 часа. Форма обучения – очная и заочная. Для очной формы – третий курс, пятый семестр; для заочной первый курс, второй семестр. Содержание дисциплины раскрывается через интерактивные формы лекционных занятий с обратной связью.</a:t>
            </a:r>
          </a:p>
          <a:p>
            <a:pPr algn="just"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Формы контроля качества освоения программы:</a:t>
            </a:r>
          </a:p>
          <a:p>
            <a:pPr algn="just"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	Текущий контроль –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</a:rPr>
              <a:t>кейс-задания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и тесты.</a:t>
            </a:r>
          </a:p>
          <a:p>
            <a:pPr algn="just"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	Промежуточная аттестация – для очной: зачет (3 курс, 5 семестр); для заочной (1 курс, 2 семестр).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699792" y="643251"/>
            <a:ext cx="5830416" cy="79208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«Педагогическая антропология»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(Б.1.В.ДВ.1)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01607"/>
            <a:ext cx="2175746" cy="857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2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977480" y="476672"/>
            <a:ext cx="5709320" cy="136815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«Педагогическая антропология»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(Б.1.В.ДВ.1) 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Структура и содержание дисциплины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</p:nvPr>
        </p:nvGraphicFramePr>
        <p:xfrm>
          <a:off x="611560" y="2132856"/>
          <a:ext cx="8075240" cy="3993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92696"/>
            <a:ext cx="2100736" cy="82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2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83</Words>
  <Application>Microsoft Office PowerPoint</Application>
  <PresentationFormat>Экран (4:3)</PresentationFormat>
  <Paragraphs>24</Paragraphs>
  <Slides>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Тема Office</vt:lpstr>
      <vt:lpstr>Office Theme</vt:lpstr>
      <vt:lpstr>Рабочая программа дисциплины (Б.1.В.ДВ.1)  «Педагогическая антропология»</vt:lpstr>
      <vt:lpstr>«Педагогическая антропология»  (Б.1.В.ДВ.1) </vt:lpstr>
      <vt:lpstr>«Педагогическая антропология»  (Б.1.В.ДВ.1) </vt:lpstr>
      <vt:lpstr>«Педагогическая антропология»  (Б.1.В.ДВ.1)  Структура и содержание дисциплины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Рабочая программа дисциплины (Б.1.В.ДВ.1)  «Педагогическая антропология»                                 Автор-разработчик: Николина В.В. –                                                    доктор пед.наук, профессор,                                                                           Заслуженный работник высшей школы РФ,   профессор кафедры педагогики и андрагогики  ГБОУ ДПО НИРО   </dc:title>
  <dc:creator>Юзер</dc:creator>
  <cp:lastModifiedBy>Kafedra</cp:lastModifiedBy>
  <cp:revision>8</cp:revision>
  <dcterms:created xsi:type="dcterms:W3CDTF">2018-05-15T18:19:12Z</dcterms:created>
  <dcterms:modified xsi:type="dcterms:W3CDTF">2018-06-22T11:33:42Z</dcterms:modified>
</cp:coreProperties>
</file>