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5.JPG" ContentType="image/jpeg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5"/>
  </p:notesMasterIdLst>
  <p:sldIdLst>
    <p:sldId id="256" r:id="rId2"/>
    <p:sldId id="312" r:id="rId3"/>
    <p:sldId id="315" r:id="rId4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62" autoAdjust="0"/>
    <p:restoredTop sz="71429" autoAdjust="0"/>
  </p:normalViewPr>
  <p:slideViewPr>
    <p:cSldViewPr>
      <p:cViewPr varScale="1">
        <p:scale>
          <a:sx n="78" d="100"/>
          <a:sy n="78" d="100"/>
        </p:scale>
        <p:origin x="1306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2E2FF7-CD35-4B2E-86C2-396581572A5F}" type="doc">
      <dgm:prSet loTypeId="urn:microsoft.com/office/officeart/2005/8/layout/target3" loCatId="relationship" qsTypeId="urn:microsoft.com/office/officeart/2005/8/quickstyle/simple2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EE812D09-BA61-43EE-96BC-A6841FECB1F7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200" b="1" i="0" dirty="0" smtClean="0">
              <a:solidFill>
                <a:schemeClr val="tx2"/>
              </a:solidFill>
            </a:rPr>
            <a:t>Рабочая программа дисциплины «Теории и концепции воспитания» </a:t>
          </a:r>
          <a:r>
            <a:rPr lang="ru-RU" sz="1200" b="0" i="0" dirty="0" smtClean="0"/>
            <a:t>направлена на овладение с</a:t>
          </a:r>
          <a:r>
            <a:rPr lang="ru-RU" sz="1200" dirty="0" smtClean="0"/>
            <a:t>истемно-критическим мышлением, позволяющим рассмотреть теории и концепции воспитания в универсуме открытого и свободного образования. Системообразующие подходы данной сферы образования (возрастно-нормативный, индивидуальный, личностный, системно-</a:t>
          </a:r>
          <a:r>
            <a:rPr lang="ru-RU" sz="1200" dirty="0" err="1" smtClean="0"/>
            <a:t>деятельностный</a:t>
          </a:r>
          <a:r>
            <a:rPr lang="ru-RU" sz="1200" dirty="0" smtClean="0"/>
            <a:t>, аксиологический, антропологический, событийный) составляют сущностную предпосылку и философско-методологическую основу воспитательной деятельности педагогов, позволяют овладеть знаниями и технологиями воспитания.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200" b="1" i="0" dirty="0" smtClean="0"/>
            <a:t>Цель и задачи: </a:t>
          </a:r>
          <a:r>
            <a:rPr lang="ru-RU" sz="1200" dirty="0" smtClean="0"/>
            <a:t>усвоение аспирантами системы знаний о теории и концепции воспитания; приобретение знаний, умений в области технологий воспитания, позволяющих эффективно проектировать собственную преподавательскую и научно-исследовательскую деятельность на основе отечественных и зарубежных теорий и концепций воспитания.</a:t>
          </a:r>
          <a:endParaRPr lang="ru-RU" sz="1200" i="1" dirty="0"/>
        </a:p>
      </dgm:t>
    </dgm:pt>
    <dgm:pt modelId="{D9E2A1AA-7B39-46BE-8C1D-B841739BCA5C}" type="sibTrans" cxnId="{FBEEAE73-0AF4-4D1D-BB14-68A3EF1CB4EA}">
      <dgm:prSet/>
      <dgm:spPr/>
      <dgm:t>
        <a:bodyPr/>
        <a:lstStyle/>
        <a:p>
          <a:endParaRPr lang="ru-RU"/>
        </a:p>
      </dgm:t>
    </dgm:pt>
    <dgm:pt modelId="{D7013ACE-F452-4504-B2FE-63DA5DAFE733}" type="parTrans" cxnId="{FBEEAE73-0AF4-4D1D-BB14-68A3EF1CB4EA}">
      <dgm:prSet/>
      <dgm:spPr/>
      <dgm:t>
        <a:bodyPr/>
        <a:lstStyle/>
        <a:p>
          <a:endParaRPr lang="ru-RU"/>
        </a:p>
      </dgm:t>
    </dgm:pt>
    <dgm:pt modelId="{9F457456-AEE6-4619-85A1-7797D421B712}" type="pres">
      <dgm:prSet presAssocID="{992E2FF7-CD35-4B2E-86C2-396581572A5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FEF7E-FBB9-447B-8919-42E3022E43E8}" type="pres">
      <dgm:prSet presAssocID="{EE812D09-BA61-43EE-96BC-A6841FECB1F7}" presName="circle1" presStyleLbl="node1" presStyleIdx="0" presStyleCnt="1" custScaleX="58653" custScaleY="94064" custLinFactNeighborX="4369" custLinFactNeighborY="14495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81EF7655-6CEA-43D6-855E-DAF93421F8E9}" type="pres">
      <dgm:prSet presAssocID="{EE812D09-BA61-43EE-96BC-A6841FECB1F7}" presName="space" presStyleCnt="0"/>
      <dgm:spPr/>
      <dgm:t>
        <a:bodyPr/>
        <a:lstStyle/>
        <a:p>
          <a:endParaRPr lang="ru-RU"/>
        </a:p>
      </dgm:t>
    </dgm:pt>
    <dgm:pt modelId="{B06A7DC9-B97C-4D37-9B2F-7ADBA087B66F}" type="pres">
      <dgm:prSet presAssocID="{EE812D09-BA61-43EE-96BC-A6841FECB1F7}" presName="rect1" presStyleLbl="alignAcc1" presStyleIdx="0" presStyleCnt="1" custScaleX="106660" custScaleY="100000" custLinFactNeighborX="-417" custLinFactNeighborY="-7031"/>
      <dgm:spPr/>
      <dgm:t>
        <a:bodyPr/>
        <a:lstStyle/>
        <a:p>
          <a:endParaRPr lang="ru-RU"/>
        </a:p>
      </dgm:t>
    </dgm:pt>
    <dgm:pt modelId="{5342BF8D-FF42-4E81-86CA-83DDC121730B}" type="pres">
      <dgm:prSet presAssocID="{EE812D09-BA61-43EE-96BC-A6841FECB1F7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80D0E4-7EC3-408D-8ED1-360AEC2B97BB}" type="presOf" srcId="{992E2FF7-CD35-4B2E-86C2-396581572A5F}" destId="{9F457456-AEE6-4619-85A1-7797D421B712}" srcOrd="0" destOrd="0" presId="urn:microsoft.com/office/officeart/2005/8/layout/target3"/>
    <dgm:cxn modelId="{2B435A65-9C46-40DB-B529-46757E4A7A41}" type="presOf" srcId="{EE812D09-BA61-43EE-96BC-A6841FECB1F7}" destId="{B06A7DC9-B97C-4D37-9B2F-7ADBA087B66F}" srcOrd="0" destOrd="0" presId="urn:microsoft.com/office/officeart/2005/8/layout/target3"/>
    <dgm:cxn modelId="{FBEEAE73-0AF4-4D1D-BB14-68A3EF1CB4EA}" srcId="{992E2FF7-CD35-4B2E-86C2-396581572A5F}" destId="{EE812D09-BA61-43EE-96BC-A6841FECB1F7}" srcOrd="0" destOrd="0" parTransId="{D7013ACE-F452-4504-B2FE-63DA5DAFE733}" sibTransId="{D9E2A1AA-7B39-46BE-8C1D-B841739BCA5C}"/>
    <dgm:cxn modelId="{8A24BABA-0883-4D6F-B28F-ADD2F06FD761}" type="presOf" srcId="{EE812D09-BA61-43EE-96BC-A6841FECB1F7}" destId="{5342BF8D-FF42-4E81-86CA-83DDC121730B}" srcOrd="1" destOrd="0" presId="urn:microsoft.com/office/officeart/2005/8/layout/target3"/>
    <dgm:cxn modelId="{674EF3D7-71BB-43AD-A0C5-C12CE13E8786}" type="presParOf" srcId="{9F457456-AEE6-4619-85A1-7797D421B712}" destId="{ECEFEF7E-FBB9-447B-8919-42E3022E43E8}" srcOrd="0" destOrd="0" presId="urn:microsoft.com/office/officeart/2005/8/layout/target3"/>
    <dgm:cxn modelId="{E59698FF-8FA9-4D7A-9168-AAF419CAFB41}" type="presParOf" srcId="{9F457456-AEE6-4619-85A1-7797D421B712}" destId="{81EF7655-6CEA-43D6-855E-DAF93421F8E9}" srcOrd="1" destOrd="0" presId="urn:microsoft.com/office/officeart/2005/8/layout/target3"/>
    <dgm:cxn modelId="{0DF9AC07-496F-4B7D-8650-3F7A6EDE3D7B}" type="presParOf" srcId="{9F457456-AEE6-4619-85A1-7797D421B712}" destId="{B06A7DC9-B97C-4D37-9B2F-7ADBA087B66F}" srcOrd="2" destOrd="0" presId="urn:microsoft.com/office/officeart/2005/8/layout/target3"/>
    <dgm:cxn modelId="{40F4EFF1-16EB-4099-9901-DB0EF0178B5B}" type="presParOf" srcId="{9F457456-AEE6-4619-85A1-7797D421B712}" destId="{5342BF8D-FF42-4E81-86CA-83DDC121730B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05617F-E43C-47C6-8BF8-E4884CC774A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349AD1-F26D-4A9F-95D6-E266F7533812}">
      <dgm:prSet phldrT="[Текст]" custT="1"/>
      <dgm:spPr/>
      <dgm:t>
        <a:bodyPr/>
        <a:lstStyle/>
        <a:p>
          <a:r>
            <a:rPr lang="ru-RU" sz="1400" dirty="0" smtClean="0"/>
            <a:t>Воспитание как педагогическое явление. Сущность, назначение, современные идеи.</a:t>
          </a:r>
          <a:endParaRPr lang="ru-RU" sz="1400" dirty="0"/>
        </a:p>
      </dgm:t>
    </dgm:pt>
    <dgm:pt modelId="{7E2FC4B0-7C0D-4BED-AA9F-36635BC438F5}" type="parTrans" cxnId="{0DC22E7E-2764-44FC-8D11-91968EF6CA0E}">
      <dgm:prSet/>
      <dgm:spPr/>
      <dgm:t>
        <a:bodyPr/>
        <a:lstStyle/>
        <a:p>
          <a:endParaRPr lang="ru-RU"/>
        </a:p>
      </dgm:t>
    </dgm:pt>
    <dgm:pt modelId="{53548A90-1C9E-4E95-9FC3-714D5481B1F4}" type="sibTrans" cxnId="{0DC22E7E-2764-44FC-8D11-91968EF6CA0E}">
      <dgm:prSet/>
      <dgm:spPr/>
      <dgm:t>
        <a:bodyPr/>
        <a:lstStyle/>
        <a:p>
          <a:endParaRPr lang="ru-RU"/>
        </a:p>
      </dgm:t>
    </dgm:pt>
    <dgm:pt modelId="{D42BFA3E-9B53-4171-B776-6EC47EDDE678}">
      <dgm:prSet phldrT="[Текст]" custT="1"/>
      <dgm:spPr/>
      <dgm:t>
        <a:bodyPr/>
        <a:lstStyle/>
        <a:p>
          <a:r>
            <a:rPr lang="ru-RU" sz="1400" dirty="0" smtClean="0"/>
            <a:t>Методологические аспекты в теории и концепции воспитания.</a:t>
          </a:r>
          <a:endParaRPr lang="ru-RU" sz="1400" dirty="0"/>
        </a:p>
      </dgm:t>
    </dgm:pt>
    <dgm:pt modelId="{DA2A6FEC-0F5C-4853-927D-A1E7FAC9A6B3}" type="parTrans" cxnId="{45FFBA91-2231-4765-B986-5CD5FADBE107}">
      <dgm:prSet/>
      <dgm:spPr/>
      <dgm:t>
        <a:bodyPr/>
        <a:lstStyle/>
        <a:p>
          <a:endParaRPr lang="ru-RU"/>
        </a:p>
      </dgm:t>
    </dgm:pt>
    <dgm:pt modelId="{39505660-F35A-4631-9E2A-E3F32A51FBBF}" type="sibTrans" cxnId="{45FFBA91-2231-4765-B986-5CD5FADBE107}">
      <dgm:prSet/>
      <dgm:spPr/>
      <dgm:t>
        <a:bodyPr/>
        <a:lstStyle/>
        <a:p>
          <a:endParaRPr lang="ru-RU"/>
        </a:p>
      </dgm:t>
    </dgm:pt>
    <dgm:pt modelId="{DA865EBB-59DE-4CD6-8223-A8AB5DA22F8B}">
      <dgm:prSet phldrT="[Текст]" custT="1"/>
      <dgm:spPr/>
      <dgm:t>
        <a:bodyPr/>
        <a:lstStyle/>
        <a:p>
          <a:r>
            <a:rPr lang="ru-RU" sz="1400" dirty="0" smtClean="0"/>
            <a:t>Ребенок – субъект воспитания.</a:t>
          </a:r>
          <a:endParaRPr lang="ru-RU" sz="1400" dirty="0"/>
        </a:p>
      </dgm:t>
    </dgm:pt>
    <dgm:pt modelId="{8111EFD3-E9CD-4DC4-A76E-E7438A5B9F41}" type="parTrans" cxnId="{3A42729F-C17F-48CB-9B4A-9A30AE5DE17B}">
      <dgm:prSet/>
      <dgm:spPr/>
      <dgm:t>
        <a:bodyPr/>
        <a:lstStyle/>
        <a:p>
          <a:endParaRPr lang="ru-RU"/>
        </a:p>
      </dgm:t>
    </dgm:pt>
    <dgm:pt modelId="{B139302E-3079-4D58-A611-0F7B4401C353}" type="sibTrans" cxnId="{3A42729F-C17F-48CB-9B4A-9A30AE5DE17B}">
      <dgm:prSet/>
      <dgm:spPr/>
      <dgm:t>
        <a:bodyPr/>
        <a:lstStyle/>
        <a:p>
          <a:endParaRPr lang="ru-RU"/>
        </a:p>
      </dgm:t>
    </dgm:pt>
    <dgm:pt modelId="{59EDFBCD-8016-4432-ADBF-9B33BD3E3EFB}">
      <dgm:prSet phldrT="[Текст]" custT="1"/>
      <dgm:spPr/>
      <dgm:t>
        <a:bodyPr/>
        <a:lstStyle/>
        <a:p>
          <a:r>
            <a:rPr lang="ru-RU" sz="1400" dirty="0" smtClean="0"/>
            <a:t>Теории воспитания в отечественной и зарубежной науке и практике.</a:t>
          </a:r>
          <a:endParaRPr lang="ru-RU" sz="1400" dirty="0"/>
        </a:p>
      </dgm:t>
    </dgm:pt>
    <dgm:pt modelId="{BBB30BCC-8BA8-4020-889E-717CA126A4F6}" type="parTrans" cxnId="{0F2F21E1-5D15-410D-9369-33F440244E73}">
      <dgm:prSet/>
      <dgm:spPr/>
      <dgm:t>
        <a:bodyPr/>
        <a:lstStyle/>
        <a:p>
          <a:endParaRPr lang="ru-RU"/>
        </a:p>
      </dgm:t>
    </dgm:pt>
    <dgm:pt modelId="{CBC7D36D-977C-4B5E-9F0C-09F0C3C5F974}" type="sibTrans" cxnId="{0F2F21E1-5D15-410D-9369-33F440244E73}">
      <dgm:prSet/>
      <dgm:spPr/>
      <dgm:t>
        <a:bodyPr/>
        <a:lstStyle/>
        <a:p>
          <a:endParaRPr lang="ru-RU"/>
        </a:p>
      </dgm:t>
    </dgm:pt>
    <dgm:pt modelId="{0866388A-9E9E-4B0E-AEE5-072210654773}">
      <dgm:prSet phldrT="[Текст]" custT="1"/>
      <dgm:spPr/>
      <dgm:t>
        <a:bodyPr/>
        <a:lstStyle/>
        <a:p>
          <a:r>
            <a:rPr lang="ru-RU" sz="1400" dirty="0" smtClean="0"/>
            <a:t>Концепции воспитания в отечественной и зарубежной педагогической науке </a:t>
          </a:r>
          <a:r>
            <a:rPr lang="ru-RU" sz="1400" smtClean="0"/>
            <a:t>и практике.</a:t>
          </a:r>
          <a:endParaRPr lang="ru-RU" sz="1400"/>
        </a:p>
      </dgm:t>
    </dgm:pt>
    <dgm:pt modelId="{5EA7CA83-F0BA-408E-9214-A25F735DC8EC}" type="parTrans" cxnId="{5DED1326-FB09-4C38-A8D4-D8A8F5E0BACE}">
      <dgm:prSet/>
      <dgm:spPr/>
      <dgm:t>
        <a:bodyPr/>
        <a:lstStyle/>
        <a:p>
          <a:endParaRPr lang="ru-RU"/>
        </a:p>
      </dgm:t>
    </dgm:pt>
    <dgm:pt modelId="{547B33CD-A97F-42A3-8AE3-C87486CDAD65}" type="sibTrans" cxnId="{5DED1326-FB09-4C38-A8D4-D8A8F5E0BACE}">
      <dgm:prSet/>
      <dgm:spPr/>
      <dgm:t>
        <a:bodyPr/>
        <a:lstStyle/>
        <a:p>
          <a:endParaRPr lang="ru-RU"/>
        </a:p>
      </dgm:t>
    </dgm:pt>
    <dgm:pt modelId="{83C9FC09-B323-4980-B0B5-67440A27ADE1}" type="pres">
      <dgm:prSet presAssocID="{0A05617F-E43C-47C6-8BF8-E4884CC774A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2062B3-841D-4A08-8C4A-C3D0DA950EE4}" type="pres">
      <dgm:prSet presAssocID="{AF349AD1-F26D-4A9F-95D6-E266F753381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D265D-8D90-4964-B810-985CCA7A82B9}" type="pres">
      <dgm:prSet presAssocID="{53548A90-1C9E-4E95-9FC3-714D5481B1F4}" presName="sibTrans" presStyleCnt="0"/>
      <dgm:spPr/>
    </dgm:pt>
    <dgm:pt modelId="{18D1A29E-C4C8-4F90-8967-33B3B6B56059}" type="pres">
      <dgm:prSet presAssocID="{D42BFA3E-9B53-4171-B776-6EC47EDDE67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26BFC1-926F-47DC-98EF-2D32381B6EF7}" type="pres">
      <dgm:prSet presAssocID="{39505660-F35A-4631-9E2A-E3F32A51FBBF}" presName="sibTrans" presStyleCnt="0"/>
      <dgm:spPr/>
    </dgm:pt>
    <dgm:pt modelId="{3B2464EE-8BD7-42D1-9A07-AC12A4476FDA}" type="pres">
      <dgm:prSet presAssocID="{DA865EBB-59DE-4CD6-8223-A8AB5DA22F8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25593-5C4C-49C5-9F88-4F3A0FF7FE92}" type="pres">
      <dgm:prSet presAssocID="{B139302E-3079-4D58-A611-0F7B4401C353}" presName="sibTrans" presStyleCnt="0"/>
      <dgm:spPr/>
    </dgm:pt>
    <dgm:pt modelId="{F1276CA4-BD13-4D08-AE5D-D841905B1E9F}" type="pres">
      <dgm:prSet presAssocID="{59EDFBCD-8016-4432-ADBF-9B33BD3E3EF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600F1-F367-4ABE-9532-133DE11A20D0}" type="pres">
      <dgm:prSet presAssocID="{CBC7D36D-977C-4B5E-9F0C-09F0C3C5F974}" presName="sibTrans" presStyleCnt="0"/>
      <dgm:spPr/>
    </dgm:pt>
    <dgm:pt modelId="{5411EC1E-A15B-415A-BE0B-D6FFF2BE6392}" type="pres">
      <dgm:prSet presAssocID="{0866388A-9E9E-4B0E-AEE5-07221065477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B5F9D8-9A1D-4236-9D19-D3845D0A746A}" type="presOf" srcId="{0866388A-9E9E-4B0E-AEE5-072210654773}" destId="{5411EC1E-A15B-415A-BE0B-D6FFF2BE6392}" srcOrd="0" destOrd="0" presId="urn:microsoft.com/office/officeart/2005/8/layout/default"/>
    <dgm:cxn modelId="{DE40648D-DEE8-49FF-8222-DF8C6A2F2A6D}" type="presOf" srcId="{D42BFA3E-9B53-4171-B776-6EC47EDDE678}" destId="{18D1A29E-C4C8-4F90-8967-33B3B6B56059}" srcOrd="0" destOrd="0" presId="urn:microsoft.com/office/officeart/2005/8/layout/default"/>
    <dgm:cxn modelId="{0F2F21E1-5D15-410D-9369-33F440244E73}" srcId="{0A05617F-E43C-47C6-8BF8-E4884CC774AC}" destId="{59EDFBCD-8016-4432-ADBF-9B33BD3E3EFB}" srcOrd="3" destOrd="0" parTransId="{BBB30BCC-8BA8-4020-889E-717CA126A4F6}" sibTransId="{CBC7D36D-977C-4B5E-9F0C-09F0C3C5F974}"/>
    <dgm:cxn modelId="{9DCBBA37-8026-4F34-943B-DFB8D57E680B}" type="presOf" srcId="{59EDFBCD-8016-4432-ADBF-9B33BD3E3EFB}" destId="{F1276CA4-BD13-4D08-AE5D-D841905B1E9F}" srcOrd="0" destOrd="0" presId="urn:microsoft.com/office/officeart/2005/8/layout/default"/>
    <dgm:cxn modelId="{41E3CBFB-07D6-4BCD-9156-F2922C475C02}" type="presOf" srcId="{0A05617F-E43C-47C6-8BF8-E4884CC774AC}" destId="{83C9FC09-B323-4980-B0B5-67440A27ADE1}" srcOrd="0" destOrd="0" presId="urn:microsoft.com/office/officeart/2005/8/layout/default"/>
    <dgm:cxn modelId="{0DC22E7E-2764-44FC-8D11-91968EF6CA0E}" srcId="{0A05617F-E43C-47C6-8BF8-E4884CC774AC}" destId="{AF349AD1-F26D-4A9F-95D6-E266F7533812}" srcOrd="0" destOrd="0" parTransId="{7E2FC4B0-7C0D-4BED-AA9F-36635BC438F5}" sibTransId="{53548A90-1C9E-4E95-9FC3-714D5481B1F4}"/>
    <dgm:cxn modelId="{45FFBA91-2231-4765-B986-5CD5FADBE107}" srcId="{0A05617F-E43C-47C6-8BF8-E4884CC774AC}" destId="{D42BFA3E-9B53-4171-B776-6EC47EDDE678}" srcOrd="1" destOrd="0" parTransId="{DA2A6FEC-0F5C-4853-927D-A1E7FAC9A6B3}" sibTransId="{39505660-F35A-4631-9E2A-E3F32A51FBBF}"/>
    <dgm:cxn modelId="{31A9EF31-30E5-4ADF-8558-8FB4F6BCBD30}" type="presOf" srcId="{DA865EBB-59DE-4CD6-8223-A8AB5DA22F8B}" destId="{3B2464EE-8BD7-42D1-9A07-AC12A4476FDA}" srcOrd="0" destOrd="0" presId="urn:microsoft.com/office/officeart/2005/8/layout/default"/>
    <dgm:cxn modelId="{5DED1326-FB09-4C38-A8D4-D8A8F5E0BACE}" srcId="{0A05617F-E43C-47C6-8BF8-E4884CC774AC}" destId="{0866388A-9E9E-4B0E-AEE5-072210654773}" srcOrd="4" destOrd="0" parTransId="{5EA7CA83-F0BA-408E-9214-A25F735DC8EC}" sibTransId="{547B33CD-A97F-42A3-8AE3-C87486CDAD65}"/>
    <dgm:cxn modelId="{3A42729F-C17F-48CB-9B4A-9A30AE5DE17B}" srcId="{0A05617F-E43C-47C6-8BF8-E4884CC774AC}" destId="{DA865EBB-59DE-4CD6-8223-A8AB5DA22F8B}" srcOrd="2" destOrd="0" parTransId="{8111EFD3-E9CD-4DC4-A76E-E7438A5B9F41}" sibTransId="{B139302E-3079-4D58-A611-0F7B4401C353}"/>
    <dgm:cxn modelId="{4DADE3C7-77AB-4A82-A3E9-F587971324A7}" type="presOf" srcId="{AF349AD1-F26D-4A9F-95D6-E266F7533812}" destId="{D12062B3-841D-4A08-8C4A-C3D0DA950EE4}" srcOrd="0" destOrd="0" presId="urn:microsoft.com/office/officeart/2005/8/layout/default"/>
    <dgm:cxn modelId="{6E40600D-ADFD-46E2-A090-D3E2880F3E95}" type="presParOf" srcId="{83C9FC09-B323-4980-B0B5-67440A27ADE1}" destId="{D12062B3-841D-4A08-8C4A-C3D0DA950EE4}" srcOrd="0" destOrd="0" presId="urn:microsoft.com/office/officeart/2005/8/layout/default"/>
    <dgm:cxn modelId="{6F757385-E905-4E0A-A5F8-9A3704D925B4}" type="presParOf" srcId="{83C9FC09-B323-4980-B0B5-67440A27ADE1}" destId="{31ED265D-8D90-4964-B810-985CCA7A82B9}" srcOrd="1" destOrd="0" presId="urn:microsoft.com/office/officeart/2005/8/layout/default"/>
    <dgm:cxn modelId="{48F43099-9CF9-4EE0-A5CA-4190DDC5C1E9}" type="presParOf" srcId="{83C9FC09-B323-4980-B0B5-67440A27ADE1}" destId="{18D1A29E-C4C8-4F90-8967-33B3B6B56059}" srcOrd="2" destOrd="0" presId="urn:microsoft.com/office/officeart/2005/8/layout/default"/>
    <dgm:cxn modelId="{6DE568EC-1595-4F3A-A4EA-92D138E4E383}" type="presParOf" srcId="{83C9FC09-B323-4980-B0B5-67440A27ADE1}" destId="{0826BFC1-926F-47DC-98EF-2D32381B6EF7}" srcOrd="3" destOrd="0" presId="urn:microsoft.com/office/officeart/2005/8/layout/default"/>
    <dgm:cxn modelId="{8970DC3B-5FAA-4997-8AB6-2705D78045DB}" type="presParOf" srcId="{83C9FC09-B323-4980-B0B5-67440A27ADE1}" destId="{3B2464EE-8BD7-42D1-9A07-AC12A4476FDA}" srcOrd="4" destOrd="0" presId="urn:microsoft.com/office/officeart/2005/8/layout/default"/>
    <dgm:cxn modelId="{4A0542BB-8D62-4AD3-96EC-E960FA594929}" type="presParOf" srcId="{83C9FC09-B323-4980-B0B5-67440A27ADE1}" destId="{81425593-5C4C-49C5-9F88-4F3A0FF7FE92}" srcOrd="5" destOrd="0" presId="urn:microsoft.com/office/officeart/2005/8/layout/default"/>
    <dgm:cxn modelId="{25AA8F61-D62B-4012-BFAC-0D2F2A8E8F3D}" type="presParOf" srcId="{83C9FC09-B323-4980-B0B5-67440A27ADE1}" destId="{F1276CA4-BD13-4D08-AE5D-D841905B1E9F}" srcOrd="6" destOrd="0" presId="urn:microsoft.com/office/officeart/2005/8/layout/default"/>
    <dgm:cxn modelId="{10CC69F3-60D2-4746-B507-5AD57340C431}" type="presParOf" srcId="{83C9FC09-B323-4980-B0B5-67440A27ADE1}" destId="{CB0600F1-F367-4ABE-9532-133DE11A20D0}" srcOrd="7" destOrd="0" presId="urn:microsoft.com/office/officeart/2005/8/layout/default"/>
    <dgm:cxn modelId="{48BC1063-5AAA-40D1-A95D-A288E0E5C265}" type="presParOf" srcId="{83C9FC09-B323-4980-B0B5-67440A27ADE1}" destId="{5411EC1E-A15B-415A-BE0B-D6FFF2BE639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FEF7E-FBB9-447B-8919-42E3022E43E8}">
      <dsp:nvSpPr>
        <dsp:cNvPr id="0" name=""/>
        <dsp:cNvSpPr/>
      </dsp:nvSpPr>
      <dsp:spPr>
        <a:xfrm>
          <a:off x="-42802" y="114669"/>
          <a:ext cx="1192031" cy="191170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38100" cap="flat" cmpd="sng" algn="ctr">
          <a:solidFill>
            <a:schemeClr val="tx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6A7DC9-B97C-4D37-9B2F-7ADBA087B66F}">
      <dsp:nvSpPr>
        <dsp:cNvPr id="0" name=""/>
        <dsp:cNvSpPr/>
      </dsp:nvSpPr>
      <dsp:spPr>
        <a:xfrm>
          <a:off x="588428" y="37024"/>
          <a:ext cx="8430011" cy="2032345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b="1" i="0" kern="1200" dirty="0" smtClean="0">
              <a:solidFill>
                <a:schemeClr val="tx2"/>
              </a:solidFill>
            </a:rPr>
            <a:t>Рабочая программа дисциплины «Теории и концепции воспитания» </a:t>
          </a:r>
          <a:r>
            <a:rPr lang="ru-RU" sz="1200" b="0" i="0" kern="1200" dirty="0" smtClean="0"/>
            <a:t>направлена на овладение с</a:t>
          </a:r>
          <a:r>
            <a:rPr lang="ru-RU" sz="1200" kern="1200" dirty="0" smtClean="0"/>
            <a:t>истемно-критическим мышлением, позволяющим рассмотреть теории и концепции воспитания в универсуме открытого и свободного образования. Системообразующие подходы данной сферы образования (возрастно-нормативный, индивидуальный, личностный, системно-</a:t>
          </a:r>
          <a:r>
            <a:rPr lang="ru-RU" sz="1200" kern="1200" dirty="0" err="1" smtClean="0"/>
            <a:t>деятельностный</a:t>
          </a:r>
          <a:r>
            <a:rPr lang="ru-RU" sz="1200" kern="1200" dirty="0" smtClean="0"/>
            <a:t>, аксиологический, антропологический, событийный) составляют сущностную предпосылку и философско-методологическую основу воспитательной деятельности педагогов, позволяют овладеть знаниями и технологиями воспитания.</a:t>
          </a:r>
        </a:p>
        <a:p>
          <a:pPr lvl="0" algn="just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b="1" i="0" kern="1200" dirty="0" smtClean="0"/>
            <a:t>Цель и задачи: </a:t>
          </a:r>
          <a:r>
            <a:rPr lang="ru-RU" sz="1200" kern="1200" dirty="0" smtClean="0"/>
            <a:t>усвоение аспирантами системы знаний о теории и концепции воспитания; приобретение знаний, умений в области технологий воспитания, позволяющих эффективно проектировать собственную преподавательскую и научно-исследовательскую деятельность на основе отечественных и зарубежных теорий и концепций воспитания.</a:t>
          </a:r>
          <a:endParaRPr lang="ru-RU" sz="1200" i="1" kern="1200" dirty="0"/>
        </a:p>
      </dsp:txBody>
      <dsp:txXfrm>
        <a:off x="588428" y="37024"/>
        <a:ext cx="8430011" cy="2032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2062B3-841D-4A08-8C4A-C3D0DA950EE4}">
      <dsp:nvSpPr>
        <dsp:cNvPr id="0" name=""/>
        <dsp:cNvSpPr/>
      </dsp:nvSpPr>
      <dsp:spPr>
        <a:xfrm>
          <a:off x="178818" y="108"/>
          <a:ext cx="2639297" cy="1583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Воспитание как педагогическое явление. Сущность, назначение, современные идеи.</a:t>
          </a:r>
          <a:endParaRPr lang="ru-RU" sz="1400" kern="1200" dirty="0"/>
        </a:p>
      </dsp:txBody>
      <dsp:txXfrm>
        <a:off x="178818" y="108"/>
        <a:ext cx="2639297" cy="1583578"/>
      </dsp:txXfrm>
    </dsp:sp>
    <dsp:sp modelId="{18D1A29E-C4C8-4F90-8967-33B3B6B56059}">
      <dsp:nvSpPr>
        <dsp:cNvPr id="0" name=""/>
        <dsp:cNvSpPr/>
      </dsp:nvSpPr>
      <dsp:spPr>
        <a:xfrm>
          <a:off x="3082046" y="108"/>
          <a:ext cx="2639297" cy="1583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Методологические аспекты в теории и концепции воспитания.</a:t>
          </a:r>
          <a:endParaRPr lang="ru-RU" sz="1400" kern="1200" dirty="0"/>
        </a:p>
      </dsp:txBody>
      <dsp:txXfrm>
        <a:off x="3082046" y="108"/>
        <a:ext cx="2639297" cy="1583578"/>
      </dsp:txXfrm>
    </dsp:sp>
    <dsp:sp modelId="{3B2464EE-8BD7-42D1-9A07-AC12A4476FDA}">
      <dsp:nvSpPr>
        <dsp:cNvPr id="0" name=""/>
        <dsp:cNvSpPr/>
      </dsp:nvSpPr>
      <dsp:spPr>
        <a:xfrm>
          <a:off x="5985274" y="108"/>
          <a:ext cx="2639297" cy="1583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Ребенок – субъект воспитания.</a:t>
          </a:r>
          <a:endParaRPr lang="ru-RU" sz="1400" kern="1200" dirty="0"/>
        </a:p>
      </dsp:txBody>
      <dsp:txXfrm>
        <a:off x="5985274" y="108"/>
        <a:ext cx="2639297" cy="1583578"/>
      </dsp:txXfrm>
    </dsp:sp>
    <dsp:sp modelId="{F1276CA4-BD13-4D08-AE5D-D841905B1E9F}">
      <dsp:nvSpPr>
        <dsp:cNvPr id="0" name=""/>
        <dsp:cNvSpPr/>
      </dsp:nvSpPr>
      <dsp:spPr>
        <a:xfrm>
          <a:off x="1630432" y="1847617"/>
          <a:ext cx="2639297" cy="1583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Теории воспитания в отечественной и зарубежной науке и практике.</a:t>
          </a:r>
          <a:endParaRPr lang="ru-RU" sz="1400" kern="1200" dirty="0"/>
        </a:p>
      </dsp:txBody>
      <dsp:txXfrm>
        <a:off x="1630432" y="1847617"/>
        <a:ext cx="2639297" cy="1583578"/>
      </dsp:txXfrm>
    </dsp:sp>
    <dsp:sp modelId="{5411EC1E-A15B-415A-BE0B-D6FFF2BE6392}">
      <dsp:nvSpPr>
        <dsp:cNvPr id="0" name=""/>
        <dsp:cNvSpPr/>
      </dsp:nvSpPr>
      <dsp:spPr>
        <a:xfrm>
          <a:off x="4533660" y="1847617"/>
          <a:ext cx="2639297" cy="1583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Концепции воспитания в отечественной и зарубежной педагогической науке </a:t>
          </a:r>
          <a:r>
            <a:rPr lang="ru-RU" sz="1400" kern="1200" smtClean="0"/>
            <a:t>и практике.</a:t>
          </a:r>
          <a:endParaRPr lang="ru-RU" sz="1400" kern="1200"/>
        </a:p>
      </dsp:txBody>
      <dsp:txXfrm>
        <a:off x="4533660" y="1847617"/>
        <a:ext cx="2639297" cy="1583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AEBE8-6BB5-4A0B-94BB-D0E1BDB749EA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942F2-6A6B-446F-ADEB-36C2E0FB00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214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942F2-6A6B-446F-ADEB-36C2E0FB003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766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942F2-6A6B-446F-ADEB-36C2E0FB003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053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942F2-6A6B-446F-ADEB-36C2E0FB003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515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5143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514349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8" y="33020"/>
            <a:ext cx="8353043" cy="751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30222" y="872489"/>
            <a:ext cx="7341870" cy="1200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" y="1731704"/>
            <a:ext cx="8732520" cy="6290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13335" rIns="0" bIns="0" rtlCol="0">
            <a:spAutoFit/>
          </a:bodyPr>
          <a:lstStyle/>
          <a:p>
            <a:pPr algn="ctr"/>
            <a:r>
              <a:rPr lang="ru-RU" sz="2000" i="1" kern="1200" dirty="0" smtClean="0">
                <a:solidFill>
                  <a:schemeClr val="accent4">
                    <a:lumMod val="50000"/>
                  </a:schemeClr>
                </a:solidFill>
              </a:rPr>
              <a:t>Рабочая программа дисциплины по выбору (Б1.В.ДВ.2) </a:t>
            </a:r>
            <a:r>
              <a:rPr lang="ru-RU" sz="2000" kern="12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000" kern="12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kern="1200" dirty="0" smtClean="0">
                <a:solidFill>
                  <a:schemeClr val="accent4">
                    <a:lumMod val="50000"/>
                  </a:schemeClr>
                </a:solidFill>
              </a:rPr>
              <a:t>«Теории и концепции воспитания»</a:t>
            </a:r>
            <a:endParaRPr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0400" y="0"/>
            <a:ext cx="2590800" cy="17317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90702" y="2360723"/>
            <a:ext cx="2590800" cy="264942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176501" y="3882711"/>
            <a:ext cx="26192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Автор-разработчик:</a:t>
            </a:r>
          </a:p>
          <a:p>
            <a:r>
              <a:rPr lang="ru-RU" sz="1200" b="1" i="1" dirty="0" smtClean="0">
                <a:solidFill>
                  <a:schemeClr val="bg1"/>
                </a:solidFill>
              </a:rPr>
              <a:t>Фадеева С.А., </a:t>
            </a:r>
            <a:r>
              <a:rPr lang="ru-RU" sz="1200" i="1" dirty="0" smtClean="0">
                <a:solidFill>
                  <a:schemeClr val="bg1"/>
                </a:solidFill>
              </a:rPr>
              <a:t>доктор </a:t>
            </a:r>
            <a:r>
              <a:rPr lang="ru-RU" sz="1200" i="1" dirty="0" err="1" smtClean="0">
                <a:solidFill>
                  <a:schemeClr val="bg1"/>
                </a:solidFill>
              </a:rPr>
              <a:t>пед</a:t>
            </a:r>
            <a:r>
              <a:rPr lang="ru-RU" sz="1200" i="1" dirty="0" smtClean="0">
                <a:solidFill>
                  <a:schemeClr val="bg1"/>
                </a:solidFill>
              </a:rPr>
              <a:t>. наук, доцент, зав. кафедрой теории и практики воспитания и дополнительного образования</a:t>
            </a:r>
            <a:endParaRPr lang="ru-RU" sz="1200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24148" y="988158"/>
            <a:ext cx="1876252" cy="3736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www.niro.nnov.ru</a:t>
            </a:r>
            <a:endParaRPr lang="ru-RU" sz="1400" b="1" dirty="0"/>
          </a:p>
        </p:txBody>
      </p:sp>
      <p:pic>
        <p:nvPicPr>
          <p:cNvPr id="9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160098"/>
            <a:ext cx="10699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769076" y="4203741"/>
            <a:ext cx="2765323" cy="3736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e-mail: vospitanie@niro.nnov.ru</a:t>
            </a:r>
            <a:endParaRPr lang="ru-RU" sz="14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1" y="285750"/>
            <a:ext cx="2286000" cy="12192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1" y="2354302"/>
            <a:ext cx="1835055" cy="203624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07777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«Теории и концепции воспитания» </a:t>
            </a:r>
            <a:r>
              <a:rPr lang="ru-RU" sz="2000" i="1" kern="1200" dirty="0" smtClean="0">
                <a:solidFill>
                  <a:schemeClr val="accent4">
                    <a:lumMod val="50000"/>
                  </a:schemeClr>
                </a:solidFill>
              </a:rPr>
              <a:t>(Б1.В.ДВ.2)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53693489"/>
              </p:ext>
            </p:extLst>
          </p:nvPr>
        </p:nvGraphicFramePr>
        <p:xfrm>
          <a:off x="34962" y="756672"/>
          <a:ext cx="8919802" cy="2032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684142" y="2636148"/>
            <a:ext cx="8536058" cy="2126525"/>
            <a:chOff x="406398" y="1721047"/>
            <a:chExt cx="8623010" cy="202957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406398" y="2074217"/>
              <a:ext cx="8429889" cy="1676400"/>
            </a:xfrm>
            <a:prstGeom prst="rect">
              <a:avLst/>
            </a:prstGeom>
            <a:ln w="28575">
              <a:solidFill>
                <a:schemeClr val="tx2">
                  <a:alpha val="90000"/>
                </a:schemeClr>
              </a:solidFill>
            </a:ln>
          </p:spPr>
          <p:style>
            <a:lnRef idx="2">
              <a:schemeClr val="accent4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421189" y="1721047"/>
              <a:ext cx="8608219" cy="1676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just" defTabSz="6223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400" i="1" kern="1200" dirty="0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4142" y="2976490"/>
            <a:ext cx="8344884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Общая трудоемкость дисциплины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Составляет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ЗЕТ (зачетных единиц), 72 часа. Форма обучения – очная и заочная, для очной формы –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третий курс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пятый семестр;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заочной формы –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четвертый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курс,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седьмой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семестр. Содержание дисциплины раскрывается через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интерактивные методы и средства обучения: лекции – 6 час. и 4 час. практические занятия. Самостоятельная работа – 58 час. 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контроля качества освоения программы:</a:t>
            </a:r>
          </a:p>
          <a:p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-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Текущий контроль </a:t>
            </a: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– </a:t>
            </a:r>
            <a:r>
              <a:rPr lang="ru-RU" sz="1400" dirty="0" smtClean="0">
                <a:latin typeface="Times New Roman" panose="02020603050405020304" pitchFamily="18" charset="0"/>
              </a:rPr>
              <a:t>собеседование, творческие </a:t>
            </a:r>
            <a:r>
              <a:rPr lang="ru-RU" sz="1400" dirty="0">
                <a:latin typeface="Times New Roman" panose="02020603050405020304" pitchFamily="18" charset="0"/>
              </a:rPr>
              <a:t>задания;</a:t>
            </a:r>
          </a:p>
          <a:p>
            <a:r>
              <a:rPr lang="ru-RU" sz="1400" dirty="0"/>
              <a:t>-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Промежуточный контроль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 (зачет) </a:t>
            </a:r>
            <a:r>
              <a:rPr lang="ru-RU" sz="1400" dirty="0"/>
              <a:t>– для очной: зачет </a:t>
            </a:r>
            <a:r>
              <a:rPr lang="ru-RU" sz="1400" dirty="0" smtClean="0"/>
              <a:t>(3 </a:t>
            </a:r>
            <a:r>
              <a:rPr lang="ru-RU" sz="1400" dirty="0"/>
              <a:t>курс, </a:t>
            </a:r>
            <a:r>
              <a:rPr lang="ru-RU" sz="1400" dirty="0" smtClean="0"/>
              <a:t>5 </a:t>
            </a:r>
            <a:r>
              <a:rPr lang="ru-RU" sz="1400" dirty="0"/>
              <a:t>семестр) и для заочной: зачет </a:t>
            </a:r>
            <a:r>
              <a:rPr lang="ru-RU" sz="1400" dirty="0" smtClean="0"/>
              <a:t>(4 </a:t>
            </a:r>
            <a:r>
              <a:rPr lang="ru-RU" sz="1400" dirty="0"/>
              <a:t>курс, </a:t>
            </a:r>
            <a:r>
              <a:rPr lang="ru-RU" sz="1400" dirty="0" smtClean="0"/>
              <a:t>7 </a:t>
            </a:r>
            <a:r>
              <a:rPr lang="ru-RU" sz="1400" dirty="0"/>
              <a:t>семестр</a:t>
            </a:r>
            <a:r>
              <a:rPr lang="ru-RU" sz="1400" dirty="0" smtClean="0"/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ирог 12"/>
          <p:cNvSpPr/>
          <p:nvPr/>
        </p:nvSpPr>
        <p:spPr>
          <a:xfrm>
            <a:off x="43926" y="3037339"/>
            <a:ext cx="1280433" cy="1725334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1">
              <a:lumMod val="60000"/>
              <a:lumOff val="40000"/>
              <a:alpha val="90000"/>
            </a:schemeClr>
          </a:solidFill>
          <a:ln>
            <a:solidFill>
              <a:schemeClr val="tx2"/>
            </a:solidFill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284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44594" y="145906"/>
            <a:ext cx="7303927" cy="473206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41910"/>
          <a:lstStyle/>
          <a:p>
            <a:pPr marL="83820" marR="5080" indent="-71755" algn="ctr">
              <a:lnSpc>
                <a:spcPct val="100000"/>
              </a:lnSpc>
              <a:spcBef>
                <a:spcPts val="100"/>
              </a:spcBef>
            </a:pPr>
            <a:r>
              <a:rPr lang="ru-RU" sz="1400" dirty="0">
                <a:solidFill>
                  <a:schemeClr val="accent4">
                    <a:lumMod val="75000"/>
                  </a:schemeClr>
                </a:solidFill>
                <a:latin typeface="Trebuchet MS"/>
                <a:cs typeface="Trebuchet MS"/>
              </a:rPr>
              <a:t>Рабочая программа </a:t>
            </a: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Trebuchet MS"/>
                <a:cs typeface="Trebuchet MS"/>
              </a:rPr>
              <a:t>дисциплины «Теории и концепции воспитания»</a:t>
            </a:r>
            <a:r>
              <a:rPr lang="ru-RU" sz="14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400" i="1" dirty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ru-RU" sz="1400" i="1" dirty="0" smtClean="0">
                <a:solidFill>
                  <a:schemeClr val="accent4">
                    <a:lumMod val="75000"/>
                  </a:schemeClr>
                </a:solidFill>
              </a:rPr>
              <a:t>Б1.В.ДВ.2)</a:t>
            </a:r>
            <a:br>
              <a:rPr lang="ru-RU" sz="14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1400" i="1" dirty="0" smtClean="0">
                <a:solidFill>
                  <a:schemeClr val="accent4">
                    <a:lumMod val="75000"/>
                  </a:schemeClr>
                </a:solidFill>
              </a:rPr>
              <a:t>Структура и содержание дисциплины</a:t>
            </a:r>
            <a:endParaRPr lang="ru-RU" altLang="ru-RU" sz="1400" b="1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79080237"/>
              </p:ext>
            </p:extLst>
          </p:nvPr>
        </p:nvGraphicFramePr>
        <p:xfrm>
          <a:off x="129472" y="1578845"/>
          <a:ext cx="8803391" cy="3431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932345" y="43031"/>
            <a:ext cx="60075" cy="67895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2" y="52022"/>
            <a:ext cx="1315122" cy="64181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96392" y="768556"/>
            <a:ext cx="8929370" cy="72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Воспитательная деятельность педагога/под ред. В.А. </a:t>
            </a:r>
            <a:r>
              <a:rPr lang="ru-RU" sz="1200" b="1" dirty="0" err="1" smtClean="0">
                <a:solidFill>
                  <a:schemeClr val="accent1">
                    <a:lumMod val="50000"/>
                  </a:schemeClr>
                </a:solidFill>
              </a:rPr>
              <a:t>Сластенина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</a:rPr>
              <a:t>, И.А. Колесниковой,-М. Академия,-2010.-336с.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гуманистических воспитательных систем в образовательном пространстве Нижегородской области/М.Г. Баринова, Е.В. </a:t>
            </a:r>
            <a:r>
              <a:rPr lang="ru-RU" sz="1200" b="1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Боровская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Г.Н. </a:t>
            </a:r>
            <a:r>
              <a:rPr lang="ru-RU" sz="1200" b="1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Дождикова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Е.С. Сироткина, С.А. Фадеева.-</a:t>
            </a:r>
            <a:r>
              <a:rPr lang="ru-RU" sz="1200" b="1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Н.Новгород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НИРО, 2012.-251 с.</a:t>
            </a:r>
            <a:endParaRPr lang="ru-RU" sz="12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7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1723</TotalTime>
  <Words>382</Words>
  <Application>Microsoft Office PowerPoint</Application>
  <PresentationFormat>Экран (16:9)</PresentationFormat>
  <Paragraphs>23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Trebuchet MS</vt:lpstr>
      <vt:lpstr>Office Theme</vt:lpstr>
      <vt:lpstr>Рабочая программа дисциплины по выбору (Б1.В.ДВ.2)  «Теории и концепции воспитания»</vt:lpstr>
      <vt:lpstr>«Теории и концепции воспитания» (Б1.В.ДВ.2)</vt:lpstr>
      <vt:lpstr>Рабочая программа дисциплины «Теории и концепции воспитания» (Б1.В.ДВ.2) Структура и содержание дисциплины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danilov@halfbudget.com</dc:creator>
  <cp:lastModifiedBy>Kafedra</cp:lastModifiedBy>
  <cp:revision>151</cp:revision>
  <dcterms:created xsi:type="dcterms:W3CDTF">2018-02-08T12:29:05Z</dcterms:created>
  <dcterms:modified xsi:type="dcterms:W3CDTF">2018-06-22T11:45:50Z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2016-01-26T00:00:00Z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2018-02-08T00:00:00Z</vt:filetime>
  </property>
</Properties>
</file>