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49768-E25D-4125-9EE2-C07E03E6DB2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D0FE3D-0E2D-4DC6-B8CC-A7016EA06581}">
      <dgm:prSet phldrT="[Текст]" custT="1"/>
      <dgm:spPr/>
      <dgm:t>
        <a:bodyPr/>
        <a:lstStyle/>
        <a:p>
          <a:pPr algn="ctr"/>
          <a:r>
            <a:rPr lang="ru-RU" sz="2000" i="1" dirty="0" smtClean="0"/>
            <a:t>1. Понятие «Дистанционное обучение». Дистанционное обучение, его преимущества и принципы построения.</a:t>
          </a:r>
          <a:endParaRPr lang="ru-RU" sz="2000" i="1" dirty="0"/>
        </a:p>
      </dgm:t>
    </dgm:pt>
    <dgm:pt modelId="{B8F6983C-C1F5-4907-92E9-80751618CE66}" type="parTrans" cxnId="{43B929F2-F1F1-4537-9D81-73E6DA10F6C0}">
      <dgm:prSet/>
      <dgm:spPr/>
      <dgm:t>
        <a:bodyPr/>
        <a:lstStyle/>
        <a:p>
          <a:endParaRPr lang="ru-RU"/>
        </a:p>
      </dgm:t>
    </dgm:pt>
    <dgm:pt modelId="{37AD15B7-71EF-4937-9BF5-4CF3E6887042}" type="sibTrans" cxnId="{43B929F2-F1F1-4537-9D81-73E6DA10F6C0}">
      <dgm:prSet/>
      <dgm:spPr/>
      <dgm:t>
        <a:bodyPr/>
        <a:lstStyle/>
        <a:p>
          <a:endParaRPr lang="ru-RU"/>
        </a:p>
      </dgm:t>
    </dgm:pt>
    <dgm:pt modelId="{FBB3B380-3CEE-4ABF-8079-37C209C720C3}">
      <dgm:prSet phldrT="[Текст]" custT="1"/>
      <dgm:spPr/>
      <dgm:t>
        <a:bodyPr/>
        <a:lstStyle/>
        <a:p>
          <a:r>
            <a:rPr lang="ru-RU" sz="2000" i="1" dirty="0" smtClean="0"/>
            <a:t>2. Виды (типы) и элементы дистанционных занятий.</a:t>
          </a:r>
          <a:endParaRPr lang="ru-RU" sz="2000" dirty="0"/>
        </a:p>
      </dgm:t>
    </dgm:pt>
    <dgm:pt modelId="{AF436CE1-702E-402F-A681-08AB1C026984}" type="parTrans" cxnId="{F023E583-824F-4D22-B430-4737170DC8EA}">
      <dgm:prSet/>
      <dgm:spPr/>
      <dgm:t>
        <a:bodyPr/>
        <a:lstStyle/>
        <a:p>
          <a:endParaRPr lang="ru-RU"/>
        </a:p>
      </dgm:t>
    </dgm:pt>
    <dgm:pt modelId="{D8502B75-1D27-4247-AF73-DD0C2B44CCC8}" type="sibTrans" cxnId="{F023E583-824F-4D22-B430-4737170DC8EA}">
      <dgm:prSet/>
      <dgm:spPr/>
      <dgm:t>
        <a:bodyPr/>
        <a:lstStyle/>
        <a:p>
          <a:endParaRPr lang="ru-RU"/>
        </a:p>
      </dgm:t>
    </dgm:pt>
    <dgm:pt modelId="{2A89B63A-F67A-4E67-A37C-BBE9FB99E4D0}">
      <dgm:prSet phldrT="[Текст]" custT="1"/>
      <dgm:spPr/>
      <dgm:t>
        <a:bodyPr/>
        <a:lstStyle/>
        <a:p>
          <a:r>
            <a:rPr lang="ru-RU" sz="2000" i="1" dirty="0" smtClean="0"/>
            <a:t>3. </a:t>
          </a:r>
          <a:r>
            <a:rPr lang="ru-RU" sz="2000" i="1" smtClean="0"/>
            <a:t>Средства и техники дистанционных коммуникаций.</a:t>
          </a:r>
          <a:endParaRPr lang="ru-RU" sz="2000" dirty="0"/>
        </a:p>
      </dgm:t>
    </dgm:pt>
    <dgm:pt modelId="{41C2E0FF-A812-446F-867B-3331216248D0}" type="parTrans" cxnId="{F71E6A0C-F384-4DF7-95E6-88D2B667AC3D}">
      <dgm:prSet/>
      <dgm:spPr/>
      <dgm:t>
        <a:bodyPr/>
        <a:lstStyle/>
        <a:p>
          <a:endParaRPr lang="ru-RU"/>
        </a:p>
      </dgm:t>
    </dgm:pt>
    <dgm:pt modelId="{9D40F3A3-4B7A-4017-A466-BF4AC7A77E68}" type="sibTrans" cxnId="{F71E6A0C-F384-4DF7-95E6-88D2B667AC3D}">
      <dgm:prSet/>
      <dgm:spPr/>
      <dgm:t>
        <a:bodyPr/>
        <a:lstStyle/>
        <a:p>
          <a:endParaRPr lang="ru-RU"/>
        </a:p>
      </dgm:t>
    </dgm:pt>
    <dgm:pt modelId="{8834CBAA-17EE-44D7-A07A-27688083E236}" type="pres">
      <dgm:prSet presAssocID="{D4049768-E25D-4125-9EE2-C07E03E6DB2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702DB-A0F9-4997-9511-D1AA2D309151}" type="pres">
      <dgm:prSet presAssocID="{9ED0FE3D-0E2D-4DC6-B8CC-A7016EA0658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2080C1-AF09-4AF6-9741-48BD97272C6A}" type="pres">
      <dgm:prSet presAssocID="{37AD15B7-71EF-4937-9BF5-4CF3E6887042}" presName="sibTrans" presStyleCnt="0"/>
      <dgm:spPr/>
    </dgm:pt>
    <dgm:pt modelId="{33E846A7-7BA9-430A-98A1-2A5FCE6290EC}" type="pres">
      <dgm:prSet presAssocID="{FBB3B380-3CEE-4ABF-8079-37C209C720C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C5EE9-6AC0-458B-82E7-F503C01EE6F1}" type="pres">
      <dgm:prSet presAssocID="{D8502B75-1D27-4247-AF73-DD0C2B44CCC8}" presName="sibTrans" presStyleCnt="0"/>
      <dgm:spPr/>
    </dgm:pt>
    <dgm:pt modelId="{3B6CA469-3643-4ED6-B674-E7A3B78F8A58}" type="pres">
      <dgm:prSet presAssocID="{2A89B63A-F67A-4E67-A37C-BBE9FB99E4D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C32937-DEF0-4EC8-BF3B-31D79857028A}" type="presOf" srcId="{2A89B63A-F67A-4E67-A37C-BBE9FB99E4D0}" destId="{3B6CA469-3643-4ED6-B674-E7A3B78F8A58}" srcOrd="0" destOrd="0" presId="urn:microsoft.com/office/officeart/2005/8/layout/default#1"/>
    <dgm:cxn modelId="{F71E6A0C-F384-4DF7-95E6-88D2B667AC3D}" srcId="{D4049768-E25D-4125-9EE2-C07E03E6DB25}" destId="{2A89B63A-F67A-4E67-A37C-BBE9FB99E4D0}" srcOrd="2" destOrd="0" parTransId="{41C2E0FF-A812-446F-867B-3331216248D0}" sibTransId="{9D40F3A3-4B7A-4017-A466-BF4AC7A77E68}"/>
    <dgm:cxn modelId="{B079F164-48B5-4400-A97D-85E5F58E4271}" type="presOf" srcId="{D4049768-E25D-4125-9EE2-C07E03E6DB25}" destId="{8834CBAA-17EE-44D7-A07A-27688083E236}" srcOrd="0" destOrd="0" presId="urn:microsoft.com/office/officeart/2005/8/layout/default#1"/>
    <dgm:cxn modelId="{F023E583-824F-4D22-B430-4737170DC8EA}" srcId="{D4049768-E25D-4125-9EE2-C07E03E6DB25}" destId="{FBB3B380-3CEE-4ABF-8079-37C209C720C3}" srcOrd="1" destOrd="0" parTransId="{AF436CE1-702E-402F-A681-08AB1C026984}" sibTransId="{D8502B75-1D27-4247-AF73-DD0C2B44CCC8}"/>
    <dgm:cxn modelId="{9634ECEE-D4B4-4DC8-AF75-25DE0E7B80F0}" type="presOf" srcId="{9ED0FE3D-0E2D-4DC6-B8CC-A7016EA06581}" destId="{E9D702DB-A0F9-4997-9511-D1AA2D309151}" srcOrd="0" destOrd="0" presId="urn:microsoft.com/office/officeart/2005/8/layout/default#1"/>
    <dgm:cxn modelId="{062DAF92-A64A-4D13-8D97-CFA08A2D59FC}" type="presOf" srcId="{FBB3B380-3CEE-4ABF-8079-37C209C720C3}" destId="{33E846A7-7BA9-430A-98A1-2A5FCE6290EC}" srcOrd="0" destOrd="0" presId="urn:microsoft.com/office/officeart/2005/8/layout/default#1"/>
    <dgm:cxn modelId="{43B929F2-F1F1-4537-9D81-73E6DA10F6C0}" srcId="{D4049768-E25D-4125-9EE2-C07E03E6DB25}" destId="{9ED0FE3D-0E2D-4DC6-B8CC-A7016EA06581}" srcOrd="0" destOrd="0" parTransId="{B8F6983C-C1F5-4907-92E9-80751618CE66}" sibTransId="{37AD15B7-71EF-4937-9BF5-4CF3E6887042}"/>
    <dgm:cxn modelId="{9BB9009A-9FF4-46F6-8CE1-5C37C2B0E0F7}" type="presParOf" srcId="{8834CBAA-17EE-44D7-A07A-27688083E236}" destId="{E9D702DB-A0F9-4997-9511-D1AA2D309151}" srcOrd="0" destOrd="0" presId="urn:microsoft.com/office/officeart/2005/8/layout/default#1"/>
    <dgm:cxn modelId="{A3DDE09B-D2E3-4411-9A23-5E16D77D18C0}" type="presParOf" srcId="{8834CBAA-17EE-44D7-A07A-27688083E236}" destId="{022080C1-AF09-4AF6-9741-48BD97272C6A}" srcOrd="1" destOrd="0" presId="urn:microsoft.com/office/officeart/2005/8/layout/default#1"/>
    <dgm:cxn modelId="{47EC70B0-156B-4CD5-88A0-038A0D39898E}" type="presParOf" srcId="{8834CBAA-17EE-44D7-A07A-27688083E236}" destId="{33E846A7-7BA9-430A-98A1-2A5FCE6290EC}" srcOrd="2" destOrd="0" presId="urn:microsoft.com/office/officeart/2005/8/layout/default#1"/>
    <dgm:cxn modelId="{84C76F7B-E350-476A-A8A2-0EF8C8C84A95}" type="presParOf" srcId="{8834CBAA-17EE-44D7-A07A-27688083E236}" destId="{C19C5EE9-6AC0-458B-82E7-F503C01EE6F1}" srcOrd="3" destOrd="0" presId="urn:microsoft.com/office/officeart/2005/8/layout/default#1"/>
    <dgm:cxn modelId="{0F0FD933-9D6C-471A-BF46-900F7C7E10AB}" type="presParOf" srcId="{8834CBAA-17EE-44D7-A07A-27688083E236}" destId="{3B6CA469-3643-4ED6-B674-E7A3B78F8A58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D702DB-A0F9-4997-9511-D1AA2D309151}">
      <dsp:nvSpPr>
        <dsp:cNvPr id="0" name=""/>
        <dsp:cNvSpPr/>
      </dsp:nvSpPr>
      <dsp:spPr>
        <a:xfrm>
          <a:off x="812452" y="121"/>
          <a:ext cx="3071587" cy="1842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1. Понятие «Дистанционное обучение». Дистанционное обучение, его преимущества и принципы построения.</a:t>
          </a:r>
          <a:endParaRPr lang="ru-RU" sz="2000" i="1" kern="1200" dirty="0"/>
        </a:p>
      </dsp:txBody>
      <dsp:txXfrm>
        <a:off x="812452" y="121"/>
        <a:ext cx="3071587" cy="1842952"/>
      </dsp:txXfrm>
    </dsp:sp>
    <dsp:sp modelId="{33E846A7-7BA9-430A-98A1-2A5FCE6290EC}">
      <dsp:nvSpPr>
        <dsp:cNvPr id="0" name=""/>
        <dsp:cNvSpPr/>
      </dsp:nvSpPr>
      <dsp:spPr>
        <a:xfrm>
          <a:off x="4191199" y="121"/>
          <a:ext cx="3071587" cy="1842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2. Виды (типы) и элементы дистанционных занятий.</a:t>
          </a:r>
          <a:endParaRPr lang="ru-RU" sz="2000" kern="1200" dirty="0"/>
        </a:p>
      </dsp:txBody>
      <dsp:txXfrm>
        <a:off x="4191199" y="121"/>
        <a:ext cx="3071587" cy="1842952"/>
      </dsp:txXfrm>
    </dsp:sp>
    <dsp:sp modelId="{3B6CA469-3643-4ED6-B674-E7A3B78F8A58}">
      <dsp:nvSpPr>
        <dsp:cNvPr id="0" name=""/>
        <dsp:cNvSpPr/>
      </dsp:nvSpPr>
      <dsp:spPr>
        <a:xfrm>
          <a:off x="2501826" y="2150232"/>
          <a:ext cx="3071587" cy="18429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3. </a:t>
          </a:r>
          <a:r>
            <a:rPr lang="ru-RU" sz="2000" i="1" kern="1200" smtClean="0"/>
            <a:t>Средства и техники дистанционных коммуникаций.</a:t>
          </a:r>
          <a:endParaRPr lang="ru-RU" sz="2000" kern="1200" dirty="0"/>
        </a:p>
      </dsp:txBody>
      <dsp:txXfrm>
        <a:off x="2501826" y="2150232"/>
        <a:ext cx="3071587" cy="1842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C8EF0-7185-4BC1-9EB7-75CF247B677C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EC46C-6073-4971-A42B-DE517C1385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96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A0B3A4-9DF1-4559-A640-7173BC3C96E2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9551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0900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80594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024928-F8E2-480B-884A-02484A0F2A08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3446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177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63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696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2"/>
            <a:ext cx="103632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2"/>
            <a:ext cx="853440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C05D4497-2CA5-4F3A-A5CF-275CCFAAAF6E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14971169-6F79-4654-AFBD-C8B05D232DA4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203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040296" y="1163319"/>
            <a:ext cx="9789161" cy="169277"/>
          </a:xfrm>
        </p:spPr>
        <p:txBody>
          <a:bodyPr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2A260D7-0C11-4BC7-9A07-D528D73DB624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E0B338F2-FC6D-405B-B5E8-7183A878B9BF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5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1"/>
            <a:ext cx="530352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1"/>
            <a:ext cx="5303520" cy="2769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9C0AA1-EA1D-4F45-B9ED-EA9D245DD2AF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AB73033D-229D-4C9E-9D83-E77A58A2B238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948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5" y="44027"/>
            <a:ext cx="11137390" cy="276999"/>
          </a:xfrm>
        </p:spPr>
        <p:txBody>
          <a:bodyPr/>
          <a:lstStyle>
            <a:lvl1pPr>
              <a:defRPr sz="1800" b="0" i="0">
                <a:solidFill>
                  <a:srgbClr val="C00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038B073A-ADC3-4C39-A3BD-B8BF2F781451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B5179948-74DB-443A-B0DD-005056FC17B6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448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59410596-07CA-467C-8B9D-635553DF07F5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>
              <a:defRPr/>
            </a:pPr>
            <a:fld id="{DF32C455-2E02-4D64-8084-384B7B354187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24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981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9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7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88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501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64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80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555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77416-B7FE-4FEA-AE2B-2C244CF7E6D6}" type="datetimeFigureOut">
              <a:rPr lang="ru-RU" smtClean="0"/>
              <a:t>25.06.2018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639A8-AB26-4391-914C-43762B4120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6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7" name="Holder 2"/>
          <p:cNvSpPr>
            <a:spLocks noGrp="1"/>
          </p:cNvSpPr>
          <p:nvPr>
            <p:ph type="title"/>
          </p:nvPr>
        </p:nvSpPr>
        <p:spPr bwMode="auto">
          <a:xfrm>
            <a:off x="527757" y="44451"/>
            <a:ext cx="111364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1028" name="Holder 3"/>
          <p:cNvSpPr>
            <a:spLocks noGrp="1"/>
          </p:cNvSpPr>
          <p:nvPr>
            <p:ph type="body" idx="1"/>
          </p:nvPr>
        </p:nvSpPr>
        <p:spPr bwMode="auto">
          <a:xfrm>
            <a:off x="2040468" y="1164167"/>
            <a:ext cx="97902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 smtClean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846" y="6377517"/>
            <a:ext cx="390031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1" y="6377517"/>
            <a:ext cx="280528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3AF7AF78-7FF3-4482-8FB1-26BE975C35FB}" type="datetimeFigureOut">
              <a:rPr lang="en-US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6/25/2018</a:t>
            </a:fld>
            <a:endParaRPr lang="en-US" sz="24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7112" y="6377517"/>
            <a:ext cx="280528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1219170">
              <a:defRPr/>
            </a:pPr>
            <a:fld id="{E769D0A6-F6A2-41B4-AA1A-4F98616058A1}" type="slidenum">
              <a:rPr lang="ru-RU" sz="2400" smtClean="0">
                <a:solidFill>
                  <a:prstClr val="black">
                    <a:tint val="75000"/>
                  </a:prstClr>
                </a:solidFill>
              </a:rPr>
              <a:pPr defTabSz="1219170">
                <a:defRPr/>
              </a:pPr>
              <a:t>‹#›</a:t>
            </a:fld>
            <a:endParaRPr lang="ru-RU" sz="24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8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5pPr>
      <a:lvl6pPr marL="609585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6pPr>
      <a:lvl7pPr marL="121917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7pPr>
      <a:lvl8pPr marL="1828754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8pPr>
      <a:lvl9pPr marL="2438339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89">
        <a:defRPr>
          <a:latin typeface="+mn-lt"/>
          <a:ea typeface="+mn-ea"/>
          <a:cs typeface="+mn-cs"/>
        </a:defRPr>
      </a:lvl2pPr>
      <a:lvl3pPr marL="914377">
        <a:defRPr>
          <a:latin typeface="+mn-lt"/>
          <a:ea typeface="+mn-ea"/>
          <a:cs typeface="+mn-cs"/>
        </a:defRPr>
      </a:lvl3pPr>
      <a:lvl4pPr marL="1371566">
        <a:defRPr>
          <a:latin typeface="+mn-lt"/>
          <a:ea typeface="+mn-ea"/>
          <a:cs typeface="+mn-cs"/>
        </a:defRPr>
      </a:lvl4pPr>
      <a:lvl5pPr marL="1828754">
        <a:defRPr>
          <a:latin typeface="+mn-lt"/>
          <a:ea typeface="+mn-ea"/>
          <a:cs typeface="+mn-cs"/>
        </a:defRPr>
      </a:lvl5pPr>
      <a:lvl6pPr marL="2285943">
        <a:defRPr>
          <a:latin typeface="+mn-lt"/>
          <a:ea typeface="+mn-ea"/>
          <a:cs typeface="+mn-cs"/>
        </a:defRPr>
      </a:lvl6pPr>
      <a:lvl7pPr marL="2743131">
        <a:defRPr>
          <a:latin typeface="+mn-lt"/>
          <a:ea typeface="+mn-ea"/>
          <a:cs typeface="+mn-cs"/>
        </a:defRPr>
      </a:lvl7pPr>
      <a:lvl8pPr marL="3200320">
        <a:defRPr>
          <a:latin typeface="+mn-lt"/>
          <a:ea typeface="+mn-ea"/>
          <a:cs typeface="+mn-cs"/>
        </a:defRPr>
      </a:lvl8pPr>
      <a:lvl9pPr marL="365750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80118" y="2542118"/>
            <a:ext cx="8733367" cy="752129"/>
          </a:xfrm>
          <a:solidFill>
            <a:schemeClr val="bg1">
              <a:lumMod val="85000"/>
            </a:schemeClr>
          </a:solidFill>
        </p:spPr>
        <p:txBody>
          <a:bodyPr vert="horz" wrap="square" lIns="0" tIns="13335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kern="1200" dirty="0">
                <a:solidFill>
                  <a:schemeClr val="accent1">
                    <a:lumMod val="50000"/>
                  </a:schemeClr>
                </a:solidFill>
              </a:rPr>
              <a:t>Рабочая программа дисциплины (Б1.В.ОД.3) </a:t>
            </a:r>
            <a: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kern="1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kern="1200" dirty="0" smtClean="0">
                <a:solidFill>
                  <a:schemeClr val="accent1">
                    <a:lumMod val="50000"/>
                  </a:schemeClr>
                </a:solidFill>
              </a:rPr>
              <a:t>«Дистанционное обучение»</a:t>
            </a:r>
            <a:endParaRPr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08075" y="155232"/>
            <a:ext cx="3183082" cy="2387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08075" y="3294247"/>
            <a:ext cx="3146136" cy="24532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5999616" y="4575699"/>
            <a:ext cx="14585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121917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 smtClean="0">
                <a:solidFill>
                  <a:prstClr val="white"/>
                </a:solidFill>
              </a:rPr>
              <a:t>Фефелова О.Е., канд </a:t>
            </a:r>
            <a:r>
              <a:rPr lang="ru-RU" altLang="ru-RU" sz="1200" b="1" i="1" dirty="0">
                <a:solidFill>
                  <a:prstClr val="white"/>
                </a:solidFill>
              </a:rPr>
              <a:t>пед. наук, </a:t>
            </a:r>
            <a:r>
              <a:rPr lang="ru-RU" altLang="ru-RU" sz="1200" b="1" i="1" dirty="0" smtClean="0">
                <a:solidFill>
                  <a:prstClr val="white"/>
                </a:solidFill>
              </a:rPr>
              <a:t>доцент кафедры педагогики и андрагогики</a:t>
            </a:r>
            <a:endParaRPr lang="ru-RU" altLang="ru-RU" sz="1200" b="1" i="1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32708" y="1838326"/>
            <a:ext cx="1875367" cy="3746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www.niro.nnov.ru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200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534" y="1018118"/>
            <a:ext cx="1068917" cy="86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554211" y="4848226"/>
            <a:ext cx="2227964" cy="4561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219170">
              <a:defRPr/>
            </a:pPr>
            <a:r>
              <a:rPr lang="en-US" sz="1400" b="1" dirty="0">
                <a:solidFill>
                  <a:prstClr val="white"/>
                </a:solidFill>
                <a:latin typeface="Calibri"/>
              </a:rPr>
              <a:t>e-mail: </a:t>
            </a:r>
            <a:r>
              <a:rPr lang="en-US" sz="1400" b="1" dirty="0" smtClean="0">
                <a:solidFill>
                  <a:prstClr val="white"/>
                </a:solidFill>
                <a:latin typeface="Calibri"/>
              </a:rPr>
              <a:t>cdo@niro.niro.ru</a:t>
            </a:r>
          </a:p>
          <a:p>
            <a:pPr indent="542925" defTabSz="1219170">
              <a:defRPr/>
            </a:pPr>
            <a:r>
              <a:rPr lang="en-US" sz="1400" b="1" dirty="0" smtClean="0">
                <a:solidFill>
                  <a:prstClr val="white"/>
                </a:solidFill>
                <a:latin typeface="Calibri"/>
              </a:rPr>
              <a:t>innov-nn@mail.ru</a:t>
            </a:r>
            <a:endParaRPr lang="ru-RU" sz="1400" b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945" y="664633"/>
            <a:ext cx="2438399" cy="12192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2180" y="3305326"/>
            <a:ext cx="999831" cy="1322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7" r="15259" b="2008"/>
          <a:stretch/>
        </p:blipFill>
        <p:spPr>
          <a:xfrm>
            <a:off x="6115646" y="3305326"/>
            <a:ext cx="1011641" cy="132294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4073" y="4554017"/>
            <a:ext cx="1457070" cy="12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77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862428"/>
            <a:ext cx="1709112" cy="98239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07568" y="2204865"/>
            <a:ext cx="7704856" cy="226722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/>
              <a:t>	</a:t>
            </a:r>
            <a:r>
              <a:rPr lang="ru-RU" sz="2000" b="1" dirty="0"/>
              <a:t>Рабочая программа дисциплины </a:t>
            </a:r>
            <a:r>
              <a:rPr lang="ru-RU" sz="2000" b="1" dirty="0" smtClean="0"/>
              <a:t>«Дистанционное обучение» </a:t>
            </a:r>
            <a:r>
              <a:rPr lang="ru-RU" sz="2000" b="1" dirty="0"/>
              <a:t>направлена на формирование  профессиональных компетенций в рамках </a:t>
            </a:r>
            <a:r>
              <a:rPr lang="ru-RU" sz="2000" b="1" dirty="0" smtClean="0"/>
              <a:t>дистанционного обучения.</a:t>
            </a:r>
            <a:endParaRPr lang="ru-RU" sz="2000" b="1" dirty="0"/>
          </a:p>
          <a:p>
            <a:pPr algn="just">
              <a:defRPr/>
            </a:pPr>
            <a:r>
              <a:rPr lang="ru-RU" sz="2000" dirty="0"/>
              <a:t>	</a:t>
            </a:r>
            <a:r>
              <a:rPr lang="ru-RU" sz="2000" b="1" dirty="0"/>
              <a:t>Цели и задачи:  </a:t>
            </a:r>
            <a:r>
              <a:rPr lang="ru-RU" sz="2000" dirty="0"/>
              <a:t>раскрыть аспирантам представление о сущности </a:t>
            </a:r>
            <a:r>
              <a:rPr lang="ru-RU" sz="2000" dirty="0" smtClean="0"/>
              <a:t>дистанционного обучения; </a:t>
            </a:r>
            <a:r>
              <a:rPr lang="ru-RU" sz="2000" dirty="0"/>
              <a:t>создавать условия для формирования у аспирантов профессиональных умений </a:t>
            </a:r>
            <a:r>
              <a:rPr lang="ru-RU" sz="2000" dirty="0" smtClean="0"/>
              <a:t>и видов деятельности</a:t>
            </a:r>
            <a:r>
              <a:rPr lang="ru-RU" sz="2000" dirty="0"/>
              <a:t> </a:t>
            </a:r>
            <a:r>
              <a:rPr lang="ru-RU" sz="2000" dirty="0" smtClean="0"/>
              <a:t>в дистанционном обучении.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09800" y="1052738"/>
            <a:ext cx="7772400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«Дистанционное обучение»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Б.1.В.ОД.3)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3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875103"/>
            <a:ext cx="1463040" cy="84095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07568" y="2204865"/>
            <a:ext cx="7704856" cy="319055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defRPr/>
            </a:pPr>
            <a:r>
              <a:rPr lang="ru-RU" sz="2133" dirty="0"/>
              <a:t>	</a:t>
            </a:r>
            <a:r>
              <a:rPr lang="ru-RU" sz="2000" b="1" dirty="0"/>
              <a:t>Общая трудоемкость дисциплины </a:t>
            </a:r>
            <a:r>
              <a:rPr lang="ru-RU" sz="2000" dirty="0"/>
              <a:t>составляет </a:t>
            </a:r>
            <a:r>
              <a:rPr lang="ru-RU" sz="2000" dirty="0" smtClean="0"/>
              <a:t>3 </a:t>
            </a:r>
            <a:r>
              <a:rPr lang="ru-RU" sz="2000" dirty="0"/>
              <a:t>ЗЕТ (зачетных единиц), </a:t>
            </a:r>
            <a:r>
              <a:rPr lang="ru-RU" sz="2000" dirty="0" smtClean="0"/>
              <a:t>108 </a:t>
            </a:r>
            <a:r>
              <a:rPr lang="ru-RU" sz="2000" dirty="0"/>
              <a:t>часа. Форма обучения – очная и заочная. Для очной формы – </a:t>
            </a:r>
            <a:r>
              <a:rPr lang="ru-RU" sz="2000" dirty="0" smtClean="0"/>
              <a:t>второй курс</a:t>
            </a:r>
            <a:r>
              <a:rPr lang="ru-RU" sz="2000" dirty="0"/>
              <a:t>, </a:t>
            </a:r>
            <a:r>
              <a:rPr lang="ru-RU" sz="2000" dirty="0" smtClean="0"/>
              <a:t>четвертый семестр</a:t>
            </a:r>
            <a:r>
              <a:rPr lang="ru-RU" sz="2000" dirty="0"/>
              <a:t>; для заочной первый курс, второй семестр. Содержание дисциплины раскрывается через интерактивные формы лекционных занятий с обратной связью.</a:t>
            </a:r>
          </a:p>
          <a:p>
            <a:pPr algn="just">
              <a:defRPr/>
            </a:pPr>
            <a:r>
              <a:rPr lang="ru-RU" sz="2000" dirty="0"/>
              <a:t>	</a:t>
            </a:r>
            <a:r>
              <a:rPr lang="ru-RU" sz="2000" b="1" dirty="0"/>
              <a:t>Формы контроля качества освоения программы:</a:t>
            </a:r>
          </a:p>
          <a:p>
            <a:pPr algn="just">
              <a:defRPr/>
            </a:pPr>
            <a:r>
              <a:rPr lang="ru-RU" sz="2000" dirty="0"/>
              <a:t>	Текущий контроль – </a:t>
            </a:r>
            <a:r>
              <a:rPr lang="ru-RU" sz="2000" dirty="0" err="1"/>
              <a:t>кейс-задания</a:t>
            </a:r>
            <a:r>
              <a:rPr lang="ru-RU" sz="2000" dirty="0"/>
              <a:t> и тесты.</a:t>
            </a:r>
          </a:p>
          <a:p>
            <a:pPr algn="just">
              <a:defRPr/>
            </a:pPr>
            <a:r>
              <a:rPr lang="ru-RU" sz="2000" dirty="0"/>
              <a:t>	Промежуточная аттестация – для очной: зачет </a:t>
            </a:r>
            <a:r>
              <a:rPr lang="ru-RU" sz="2000" dirty="0" smtClean="0"/>
              <a:t>(2 </a:t>
            </a:r>
            <a:r>
              <a:rPr lang="ru-RU" sz="2000" dirty="0"/>
              <a:t>курс, </a:t>
            </a:r>
            <a:r>
              <a:rPr lang="ru-RU" sz="2000" dirty="0" smtClean="0"/>
              <a:t>4 </a:t>
            </a:r>
            <a:r>
              <a:rPr lang="ru-RU" sz="2000" dirty="0"/>
              <a:t>семестр); для заочной (1 курс, 2 семестр).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09800" y="1052738"/>
            <a:ext cx="7772400" cy="7920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«Дистанционное обучение»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Б.1.В.ОД.3)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908721"/>
            <a:ext cx="1663392" cy="95611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81200" y="692696"/>
            <a:ext cx="9738360" cy="13681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«Дистанционное обучение»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Б.1.В.ОД.3)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Структура и содержание дисциплины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0816626"/>
              </p:ext>
            </p:extLst>
          </p:nvPr>
        </p:nvGraphicFramePr>
        <p:xfrm>
          <a:off x="2135560" y="2132857"/>
          <a:ext cx="8075240" cy="399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5322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78</Words>
  <Application>Microsoft Office PowerPoint</Application>
  <PresentationFormat>Широкоэкранный</PresentationFormat>
  <Paragraphs>21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Office Theme</vt:lpstr>
      <vt:lpstr>Рабочая программа дисциплины (Б1.В.ОД.3)  «Дистанционное обучение»</vt:lpstr>
      <vt:lpstr>«Дистанционное обучение»  (Б.1.В.ОД.3) </vt:lpstr>
      <vt:lpstr>«Дистанционное обучение»  (Б.1.В.ОД.3) </vt:lpstr>
      <vt:lpstr>«Дистанционное обучение» (Б.1.В.ОД.3)  Структура и содержание дисциплины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дисциплины (Б.1.В.ОД.3)  «Дистанционное обучение»                                                                Автор-разработчик Городецкая Н.И. –                                                                        кандидат пед.наук, доцент, руководитель                                                         центра дистанционного обучения                                                                           Фефелова О.В. – кандидат пед. наук, доцент                                                           кафедры педагогики и андрагогики                          ГБОУ ДПО НИРО</dc:title>
  <dc:creator>Вячеслав Мерзляков</dc:creator>
  <cp:lastModifiedBy>Олеся Ф</cp:lastModifiedBy>
  <cp:revision>7</cp:revision>
  <dcterms:created xsi:type="dcterms:W3CDTF">2018-06-14T11:43:08Z</dcterms:created>
  <dcterms:modified xsi:type="dcterms:W3CDTF">2018-06-25T07:20:10Z</dcterms:modified>
</cp:coreProperties>
</file>