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19" r:id="rId2"/>
    <p:sldId id="257" r:id="rId3"/>
    <p:sldId id="324" r:id="rId4"/>
    <p:sldId id="332" r:id="rId5"/>
    <p:sldId id="331" r:id="rId6"/>
    <p:sldId id="330" r:id="rId7"/>
    <p:sldId id="329" r:id="rId8"/>
    <p:sldId id="290" r:id="rId9"/>
    <p:sldId id="336" r:id="rId10"/>
    <p:sldId id="335" r:id="rId11"/>
    <p:sldId id="334" r:id="rId12"/>
    <p:sldId id="351" r:id="rId13"/>
    <p:sldId id="296" r:id="rId14"/>
    <p:sldId id="341" r:id="rId15"/>
    <p:sldId id="344" r:id="rId16"/>
    <p:sldId id="343" r:id="rId17"/>
    <p:sldId id="342" r:id="rId18"/>
    <p:sldId id="295" r:id="rId19"/>
    <p:sldId id="340" r:id="rId20"/>
    <p:sldId id="339" r:id="rId21"/>
    <p:sldId id="338" r:id="rId22"/>
    <p:sldId id="337" r:id="rId23"/>
    <p:sldId id="297" r:id="rId24"/>
    <p:sldId id="348" r:id="rId25"/>
    <p:sldId id="347" r:id="rId26"/>
    <p:sldId id="346" r:id="rId27"/>
    <p:sldId id="345" r:id="rId28"/>
    <p:sldId id="322" r:id="rId29"/>
    <p:sldId id="35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  <a:srgbClr val="FFA3A3"/>
    <a:srgbClr val="33CCFF"/>
    <a:srgbClr val="7A5100"/>
    <a:srgbClr val="BEAA12"/>
    <a:srgbClr val="007635"/>
    <a:srgbClr val="264B96"/>
    <a:srgbClr val="70578F"/>
    <a:srgbClr val="1E3C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92C68-0BA9-466F-A2A3-EB3FBB1D9B30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FCDCDD-67A1-46FF-9990-AED9016F07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359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63F12487-6E5C-4DE8-99B2-9AD0B7F1266C}" type="slidenum">
              <a:rPr lang="ru-RU"/>
              <a:pPr eaLnBrk="1" hangingPunct="1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820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10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1405903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11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3108149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490681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13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4147485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7795146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15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6915495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16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607620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647705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18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144783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19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42833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C41EC311-278C-4822-AF51-E67CCE3CFCDE}" type="slidenum">
              <a:rPr lang="ru-RU"/>
              <a:pPr eaLnBrk="1" hangingPunct="1"/>
              <a:t>2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0870422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20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7928952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21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8120059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22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158189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23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7101310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665067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25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257125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26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6332270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27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5795601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/>
            <a:fld id="{C41EC311-278C-4822-AF51-E67CCE3CFCDE}" type="slidenum">
              <a:rPr lang="ru-RU"/>
              <a:pPr eaLnBrk="1" hangingPunct="1"/>
              <a:t>28</a:t>
            </a:fld>
            <a:endParaRPr 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11026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3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4253353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4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05266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5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786131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6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519708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7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738676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8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1752811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6554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r" eaLnBrk="1" hangingPunct="1"/>
            <a:fld id="{636AD224-FC18-4DF2-AC31-65641F186651}" type="slidenum">
              <a:rPr lang="ru-RU" sz="1200"/>
              <a:pPr algn="r" eaLnBrk="1" hangingPunct="1"/>
              <a:t>9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3042362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11" Type="http://schemas.openxmlformats.org/officeDocument/2006/relationships/image" Target="../media/image9.png"/><Relationship Id="rId5" Type="http://schemas.openxmlformats.org/officeDocument/2006/relationships/image" Target="../media/image5.gif"/><Relationship Id="rId10" Type="http://schemas.openxmlformats.org/officeDocument/2006/relationships/slide" Target="slide28.xml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file:///E:\&#1087;&#1086;&#1073;&#1077;&#1076;&#1072;\&#1055;&#1054;&#1041;&#1045;&#1044;&#1040;\&#1057;&#1080;&#1085;&#1080;&#1081;_&#1087;&#1083;&#1072;&#1090;&#1086;&#1095;&#1077;&#1082;_&#1050;&#1083;&#1072;&#1074;&#1076;&#1080;&#1103;_&#1064;&#1091;&#1083;&#1100;&#1078;&#1077;&#1085;&#1082;&#1086;_Siny_Platochek_Klavdia_Shul.MP4" TargetMode="External"/><Relationship Id="rId1" Type="http://schemas.microsoft.com/office/2007/relationships/media" Target="file:///E:\&#1087;&#1086;&#1073;&#1077;&#1076;&#1072;\&#1055;&#1054;&#1041;&#1045;&#1044;&#1040;\&#1057;&#1080;&#1085;&#1080;&#1081;_&#1087;&#1083;&#1072;&#1090;&#1086;&#1095;&#1077;&#1082;_&#1050;&#1083;&#1072;&#1074;&#1076;&#1080;&#1103;_&#1064;&#1091;&#1083;&#1100;&#1078;&#1077;&#1085;&#1082;&#1086;_Siny_Platochek_Klavdia_Shul.MP4" TargetMode="External"/><Relationship Id="rId6" Type="http://schemas.openxmlformats.org/officeDocument/2006/relationships/image" Target="../media/image24.gif"/><Relationship Id="rId11" Type="http://schemas.openxmlformats.org/officeDocument/2006/relationships/image" Target="../media/image25.png"/><Relationship Id="rId5" Type="http://schemas.openxmlformats.org/officeDocument/2006/relationships/image" Target="../media/image20.jpeg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10.xml"/><Relationship Id="rId9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video" Target="file:///E:\&#1087;&#1086;&#1073;&#1077;&#1076;&#1072;\&#1055;&#1054;&#1041;&#1045;&#1044;&#1040;\&#1057;&#1084;&#1091;&#1075;&#1083;&#1103;&#1085;&#1082;&#1072;_&#1080;&#1079;_&#1092;&#1080;&#1083;&#1100;&#1084;&#1072;_&#1042;_&#1073;&#1086;&#1081;_&#1080;&#1076;&#1091;&#1090;_&#1086;&#1076;&#1085;&#1080;_&#1089;&#1090;&#1072;&#1088;&#1080;&#1082;&#1080;.MP4" TargetMode="External"/><Relationship Id="rId1" Type="http://schemas.microsoft.com/office/2007/relationships/media" Target="file:///E:\&#1087;&#1086;&#1073;&#1077;&#1076;&#1072;\&#1055;&#1054;&#1041;&#1045;&#1044;&#1040;\&#1057;&#1084;&#1091;&#1075;&#1083;&#1103;&#1085;&#1082;&#1072;_&#1080;&#1079;_&#1092;&#1080;&#1083;&#1100;&#1084;&#1072;_&#1042;_&#1073;&#1086;&#1081;_&#1080;&#1076;&#1091;&#1090;_&#1086;&#1076;&#1085;&#1080;_&#1089;&#1090;&#1072;&#1088;&#1080;&#1082;&#1080;.MP4" TargetMode="External"/><Relationship Id="rId6" Type="http://schemas.openxmlformats.org/officeDocument/2006/relationships/slide" Target="slide2.xml"/><Relationship Id="rId5" Type="http://schemas.openxmlformats.org/officeDocument/2006/relationships/image" Target="../media/image20.jpeg"/><Relationship Id="rId10" Type="http://schemas.openxmlformats.org/officeDocument/2006/relationships/image" Target="../media/image26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8.jpeg"/><Relationship Id="rId7" Type="http://schemas.microsoft.com/office/2007/relationships/hdphoto" Target="../media/hdphoto1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8.jpeg"/><Relationship Id="rId7" Type="http://schemas.microsoft.com/office/2007/relationships/hdphoto" Target="../media/hdphoto1.wdp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6.gif"/><Relationship Id="rId4" Type="http://schemas.microsoft.com/office/2007/relationships/hdphoto" Target="../media/hdphoto2.wdp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7.jpeg"/><Relationship Id="rId4" Type="http://schemas.microsoft.com/office/2007/relationships/hdphoto" Target="../media/hdphoto2.wdp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22.xml"/><Relationship Id="rId26" Type="http://schemas.openxmlformats.org/officeDocument/2006/relationships/slide" Target="slide25.xml"/><Relationship Id="rId3" Type="http://schemas.openxmlformats.org/officeDocument/2006/relationships/image" Target="../media/image10.jpeg"/><Relationship Id="rId21" Type="http://schemas.openxmlformats.org/officeDocument/2006/relationships/slide" Target="slide15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21.xml"/><Relationship Id="rId25" Type="http://schemas.openxmlformats.org/officeDocument/2006/relationships/slide" Target="slide24.xml"/><Relationship Id="rId2" Type="http://schemas.openxmlformats.org/officeDocument/2006/relationships/notesSlide" Target="../notesSlides/notesSlide2.xml"/><Relationship Id="rId16" Type="http://schemas.openxmlformats.org/officeDocument/2006/relationships/slide" Target="slide20.xml"/><Relationship Id="rId20" Type="http://schemas.openxmlformats.org/officeDocument/2006/relationships/slide" Target="slide14.xml"/><Relationship Id="rId29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5" Type="http://schemas.openxmlformats.org/officeDocument/2006/relationships/slide" Target="slide4.xml"/><Relationship Id="rId15" Type="http://schemas.openxmlformats.org/officeDocument/2006/relationships/slide" Target="slide19.xml"/><Relationship Id="rId23" Type="http://schemas.openxmlformats.org/officeDocument/2006/relationships/slide" Target="slide17.xml"/><Relationship Id="rId28" Type="http://schemas.openxmlformats.org/officeDocument/2006/relationships/slide" Target="slide27.xml"/><Relationship Id="rId10" Type="http://schemas.openxmlformats.org/officeDocument/2006/relationships/slide" Target="slide9.xml"/><Relationship Id="rId19" Type="http://schemas.openxmlformats.org/officeDocument/2006/relationships/slide" Target="slide13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8.xml"/><Relationship Id="rId22" Type="http://schemas.openxmlformats.org/officeDocument/2006/relationships/slide" Target="slide16.xml"/><Relationship Id="rId27" Type="http://schemas.openxmlformats.org/officeDocument/2006/relationships/slide" Target="slide26.xml"/><Relationship Id="rId30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8.jpeg"/><Relationship Id="rId4" Type="http://schemas.microsoft.com/office/2007/relationships/hdphoto" Target="../media/hdphoto2.wdp"/><Relationship Id="rId9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9.jpeg"/><Relationship Id="rId4" Type="http://schemas.microsoft.com/office/2007/relationships/hdphoto" Target="../media/hdphoto2.wdp"/><Relationship Id="rId9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5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0.jpeg"/><Relationship Id="rId4" Type="http://schemas.microsoft.com/office/2007/relationships/hdphoto" Target="../media/hdphoto2.wdp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1.jpeg"/><Relationship Id="rId7" Type="http://schemas.microsoft.com/office/2007/relationships/hdphoto" Target="../media/hdphoto1.wdp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1.jpeg"/><Relationship Id="rId7" Type="http://schemas.microsoft.com/office/2007/relationships/hdphoto" Target="../media/hdphoto1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1.jpeg"/><Relationship Id="rId7" Type="http://schemas.microsoft.com/office/2007/relationships/hdphoto" Target="../media/hdphoto1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1.jpeg"/><Relationship Id="rId7" Type="http://schemas.microsoft.com/office/2007/relationships/hdphoto" Target="../media/hdphoto1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4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1.jpeg"/><Relationship Id="rId7" Type="http://schemas.microsoft.com/office/2007/relationships/hdphoto" Target="../media/hdphoto1.wdp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6.gif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2.jpe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0.jpe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audio" Target="file:///E:\&#1087;&#1086;&#1073;&#1077;&#1076;&#1072;\&#1055;&#1054;&#1041;&#1045;&#1044;&#1040;\&#1050;&#1072;&#1090;&#1102;&#1096;&#1072;.mp3" TargetMode="External"/><Relationship Id="rId1" Type="http://schemas.microsoft.com/office/2007/relationships/media" Target="file:///E:\&#1087;&#1086;&#1073;&#1077;&#1076;&#1072;\&#1055;&#1054;&#1041;&#1045;&#1044;&#1040;\&#1050;&#1072;&#1090;&#1102;&#1096;&#1072;.mp3" TargetMode="External"/><Relationship Id="rId6" Type="http://schemas.openxmlformats.org/officeDocument/2006/relationships/image" Target="../media/image22.jpeg"/><Relationship Id="rId11" Type="http://schemas.openxmlformats.org/officeDocument/2006/relationships/image" Target="../media/image23.png"/><Relationship Id="rId5" Type="http://schemas.openxmlformats.org/officeDocument/2006/relationships/image" Target="../media/image20.jpeg"/><Relationship Id="rId10" Type="http://schemas.openxmlformats.org/officeDocument/2006/relationships/image" Target="../media/image14.png"/><Relationship Id="rId4" Type="http://schemas.openxmlformats.org/officeDocument/2006/relationships/notesSlide" Target="../notesSlides/notesSlide9.xml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 descr="https://pbs.twimg.com/media/D54jh7JW0AAVaQ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267744" y="2060848"/>
            <a:ext cx="5400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lnSpc>
                <a:spcPct val="50000"/>
              </a:lnSpc>
              <a:spcBef>
                <a:spcPct val="50000"/>
              </a:spcBef>
            </a:pP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Интеллектуальная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игра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67" name="AutoShape 19" descr="yH5BAEAAAAALAAAAAABAAEAAAIBRAA7"/>
          <p:cNvSpPr>
            <a:spLocks noChangeAspect="1" noChangeArrowheads="1"/>
          </p:cNvSpPr>
          <p:nvPr/>
        </p:nvSpPr>
        <p:spPr bwMode="auto">
          <a:xfrm>
            <a:off x="4405745" y="263691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79181" y="2317824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986" y="3458963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93941" y="4604779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5745" y="203719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2156" y="2971675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4436" y="2827412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1419" y="3785020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9622" y="1985673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7106" y="2225824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362911" y="3366963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2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6473" y="4818572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2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1670" y="4702939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21" y="2257299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3205" y="250832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3204" y="3511825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340768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6662" y="10125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5618" y="903779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0084" y="1046221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1579" y="1451048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6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2543" y="1059362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http://domashniirestoran.ru/images/star-511-106(3).gif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4669" y="124857"/>
            <a:ext cx="2241336" cy="4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domashniirestoran.ru/images/star-511-106(3).gif"/>
          <p:cNvPicPr>
            <a:picLocks noChangeAspect="1" noChangeArrowheads="1" noCrop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6285513"/>
            <a:ext cx="2241336" cy="4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Рисунок 54" descr="Рисунок19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4208" y="6309320"/>
            <a:ext cx="2405814" cy="320775"/>
          </a:xfrm>
          <a:prstGeom prst="rect">
            <a:avLst/>
          </a:prstGeom>
        </p:spPr>
      </p:pic>
      <p:pic>
        <p:nvPicPr>
          <p:cNvPr id="56" name="Рисунок 55" descr="Рисунок18.pn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1560" y="6237312"/>
            <a:ext cx="1080120" cy="242096"/>
          </a:xfrm>
          <a:prstGeom prst="rect">
            <a:avLst/>
          </a:prstGeom>
        </p:spPr>
      </p:pic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758744" y="2367553"/>
            <a:ext cx="762651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normalizeH="0" baseline="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1" u="none" strike="noStrike" normalizeH="0" baseline="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все прошли и победили</a:t>
            </a:r>
            <a:r>
              <a:rPr kumimoji="0" lang="ru-RU" sz="4000" b="1" u="none" strike="noStrike" normalizeH="0" baseline="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000" b="1" u="none" strike="noStrike" normalizeH="0" baseline="0" dirty="0" smtClean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2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playcast.ru/uploads/2017/04/24/22411905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179512" y="908720"/>
            <a:ext cx="3889448" cy="1815882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Кто впервые исполнил песню «Синий платочек»?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а) Станислав Ландау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б)Клавдия </a:t>
            </a:r>
            <a:r>
              <a:rPr lang="ru-RU" sz="2000" b="1" dirty="0" err="1" smtClean="0">
                <a:solidFill>
                  <a:srgbClr val="002060"/>
                </a:solidFill>
              </a:rPr>
              <a:t>Шульженко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 eaLnBrk="1" hangingPunct="1">
              <a:spcBef>
                <a:spcPct val="20000"/>
              </a:spcBef>
            </a:pPr>
            <a:r>
              <a:rPr lang="ru-RU" sz="2000" b="1" dirty="0" smtClean="0">
                <a:solidFill>
                  <a:srgbClr val="002060"/>
                </a:solidFill>
              </a:rPr>
              <a:t>в) Изабелла Юрьева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1" name="Picture 1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5" y="6072622"/>
            <a:ext cx="1368152" cy="785378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491880" y="6165304"/>
            <a:ext cx="4464496" cy="52322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C00000"/>
                </a:solidFill>
              </a:rPr>
              <a:t>Клавдия </a:t>
            </a:r>
            <a:r>
              <a:rPr lang="ru-RU" sz="2800" b="1" dirty="0" err="1" smtClean="0">
                <a:solidFill>
                  <a:srgbClr val="C00000"/>
                </a:solidFill>
              </a:rPr>
              <a:t>Шульженко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4" y="188640"/>
            <a:ext cx="5829687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C00000"/>
                </a:solidFill>
              </a:rPr>
              <a:t>Песня тоже воевала</a:t>
            </a:r>
            <a:endParaRPr lang="ru-RU" sz="3200" b="1" cap="all" dirty="0">
              <a:solidFill>
                <a:srgbClr val="C00000"/>
              </a:solidFill>
            </a:endParaRPr>
          </a:p>
        </p:txBody>
      </p:sp>
      <p:pic>
        <p:nvPicPr>
          <p:cNvPr id="14" name="Синий_платочек_Клавдия_Шульженко_Siny_Platochek_Klavdia_Shul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 cstate="print"/>
          <a:srcRect l="17244" r="13779"/>
          <a:stretch>
            <a:fillRect/>
          </a:stretch>
        </p:blipFill>
        <p:spPr>
          <a:xfrm>
            <a:off x="5652120" y="1412776"/>
            <a:ext cx="331125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36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3568" y="980728"/>
            <a:ext cx="7649004" cy="147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Этот фильм является одним из самых популярных фильмов о войне.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Как он называется?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1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603177"/>
            <a:ext cx="1656184" cy="950721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619672" y="5733256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i="1" dirty="0" smtClean="0">
                <a:solidFill>
                  <a:srgbClr val="C00000"/>
                </a:solidFill>
              </a:rPr>
              <a:t>«В бой идут одни старики»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8656" y="406405"/>
            <a:ext cx="58296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C00000"/>
                </a:solidFill>
              </a:rPr>
              <a:t>Песня тоже воевала</a:t>
            </a:r>
            <a:endParaRPr lang="ru-RU" sz="3200" b="1" cap="all" dirty="0">
              <a:solidFill>
                <a:srgbClr val="C00000"/>
              </a:solidFill>
            </a:endParaRPr>
          </a:p>
        </p:txBody>
      </p:sp>
      <p:pic>
        <p:nvPicPr>
          <p:cNvPr id="14" name="Смуглянка_из_фильма_В_бой_идут_одни_старик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2771800" y="2708920"/>
            <a:ext cx="3960440" cy="297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15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¨Ð¾ÑÑÐ°ÐºÐ¾Ð²Ð¸Ñ ÐÐµÐ½Ð¸Ð½Ð³ÑÐ°Ð´ÑÐºÐ°Ñ ÑÐ¸Ð¼ÑÐ¾Ð½Ð¸Ñ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95536" y="836712"/>
            <a:ext cx="8496944" cy="1692771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В самые тяжёлые дни блокады Ленинграда создана гениальная симфония. Её первая трансляция из осаждённого города была воспринята во всём мире как проявление гражданского мужества. Назовите её автора?</a:t>
            </a:r>
          </a:p>
          <a:p>
            <a:pPr eaLnBrk="1" hangingPunct="1">
              <a:spcBef>
                <a:spcPct val="20000"/>
              </a:spcBef>
            </a:pP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А) С.С.Прокофьев; Б) А.В.Александров; В) Д.Д.Шостакович.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8290790" y="0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3" y="5776099"/>
            <a:ext cx="1440160" cy="826714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763688" y="4509120"/>
            <a:ext cx="6408712" cy="40011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000" b="1" dirty="0" smtClean="0"/>
              <a:t>Д.Д.Шостакович. 7 симфония</a:t>
            </a:r>
            <a:r>
              <a:rPr lang="ru-RU" sz="2000" dirty="0" smtClean="0">
                <a:solidFill>
                  <a:srgbClr val="C00000"/>
                </a:solidFill>
              </a:rPr>
              <a:t>(Ленинградская) </a:t>
            </a:r>
            <a:endParaRPr lang="ru-RU" sz="2000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712" y="260648"/>
            <a:ext cx="58296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C00000"/>
                </a:solidFill>
              </a:rPr>
              <a:t>Песня тоже воевала</a:t>
            </a:r>
            <a:endParaRPr lang="ru-RU" sz="3200" b="1" cap="all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63688" y="5301208"/>
            <a:ext cx="6552728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Великое произведение, отражающее не только волю к победе, но и непреодолимую силу духа русского народа. Музыка представляет собой хронику военных лет, в каждом звуке слышен след истории. 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17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9" y="1511627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После, какой битвы был развеян миф о непобедимости  немецкой армии?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838657" y="406405"/>
            <a:ext cx="54726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«СТОЯЛИ КАК ГЕРОИ ГОРОДА – СОЛДАТЫ»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644513"/>
            <a:ext cx="1584176" cy="909386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763688" y="594928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Битва под Москвой</a:t>
            </a:r>
            <a:endParaRPr lang="ru-RU" sz="2800" i="1" dirty="0">
              <a:solidFill>
                <a:srgbClr val="C00000"/>
              </a:solidFill>
            </a:endParaRPr>
          </a:p>
        </p:txBody>
      </p:sp>
      <p:pic>
        <p:nvPicPr>
          <p:cNvPr id="35842" name="Picture 2" descr="http://900igr.net/up/datai/217909/0017-020-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2348880"/>
            <a:ext cx="4872541" cy="3654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139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8" y="1511627"/>
            <a:ext cx="799800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Назовите город-герой, расположенный на берегу Чёрного моря.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727185"/>
            <a:ext cx="1440160" cy="826714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203848" y="5877272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Севастополь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8657" y="406405"/>
            <a:ext cx="54726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«СТОЯЛИ КАК ГЕРОИ ГОРОДА – СОЛДАТЫ»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pic>
        <p:nvPicPr>
          <p:cNvPr id="33794" name="Picture 2" descr="http://s.picture-russia.ru/wpic/l/9/6/9687f2b55c1b48a505540837597b7d0b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5616" y="2348880"/>
            <a:ext cx="7185248" cy="3606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0479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s://ds02.infourok.ru/uploads/ex/052b/00066dca-8c131f64/1/hello_html_47683c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9040" y="692696"/>
            <a:ext cx="9173040" cy="552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2493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Какой город защищали герои-панфиловцы?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5877272"/>
            <a:ext cx="1296144" cy="744043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619672" y="6021288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Москва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8657" y="406405"/>
            <a:ext cx="54726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«СТОЯЛИ КАК ГЕРОИ ГОРОДА – СОЛДАТЫ»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  <p:sp>
        <p:nvSpPr>
          <p:cNvPr id="31746" name="AutoShape 2" descr="https://ds02.infourok.ru/uploads/ex/052b/00066dca-8c131f64/1/hello_html_47683c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333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s://img-fotki.yandex.ru/get/6405/164843909.5/0_8ebe2_738fba79_XX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068960"/>
            <a:ext cx="511256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Picture 2" descr="https://drygoi-smolensk.ru/wp-content/uploads/2017/05/5c6aced9a1265edf2dd945075b2497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2060848"/>
            <a:ext cx="3384376" cy="4262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11560" y="1511627"/>
            <a:ext cx="82089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Этот Российский город-герой отважно защищался и в смутное время и от войск Наполеона, и в 1941 г. Назовите его. </a:t>
            </a:r>
            <a:r>
              <a:rPr lang="ru-RU" sz="2800" dirty="0" smtClean="0"/>
              <a:t> </a:t>
            </a:r>
            <a:endParaRPr lang="ru-RU" sz="2800" dirty="0"/>
          </a:p>
        </p:txBody>
      </p:sp>
      <p:pic>
        <p:nvPicPr>
          <p:cNvPr id="10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877272"/>
            <a:ext cx="1336985" cy="767487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763688" y="5877272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Смоленск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38657" y="406405"/>
            <a:ext cx="54726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«СТОЯЛИ КАК ГЕРОИ ГОРОДА – СОЛДАТЫ»</a:t>
            </a:r>
            <a:endParaRPr lang="ru-RU" sz="3600" b="1" dirty="0">
              <a:ln w="11430"/>
              <a:solidFill>
                <a:srgbClr val="0076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08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newrussianmarkets.com/wp-content/uploads/2018/04/p0105869_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5448" y="2204864"/>
            <a:ext cx="4968552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27584" y="980728"/>
            <a:ext cx="7649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Назови Города – герои</a:t>
            </a:r>
            <a:r>
              <a:rPr lang="ru-RU" sz="2800" b="1" dirty="0" smtClean="0"/>
              <a:t>.</a:t>
            </a:r>
            <a:endParaRPr lang="ru-RU" sz="2800" dirty="0"/>
          </a:p>
        </p:txBody>
      </p:sp>
      <p:pic>
        <p:nvPicPr>
          <p:cNvPr id="10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6130692"/>
            <a:ext cx="1266992" cy="727308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51520" y="1772816"/>
            <a:ext cx="9433048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r>
              <a:rPr lang="ru-RU" b="1" i="1" dirty="0" smtClean="0">
                <a:solidFill>
                  <a:srgbClr val="C00000"/>
                </a:solidFill>
              </a:rPr>
              <a:t>Звания Города-героя удостоились 12 советских городов и одна крепость. 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Ленинград (Россия)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Одесса (Украина)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Севастополь (Россия)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Волгоград (в годы войны Сталинград)(Россия)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Киев (Украина)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Брестская крепость (Белоруссия)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Москва (Россия)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Керчь(Россия)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Новороссийск (Россия)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Минск (Белоруссия)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Тула (Россия)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Мурманск (Россия)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i="1" dirty="0" smtClean="0">
                <a:solidFill>
                  <a:srgbClr val="C00000"/>
                </a:solidFill>
              </a:rPr>
              <a:t>Смоленск + Архангельск и Козельск  (Россия) (указом Д.А.Медведева)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83568" y="406405"/>
            <a:ext cx="73448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7635"/>
                </a:solidFill>
              </a:rPr>
              <a:t>«</a:t>
            </a:r>
            <a:r>
              <a:rPr lang="ru-RU" sz="3000" b="1" dirty="0" smtClean="0">
                <a:ln w="11430"/>
                <a:solidFill>
                  <a:srgbClr val="007635"/>
                </a:solidFill>
              </a:rPr>
              <a:t>СТОЯЛИ КАК ГЕРОИ  ГОРОДА – СОЛДАТЫ»</a:t>
            </a:r>
            <a:endParaRPr lang="ru-RU" sz="3000" b="1" dirty="0">
              <a:ln w="11430"/>
              <a:solidFill>
                <a:srgbClr val="0076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73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raconteurgames.com/wp-content/uploads/2016/01/fir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764704"/>
            <a:ext cx="6667500" cy="4762500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39552" y="1484784"/>
            <a:ext cx="842493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Четверо пионеров-героев были удостоены звания Героя Советского Союза. Кто они?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187624" y="406405"/>
            <a:ext cx="66967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«ЮНЫЕ ГЕРОИ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СОРОКОВЫХ – ПОРОХОВЫХ»</a:t>
            </a:r>
            <a:endParaRPr lang="ru-RU" sz="3600" b="1" dirty="0">
              <a:ln w="11430"/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727185"/>
            <a:ext cx="1440160" cy="826714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907704" y="5373216"/>
            <a:ext cx="655272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(Зина Портнова, Леня Голиков, Марат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Казей</a:t>
            </a:r>
            <a:r>
              <a:rPr lang="ru-RU" sz="2800" b="1" i="1" dirty="0" smtClean="0">
                <a:solidFill>
                  <a:srgbClr val="C00000"/>
                </a:solidFill>
              </a:rPr>
              <a:t>, Валя Котик).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69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sovietime.ru/images/1-AVTOMATOM/QO-8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8169" y="2132856"/>
            <a:ext cx="356017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0458" y="1511627"/>
            <a:ext cx="792599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Был в его жизни бой, который он вел один на один с фашистским генералом. Кто этот смелый герой?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644513"/>
            <a:ext cx="1584176" cy="909386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131840" y="594928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Леня Голиков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406405"/>
            <a:ext cx="66967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«ЮНЫЕ ГЕРОИ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СОРОКОВЫХ – ПОРОХОВЫХ»</a:t>
            </a:r>
            <a:endParaRPr lang="ru-RU" sz="3600" b="1" dirty="0">
              <a:ln w="11430"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6988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069657" y="1844253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004695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941320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77945" y="1844253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812982" y="1844253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069657" y="270892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004695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941320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77945" y="270892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812982" y="270892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79674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069977" y="443711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005015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941640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878265" y="443711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813302" y="443711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696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061719" y="357301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05015" y="357716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941640" y="3577164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949702" y="357716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813302" y="3577164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995D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4069657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5004695" y="530120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012757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949382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812982" y="530120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611560" y="1844253"/>
            <a:ext cx="2880320" cy="719138"/>
          </a:xfrm>
          <a:prstGeom prst="bevel">
            <a:avLst>
              <a:gd name="adj" fmla="val 7727"/>
            </a:avLst>
          </a:prstGeom>
          <a:gradFill rotWithShape="1">
            <a:gsLst>
              <a:gs pos="6000">
                <a:schemeClr val="accent1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>
                <a:solidFill>
                  <a:srgbClr val="002060"/>
                </a:solidFill>
              </a:rPr>
              <a:t>Разминка для  </a:t>
            </a:r>
          </a:p>
          <a:p>
            <a:pPr algn="ctr"/>
            <a:r>
              <a:rPr lang="ru-RU" sz="2400" b="1" cap="all" dirty="0" smtClean="0">
                <a:solidFill>
                  <a:srgbClr val="002060"/>
                </a:solidFill>
              </a:rPr>
              <a:t>ума</a:t>
            </a:r>
            <a:endParaRPr lang="ru-RU" sz="2400" b="1" cap="all" dirty="0">
              <a:solidFill>
                <a:srgbClr val="002060"/>
              </a:solidFill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611560" y="5301208"/>
            <a:ext cx="2880000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768E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>
                <a:solidFill>
                  <a:srgbClr val="002060"/>
                </a:solidFill>
              </a:rPr>
              <a:t>эрудиты</a:t>
            </a:r>
            <a:endParaRPr lang="ru-RU" sz="2400" b="1" cap="all" dirty="0">
              <a:solidFill>
                <a:srgbClr val="002060"/>
              </a:solidFill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611560" y="3573016"/>
            <a:ext cx="2880000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>
                <a:solidFill>
                  <a:srgbClr val="002060"/>
                </a:solidFill>
              </a:rPr>
              <a:t>«Стояли как герои,</a:t>
            </a:r>
          </a:p>
          <a:p>
            <a:pPr algn="ctr"/>
            <a:r>
              <a:rPr lang="ru-RU" sz="2400" b="1" cap="all" dirty="0" smtClean="0">
                <a:solidFill>
                  <a:srgbClr val="002060"/>
                </a:solidFill>
              </a:rPr>
              <a:t>Города-солдаты»</a:t>
            </a:r>
            <a:endParaRPr lang="ru-RU" sz="2400" b="1" cap="all" dirty="0">
              <a:solidFill>
                <a:srgbClr val="002060"/>
              </a:solidFill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611560" y="2708920"/>
            <a:ext cx="2880000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sz="2400" b="1" cap="all" dirty="0" smtClean="0">
                <a:solidFill>
                  <a:srgbClr val="C00000"/>
                </a:solidFill>
              </a:rPr>
              <a:t>Песня тоже </a:t>
            </a:r>
          </a:p>
          <a:p>
            <a:pPr algn="ctr"/>
            <a:r>
              <a:rPr lang="ru-RU" sz="2400" b="1" cap="all" dirty="0" smtClean="0">
                <a:solidFill>
                  <a:srgbClr val="C00000"/>
                </a:solidFill>
              </a:rPr>
              <a:t>воевала</a:t>
            </a:r>
            <a:endParaRPr lang="ru-RU" sz="2400" b="1" cap="all" dirty="0">
              <a:solidFill>
                <a:srgbClr val="C00000"/>
              </a:solidFill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611880" y="4438699"/>
            <a:ext cx="2880000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  <a:effectLst>
            <a:prstShdw prst="shdw17" dist="17961" dir="2700000">
              <a:srgbClr val="997199">
                <a:alpha val="50000"/>
              </a:srgbClr>
            </a:prstShdw>
          </a:effectLst>
          <a:extLst/>
        </p:spPr>
        <p:txBody>
          <a:bodyPr wrap="none" anchor="ctr"/>
          <a:lstStyle/>
          <a:p>
            <a:pPr algn="ctr"/>
            <a:r>
              <a:rPr lang="ru-RU" b="1" cap="all" dirty="0" smtClean="0">
                <a:solidFill>
                  <a:srgbClr val="C00000"/>
                </a:solidFill>
              </a:rPr>
              <a:t>«юные герои </a:t>
            </a:r>
          </a:p>
          <a:p>
            <a:pPr algn="ctr"/>
            <a:r>
              <a:rPr lang="ru-RU" b="1" cap="all" dirty="0" smtClean="0">
                <a:solidFill>
                  <a:srgbClr val="C00000"/>
                </a:solidFill>
              </a:rPr>
              <a:t>Сороковых – пороховых» </a:t>
            </a:r>
            <a:endParaRPr lang="ru-RU" b="1" cap="all" dirty="0">
              <a:solidFill>
                <a:srgbClr val="C00000"/>
              </a:solidFill>
            </a:endParaRPr>
          </a:p>
        </p:txBody>
      </p:sp>
      <p:sp>
        <p:nvSpPr>
          <p:cNvPr id="7" name="AutoShape 47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49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AutoShape 51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53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AutoShape 55" descr="yH5BAEAAAAALAAAAAABAAEAAAIBRAA7"/>
          <p:cNvSpPr>
            <a:spLocks noChangeAspect="1" noChangeArrowheads="1"/>
          </p:cNvSpPr>
          <p:nvPr/>
        </p:nvSpPr>
        <p:spPr bwMode="auto">
          <a:xfrm>
            <a:off x="4780857" y="320422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://domashniirestoran.ru/images/star-511-106(3).gif"/>
          <p:cNvPicPr>
            <a:picLocks noChangeAspect="1" noChangeArrowheads="1" noCrop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4083" y="1078238"/>
            <a:ext cx="2241336" cy="4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http://domashniirestoran.ru/images/star-511-106(3).gif"/>
          <p:cNvPicPr>
            <a:picLocks noChangeAspect="1" noChangeArrowheads="1" noCrop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5419" y="1078238"/>
            <a:ext cx="2241336" cy="46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Рисунок 42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30" cstate="screen"/>
          <a:srcRect/>
          <a:stretch>
            <a:fillRect/>
          </a:stretch>
        </p:blipFill>
        <p:spPr>
          <a:xfrm>
            <a:off x="7380312" y="6245055"/>
            <a:ext cx="1152128" cy="300800"/>
          </a:xfrm>
          <a:prstGeom prst="rect">
            <a:avLst/>
          </a:prstGeom>
        </p:spPr>
      </p:pic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899592" y="476672"/>
            <a:ext cx="762651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normalizeH="0" baseline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1" u="none" strike="noStrike" normalizeH="0" baseline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Через все прошли и победили</a:t>
            </a:r>
            <a:r>
              <a:rPr kumimoji="0" lang="ru-RU" sz="4000" b="1" u="none" strike="noStrike" normalizeH="0" baseline="0" dirty="0" smtClean="0">
                <a:ln w="10541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000" b="1" u="none" strike="noStrike" normalizeH="0" baseline="0" dirty="0" smtClean="0">
              <a:ln w="10541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4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 nodeType="clickPar">
                      <p:stCondLst>
                        <p:cond delay="0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 nodeType="clickPar">
                      <p:stCondLst>
                        <p:cond delay="0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 nodeType="clickPar">
                      <p:stCondLst>
                        <p:cond delay="0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 nodeType="clickPar">
                      <p:stCondLst>
                        <p:cond delay="0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avatars.mds.yandex.net/get-zen_doc/119173/pub_5bbb0a357b35de00aa669f1a_5bbb0e98378b9500aabe3183/scale_120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447190"/>
            <a:ext cx="2592288" cy="2919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23528" y="1511627"/>
            <a:ext cx="849694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dirty="0" smtClean="0">
                <a:solidFill>
                  <a:srgbClr val="002060"/>
                </a:solidFill>
              </a:rPr>
              <a:t>Работая в столовой курсов переподготовки немецких офицеров, по указанию подполья отравила пищу. Во время разбирательств, желая доказать немцам свою непричастность, съела отравленный суп. Чудом осталась жива. Кто она? 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661247"/>
            <a:ext cx="1555024" cy="892651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838794" y="5949280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Зина Портнова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406405"/>
            <a:ext cx="66967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</a:rPr>
              <a:t>«</a:t>
            </a:r>
            <a:r>
              <a:rPr lang="ru-RU" sz="3600" b="1" dirty="0" smtClean="0">
                <a:ln w="11430"/>
                <a:solidFill>
                  <a:srgbClr val="C00000"/>
                </a:solidFill>
              </a:rPr>
              <a:t>ЮНЫЕ ГЕРОИ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СОРОКОВЫХ - ПОРОХОВЫХ</a:t>
            </a:r>
            <a:endParaRPr lang="ru-RU" sz="3600" b="1" dirty="0">
              <a:ln w="11430"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5351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pbs.twimg.com/media/Dg94lA0W0AE-ddE.jpg:lar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776" y="2060848"/>
            <a:ext cx="4533095" cy="4336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27584" y="1268760"/>
            <a:ext cx="764900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Как называлась организация, членом которой была Зина Портнова?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733256"/>
            <a:ext cx="1584176" cy="909386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838794" y="6093296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«Юные мстители»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260648"/>
            <a:ext cx="66967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«ЮНЫЕ ГЕРОИ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СОРОКОВЫХ – ПОРОХОВЫХ»</a:t>
            </a:r>
            <a:endParaRPr lang="ru-RU" sz="3600" b="1" dirty="0">
              <a:ln w="11430"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42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interesnyefakty.org/wp-content/uploads/Petya-Klyipa-deti-geroi-interesnyefakty.org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420888"/>
            <a:ext cx="2981742" cy="3868810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95536" y="1628800"/>
            <a:ext cx="87484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Кто стал основным прототипом Саши Акимова, главного героя полнометражного  художественного фильма «Брестская крепость»?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6" name="Picture 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644513"/>
            <a:ext cx="1584176" cy="909386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203848" y="6021288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Петр Клыпа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406405"/>
            <a:ext cx="66967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«ЮНЫЕ ГЕРОИ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</a:rPr>
              <a:t>СОРОКОВЫХ – ПОРОХОВЫХ»</a:t>
            </a:r>
            <a:endParaRPr lang="ru-RU" sz="3600" b="1" dirty="0">
              <a:ln w="11430"/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2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zen_doc/241223/pub_5c94b6e6b5476212eeb314a2_5c94b7aa655b7c00b3507ad7/scale_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196752"/>
            <a:ext cx="3012554" cy="3777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99592" y="764704"/>
            <a:ext cx="7649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Кого называют Маршалом Победы?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835696" y="260648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</a:rPr>
              <a:t>ЭРУДИТЫ</a:t>
            </a:r>
            <a:endParaRPr lang="ru-RU" sz="3600" b="1" dirty="0">
              <a:ln w="11430"/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5805264"/>
            <a:ext cx="1389353" cy="797549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39552" y="4797152"/>
            <a:ext cx="838842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i="1" dirty="0" smtClean="0">
                <a:solidFill>
                  <a:srgbClr val="C00000"/>
                </a:solidFill>
              </a:rPr>
              <a:t>Георгий Константинович Жуков. Советский военачальник, Маршал Советского Союза, выдающийся полководец Великой Отечественной войны, с чьим именем связано большинство громких побед в войне.</a:t>
            </a:r>
            <a:endParaRPr lang="ru-RU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8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s12.stc.all.kpcdn.net/share/i/12/9695057/inx960x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420888"/>
            <a:ext cx="5247667" cy="3498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23528" y="1196752"/>
            <a:ext cx="8496944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Подвиг какого советского летчика отражен в книге Б.Н. Полевого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«Повесть о настоящем человеке»?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644513"/>
            <a:ext cx="1584176" cy="909386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907704" y="5373216"/>
            <a:ext cx="6305206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Легендарный лётчик,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 Герой Советского Союза Алексей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Маресьев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</a:rPr>
              <a:t>ЭРУДИТЫ</a:t>
            </a:r>
            <a:endParaRPr lang="ru-RU" sz="3600" b="1" dirty="0">
              <a:ln w="11430"/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35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klassniytur.ru/wp-content/uploads/2018/09/hatyn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1052736"/>
            <a:ext cx="5614447" cy="3741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827584" y="836712"/>
            <a:ext cx="7649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Что такое Хатынь</a:t>
            </a:r>
            <a:r>
              <a:rPr lang="ru-RU" sz="2800" dirty="0" smtClean="0"/>
              <a:t>? </a:t>
            </a:r>
            <a:endParaRPr lang="ru-RU" sz="2800" dirty="0"/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733255"/>
            <a:ext cx="1429584" cy="820643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75048" y="4653136"/>
            <a:ext cx="856895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i="1" dirty="0" smtClean="0">
                <a:solidFill>
                  <a:srgbClr val="C00000"/>
                </a:solidFill>
              </a:rPr>
              <a:t>Белорусская деревня.  Население 149 человек в 1943 году в Белоруссии. 22 марта 1943 года была уничтожена нацистскими войсками за то, что жители деревни якобы оказывали помощь партизанам. Все жители Хатыни были сожжены заживо.</a:t>
            </a:r>
            <a:endParaRPr lang="ru-RU" sz="2400" i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63688" y="332656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</a:rPr>
              <a:t>ЭРУДИТЫ</a:t>
            </a:r>
            <a:endParaRPr lang="ru-RU" sz="3600" b="1" dirty="0">
              <a:ln w="11430"/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4545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uac-info.com/uploads/userfiles/post-1%D0%BA%D0%BE%D0%B6%D0%B5%D0%B4%D1%83%D0%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492896"/>
            <a:ext cx="2686752" cy="3596890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323528" y="1052736"/>
            <a:ext cx="8496943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Лётчик – истребитель, трижды Герой Советского Союза, в годы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Великой Отечественной войны сбивший наибольшее количество самолётов противника.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733255"/>
            <a:ext cx="1429584" cy="820643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051720" y="6021288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i="1" dirty="0" smtClean="0">
                <a:solidFill>
                  <a:srgbClr val="C00000"/>
                </a:solidFill>
              </a:rPr>
              <a:t>Иван </a:t>
            </a:r>
            <a:r>
              <a:rPr lang="ru-RU" sz="2800" i="1" dirty="0" err="1" smtClean="0">
                <a:solidFill>
                  <a:srgbClr val="C00000"/>
                </a:solidFill>
              </a:rPr>
              <a:t>Кожедуб</a:t>
            </a:r>
            <a:r>
              <a:rPr lang="ru-RU" sz="2800" i="1" dirty="0" smtClean="0">
                <a:solidFill>
                  <a:srgbClr val="C00000"/>
                </a:solidFill>
              </a:rPr>
              <a:t> (сбил 62 самолёта</a:t>
            </a:r>
            <a:r>
              <a:rPr lang="ru-RU" sz="2800" i="1" dirty="0" smtClean="0"/>
              <a:t>)</a:t>
            </a:r>
            <a:endParaRPr lang="ru-RU" sz="2800" i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</a:rPr>
              <a:t>ЭРУДИТЫ</a:t>
            </a:r>
            <a:endParaRPr lang="ru-RU" sz="3600" b="1" dirty="0">
              <a:ln w="11430"/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21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bs.twimg.com/media/D7BS0iDWkAEMFp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780928"/>
            <a:ext cx="4464496" cy="3024336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1052736"/>
            <a:ext cx="7925997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Орден, введённый в годы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Великой Отечественной войны, который пользовался особым уважение среди солдат, сержантов и старшин?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2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805263"/>
            <a:ext cx="1304144" cy="748635"/>
          </a:xfrm>
          <a:prstGeom prst="rect">
            <a:avLst/>
          </a:prstGeom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835696" y="5661248"/>
            <a:ext cx="630520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i="1" dirty="0" smtClean="0">
                <a:solidFill>
                  <a:srgbClr val="C00000"/>
                </a:solidFill>
              </a:rPr>
              <a:t>Орден Отечественной войны в 2 степенях, учреждён в 1942 году.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38657" y="406405"/>
            <a:ext cx="547260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</a:rPr>
              <a:t>ЭРУДИТЫ</a:t>
            </a:r>
            <a:endParaRPr lang="ru-RU" sz="3600" b="1" dirty="0">
              <a:ln w="11430"/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3319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pbs.twimg.com/media/D54jh7JW0AAVaQg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05064"/>
            <a:ext cx="3240360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Управляющая кнопка: назад 1">
            <a:hlinkClick r:id="" action="ppaction://hlinkshowjump?jump=firstslide" highlightClick="1"/>
          </p:cNvPr>
          <p:cNvSpPr/>
          <p:nvPr/>
        </p:nvSpPr>
        <p:spPr>
          <a:xfrm>
            <a:off x="8172400" y="6093296"/>
            <a:ext cx="504056" cy="360040"/>
          </a:xfrm>
          <a:prstGeom prst="actionButtonBackPrevious">
            <a:avLst/>
          </a:prstGeom>
          <a:solidFill>
            <a:srgbClr val="BEAA12"/>
          </a:solidFill>
          <a:ln>
            <a:solidFill>
              <a:srgbClr val="7A51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ctr"/>
            <a:endParaRPr lang="ru-RU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67544" y="548680"/>
            <a:ext cx="806489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Закончена игра  и путешествие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в мир истории. Мы поздравляем победителей. Игра закончена, но процесс познания продолжается, так как вам еще многое предстоит узнать, дорогие ребята. </a:t>
            </a:r>
          </a:p>
          <a:p>
            <a:pPr marL="0" marR="0" lvl="0" indent="1809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Удачи, успехов Вам на дороге знаний!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8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836712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2" y="256490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628800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3204" y="3511825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472514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http://img1.liveinternet.ru/images/attach/b/2/2/633/2633622_6076627_5283499_i102714521_66418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365104"/>
            <a:ext cx="2066925" cy="86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5301208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32656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692696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4005064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212976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4581128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6376" y="2996952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789040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5445224"/>
            <a:ext cx="9429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27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578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1124744"/>
            <a:ext cx="80648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Когда началась Великая Отечественная война?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5656" y="332656"/>
            <a:ext cx="61206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solidFill>
                  <a:srgbClr val="C00000"/>
                </a:solidFill>
              </a:rPr>
              <a:t>Разминка для  ума</a:t>
            </a:r>
            <a:endParaRPr lang="ru-RU" sz="3600" b="1" cap="all" dirty="0">
              <a:solidFill>
                <a:srgbClr val="C0000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907704" y="5805264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22 июня 1941г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5733256"/>
            <a:ext cx="1333296" cy="765370"/>
          </a:xfrm>
          <a:prstGeom prst="rect">
            <a:avLst/>
          </a:prstGeom>
        </p:spPr>
      </p:pic>
      <p:pic>
        <p:nvPicPr>
          <p:cNvPr id="54274" name="Picture 2" descr="https://kubnews.ru/upload/resize_cache/iblock/7b5/800_533_2/7b5224a699100b7ffaa1dfe31077d80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63688" y="1580915"/>
            <a:ext cx="6192688" cy="41258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002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s://cdn2.img.armeniasputnik.am/images/1651/44/165144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4724" y="0"/>
            <a:ext cx="9258724" cy="6858000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971600" y="1124744"/>
            <a:ext cx="7859911" cy="52322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Сколько дней длилась блокада Ленинграда</a:t>
            </a:r>
            <a:r>
              <a:rPr lang="ru-RU" sz="2400" b="1" i="1" dirty="0" smtClean="0">
                <a:solidFill>
                  <a:srgbClr val="002060"/>
                </a:solidFill>
              </a:rPr>
              <a:t>? </a:t>
            </a:r>
            <a:r>
              <a:rPr lang="ru-RU" sz="2800" i="1" dirty="0" smtClean="0">
                <a:solidFill>
                  <a:srgbClr val="002060"/>
                </a:solidFill>
              </a:rPr>
              <a:t>  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763688" y="5733256"/>
            <a:ext cx="6305206" cy="904863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872 дня: с 8 сентября 1941 года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по 27 января 1944 года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028384" y="260648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443"/>
            <a:ext cx="1514793" cy="86955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907704" y="260648"/>
            <a:ext cx="6120679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solidFill>
                  <a:srgbClr val="C00000"/>
                </a:solidFill>
              </a:rPr>
              <a:t>Разминка для  ума</a:t>
            </a:r>
            <a:endParaRPr lang="ru-RU" sz="3600" b="1" cap="all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755576" y="908720"/>
            <a:ext cx="76490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Какое кодовое название получил стратегический план Гитлера против СССР?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835696" y="5805264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«Барбаросса»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1" y="5733255"/>
            <a:ext cx="1429584" cy="82064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03648" y="260648"/>
            <a:ext cx="61206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solidFill>
                  <a:srgbClr val="C00000"/>
                </a:solidFill>
              </a:rPr>
              <a:t>Разминка для  ума</a:t>
            </a:r>
            <a:endParaRPr lang="ru-RU" sz="3600" b="1" cap="all" dirty="0">
              <a:solidFill>
                <a:srgbClr val="C00000"/>
              </a:solidFill>
            </a:endParaRPr>
          </a:p>
        </p:txBody>
      </p:sp>
      <p:pic>
        <p:nvPicPr>
          <p:cNvPr id="50182" name="Picture 6" descr="https://cs5.pikabu.ru/post_img/2015/12/13/9/og_og_14500204282992580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1772816"/>
            <a:ext cx="7763521" cy="4062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93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3568" y="1052736"/>
            <a:ext cx="76490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На какой реке в 1945 году встретились советские и американские солдаты? 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19672" y="5805264"/>
            <a:ext cx="63052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Эльба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40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5826591"/>
            <a:ext cx="1368152" cy="78537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75656" y="406405"/>
            <a:ext cx="61206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solidFill>
                  <a:srgbClr val="C00000"/>
                </a:solidFill>
              </a:rPr>
              <a:t>Разминка для  ума</a:t>
            </a:r>
            <a:endParaRPr lang="ru-RU" sz="3600" b="1" cap="all" dirty="0">
              <a:solidFill>
                <a:srgbClr val="C00000"/>
              </a:solidFill>
            </a:endParaRPr>
          </a:p>
        </p:txBody>
      </p:sp>
      <p:pic>
        <p:nvPicPr>
          <p:cNvPr id="48130" name="Picture 2" descr="https://army-news.ru/images_stati/vstrecha_na_elb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584" y="1844824"/>
            <a:ext cx="7364760" cy="398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3390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3568" y="908720"/>
            <a:ext cx="792088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Какое историческое событие, транслирующееся по радио на всю страну, происходило в Москве в начале ноября 1941 года, когда враг стоял в 80 км от города?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835696" y="5733256"/>
            <a:ext cx="630520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Парад войск на Красной площади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7 ноября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40352" y="47667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264B96"/>
                </a:solidFill>
                <a:latin typeface="Arial" pitchFamily="34" charset="0"/>
                <a:cs typeface="Arial" pitchFamily="34" charset="0"/>
              </a:rPr>
              <a:t>50</a:t>
            </a:r>
            <a:endParaRPr lang="ru-RU" sz="4400" b="1" cap="none" spc="0" dirty="0">
              <a:ln w="11430"/>
              <a:solidFill>
                <a:srgbClr val="264B96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5733256"/>
            <a:ext cx="1555024" cy="89265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47664" y="332656"/>
            <a:ext cx="61206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solidFill>
                  <a:srgbClr val="C00000"/>
                </a:solidFill>
              </a:rPr>
              <a:t>Разминка для  ума</a:t>
            </a:r>
            <a:endParaRPr lang="ru-RU" sz="3600" b="1" cap="all" dirty="0">
              <a:solidFill>
                <a:srgbClr val="C00000"/>
              </a:solidFill>
            </a:endParaRPr>
          </a:p>
        </p:txBody>
      </p:sp>
      <p:pic>
        <p:nvPicPr>
          <p:cNvPr id="46082" name="Picture 2" descr="https://avatars.mds.yandex.net/get-pdb/1907041/d209dee4-3b62-444e-8ba7-726c6028b7a3/s1200?webp=fals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2420888"/>
            <a:ext cx="5072217" cy="3378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097185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avatars.mds.yandex.net/get-pdb/805160/35cc4c76-4669-4631-b31e-5523971ac95b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96752"/>
            <a:ext cx="3464305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539552" y="1052736"/>
            <a:ext cx="4752528" cy="349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Уже 24 июня 1941 года в газетах «Красная Звезда» и«Известия» было опубликовано стихотворение В.Лебедева – Кумача, которое сразу стало главной песней Великой Отечественной войны.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Кто написал музыку и как называется эта песня?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1" name="Picture 13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838656" y="406405"/>
            <a:ext cx="58296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C00000"/>
                </a:solidFill>
              </a:rPr>
              <a:t>Песня тоже воевала</a:t>
            </a:r>
            <a:endParaRPr lang="ru-RU" sz="3200" b="1" cap="all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5" y="5556640"/>
            <a:ext cx="1656184" cy="950721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-252536" y="4581128"/>
            <a:ext cx="6305206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А. В. Александров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800" b="1" i="1" dirty="0" smtClean="0">
                <a:solidFill>
                  <a:srgbClr val="C00000"/>
                </a:solidFill>
              </a:rPr>
              <a:t>Священная война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3157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s://i.pinimg.com/originals/5b/55/8f/5b558f90ec69ebbdbad7d6269d406d7c.jpg"/>
          <p:cNvPicPr>
            <a:picLocks noChangeAspect="1" noChangeArrowheads="1"/>
          </p:cNvPicPr>
          <p:nvPr/>
        </p:nvPicPr>
        <p:blipFill>
          <a:blip r:embed="rId6" cstate="print"/>
          <a:srcRect r="-5042"/>
          <a:stretch>
            <a:fillRect/>
          </a:stretch>
        </p:blipFill>
        <p:spPr bwMode="auto">
          <a:xfrm flipH="1">
            <a:off x="3636535" y="1124744"/>
            <a:ext cx="5272151" cy="5256584"/>
          </a:xfrm>
          <a:prstGeom prst="rect">
            <a:avLst/>
          </a:prstGeom>
          <a:noFill/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1115616" y="980728"/>
            <a:ext cx="76490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800" b="1" dirty="0" smtClean="0">
                <a:solidFill>
                  <a:srgbClr val="002060"/>
                </a:solidFill>
              </a:rPr>
              <a:t>Название песни.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1" name="Picture 13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9951" y="5924823"/>
            <a:ext cx="744537" cy="74453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7720806" y="546692"/>
            <a:ext cx="8532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20</a:t>
            </a:r>
            <a:endParaRPr lang="ru-RU" sz="4400" b="1" cap="none" spc="0" dirty="0">
              <a:ln w="11430"/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5558568"/>
            <a:ext cx="1728192" cy="99205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838656" y="406405"/>
            <a:ext cx="58296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C00000"/>
                </a:solidFill>
              </a:rPr>
              <a:t>Песня тоже воевала</a:t>
            </a:r>
            <a:endParaRPr lang="ru-RU" sz="3200" b="1" cap="all" dirty="0">
              <a:solidFill>
                <a:srgbClr val="C00000"/>
              </a:solidFill>
            </a:endParaRPr>
          </a:p>
        </p:txBody>
      </p:sp>
      <p:pic>
        <p:nvPicPr>
          <p:cNvPr id="14" name="Катюш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4572000" y="1124744"/>
            <a:ext cx="304800" cy="3048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995936" y="1484784"/>
            <a:ext cx="2232248" cy="2304256"/>
          </a:xfrm>
          <a:prstGeom prst="rect">
            <a:avLst/>
          </a:prstGeom>
          <a:solidFill>
            <a:srgbClr val="FFFFCC"/>
          </a:solidFill>
          <a:ln>
            <a:solidFill>
              <a:srgbClr val="FFFF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39552" y="2564904"/>
            <a:ext cx="5112568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ru-RU" sz="2400" b="1" i="1" dirty="0" smtClean="0">
                <a:solidFill>
                  <a:srgbClr val="C00000"/>
                </a:solidFill>
              </a:rPr>
              <a:t>«Катюша»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композитор - Матвей </a:t>
            </a:r>
            <a:r>
              <a:rPr lang="ru-RU" sz="2400" dirty="0" err="1" smtClean="0">
                <a:solidFill>
                  <a:srgbClr val="002060"/>
                </a:solidFill>
              </a:rPr>
              <a:t>Блантер</a:t>
            </a:r>
            <a:r>
              <a:rPr lang="ru-RU" sz="2400" dirty="0" smtClean="0">
                <a:solidFill>
                  <a:srgbClr val="002060"/>
                </a:solidFill>
              </a:rPr>
              <a:t>, </a:t>
            </a:r>
          </a:p>
          <a:p>
            <a:pPr algn="ctr" eaLnBrk="1" hangingPunct="1">
              <a:spcBef>
                <a:spcPct val="20000"/>
              </a:spcBef>
            </a:pPr>
            <a:r>
              <a:rPr lang="ru-RU" sz="2400" dirty="0" smtClean="0">
                <a:solidFill>
                  <a:srgbClr val="002060"/>
                </a:solidFill>
              </a:rPr>
              <a:t>автор слов - Михаил Исаковский.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sz="2000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79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2965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1468</TotalTime>
  <Words>886</Words>
  <Application>Microsoft Office PowerPoint</Application>
  <PresentationFormat>Экран (4:3)</PresentationFormat>
  <Paragraphs>202</Paragraphs>
  <Slides>29</Slides>
  <Notes>28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8" baseType="lpstr">
      <vt:lpstr>Arial</vt:lpstr>
      <vt:lpstr>Calibri</vt:lpstr>
      <vt:lpstr>Franklin Gothic Book</vt:lpstr>
      <vt:lpstr>Franklin Gothic Medium</vt:lpstr>
      <vt:lpstr>Georgia</vt:lpstr>
      <vt:lpstr>Monotype Corsiva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в</cp:lastModifiedBy>
  <cp:revision>121</cp:revision>
  <dcterms:created xsi:type="dcterms:W3CDTF">2015-05-04T12:07:23Z</dcterms:created>
  <dcterms:modified xsi:type="dcterms:W3CDTF">2019-10-28T06:55:28Z</dcterms:modified>
</cp:coreProperties>
</file>