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6" r:id="rId2"/>
    <p:sldId id="262" r:id="rId3"/>
    <p:sldId id="274" r:id="rId4"/>
    <p:sldId id="272" r:id="rId5"/>
    <p:sldId id="258" r:id="rId6"/>
    <p:sldId id="263" r:id="rId7"/>
    <p:sldId id="273" r:id="rId8"/>
    <p:sldId id="271" r:id="rId9"/>
    <p:sldId id="275" r:id="rId10"/>
    <p:sldId id="276" r:id="rId11"/>
    <p:sldId id="27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8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60D7EFA5-F4B3-4FB2-8CC3-79D8F0EDE57F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6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C4DF53DE-A4B2-48D7-A151-B81132F39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110B4-6524-4E13-84CD-82EDD6F31EA1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9AB00-690E-4CC9-B307-7197AE94B9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9F022-82FB-4257-842A-76E2D62BF9D0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22DE2-A1A7-466A-86BF-0E406C6ED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None/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buNone/>
              <a:defRPr/>
            </a:lvl2pPr>
            <a:extLst/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A7B664B-58F9-49A0-98ED-CE12FE81B47E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FA26E0B-CB0F-45C6-893E-66495A107C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D1C7D008-4642-4BF2-A867-EB68C0B6C02A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6FFA94AE-32FE-42D2-82E5-2548B6ACA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29E2A9-2C45-4C48-8942-EF647E9B303D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7CE94B-ED19-404F-B2F8-492BEAE8C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D99182-1106-45FC-8E80-AA3E70C5B9C3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E9FF79-D456-425A-9F4C-CB42112C7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45DD9AB-076D-46BF-B57A-CFD157CA801C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725EDF-AB92-4AEA-AB6C-6B8EAB2B9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E73E6-18B6-42B5-BD6C-E4034F4C0702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22F31-521F-4C9A-8CBE-98DECB5786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C89E630F-CF3F-4BA2-B04F-1C037779827C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7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895F55F8-A506-4D98-AF87-AC29F31EAA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42246F8B-3EF5-42F8-8143-BAACD7DB35FE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89601EB-ED1F-4395-A4AD-B5A2A0EBCA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FD63D93E-D943-4C06-B7FD-AE97954778C3}" type="datetimeFigureOut">
              <a:rPr lang="ru-RU"/>
              <a:pPr>
                <a:defRPr/>
              </a:pPr>
              <a:t>10.03.2013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tx2">
                    <a:shade val="9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DEB8B783-31AE-4278-9979-68FECA1FE8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693" r:id="rId7"/>
    <p:sldLayoutId id="2147483702" r:id="rId8"/>
    <p:sldLayoutId id="2147483703" r:id="rId9"/>
    <p:sldLayoutId id="2147483694" r:id="rId10"/>
    <p:sldLayoutId id="2147483695" r:id="rId11"/>
  </p:sldLayoutIdLst>
  <p:transition spd="med">
    <p:fade/>
  </p:transition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Cambria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WordArt 4"/>
          <p:cNvSpPr>
            <a:spLocks noChangeArrowheads="1" noChangeShapeType="1" noTextEdit="1"/>
          </p:cNvSpPr>
          <p:nvPr/>
        </p:nvSpPr>
        <p:spPr bwMode="auto">
          <a:xfrm>
            <a:off x="468313" y="836613"/>
            <a:ext cx="8064500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ookman Old Style"/>
              </a:rPr>
              <a:t>ЭКОЛОГИЧЕСКИЕ ФАКТОРЫ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700213"/>
            <a:ext cx="8642350" cy="1296987"/>
          </a:xfrm>
        </p:spPr>
        <p:txBody>
          <a:bodyPr/>
          <a:lstStyle/>
          <a:p>
            <a:pPr>
              <a:buFont typeface="Cambria" pitchFamily="18" charset="0"/>
              <a:buChar char="•"/>
            </a:pPr>
            <a:r>
              <a:rPr lang="ru-RU" sz="3600" b="1" smtClean="0">
                <a:latin typeface="Times New Roman" pitchFamily="18" charset="0"/>
              </a:rPr>
              <a:t>Как организмы реагируют на разную освещенность?</a:t>
            </a:r>
          </a:p>
        </p:txBody>
      </p:sp>
      <p:pic>
        <p:nvPicPr>
          <p:cNvPr id="22530" name="Picture 3" descr="sun_tu4a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5963" y="4005263"/>
            <a:ext cx="2300287" cy="204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700213"/>
            <a:ext cx="8642350" cy="1368425"/>
          </a:xfrm>
        </p:spPr>
        <p:txBody>
          <a:bodyPr/>
          <a:lstStyle/>
          <a:p>
            <a:pPr>
              <a:buFont typeface="Cambria" pitchFamily="18" charset="0"/>
              <a:buChar char="•"/>
            </a:pPr>
            <a:r>
              <a:rPr lang="ru-RU" sz="3600" b="1" smtClean="0">
                <a:latin typeface="Times New Roman" pitchFamily="18" charset="0"/>
              </a:rPr>
              <a:t>Как действуют на организмы загрязняющие вещества?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484313"/>
            <a:ext cx="8229600" cy="2305050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676A55"/>
                  </a:outerShdw>
                </a:effectLst>
              </a:rPr>
              <a:t>	</a:t>
            </a:r>
            <a:r>
              <a:rPr lang="ru-RU" b="1" smtClean="0">
                <a:effectLst/>
                <a:latin typeface="Times New Roman" pitchFamily="18" charset="0"/>
              </a:rPr>
              <a:t>Среда обитания</a:t>
            </a:r>
            <a:r>
              <a:rPr lang="ru-RU" sz="3200" b="1" smtClean="0">
                <a:effectLst/>
                <a:latin typeface="Times New Roman" pitchFamily="18" charset="0"/>
              </a:rPr>
              <a:t> – часть природы, непосредственно окружающая живой организм и оказывающая на него прямое или косвенно влияние 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 descr="4.jpg"/>
          <p:cNvPicPr>
            <a:picLocks noChangeAspect="1"/>
          </p:cNvPicPr>
          <p:nvPr/>
        </p:nvPicPr>
        <p:blipFill>
          <a:blip r:embed="rId2"/>
          <a:srcRect l="4318" t="4527" r="73523" b="72736"/>
          <a:stretch>
            <a:fillRect/>
          </a:stretch>
        </p:blipFill>
        <p:spPr bwMode="auto">
          <a:xfrm>
            <a:off x="539750" y="1484313"/>
            <a:ext cx="2663825" cy="205105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15362" name="Рисунок 1" descr="4.jpg"/>
          <p:cNvPicPr>
            <a:picLocks noChangeAspect="1"/>
          </p:cNvPicPr>
          <p:nvPr/>
        </p:nvPicPr>
        <p:blipFill>
          <a:blip r:embed="rId2"/>
          <a:srcRect l="4318" t="27264" r="73523" b="50000"/>
          <a:stretch>
            <a:fillRect/>
          </a:stretch>
        </p:blipFill>
        <p:spPr bwMode="auto">
          <a:xfrm>
            <a:off x="1476375" y="4149725"/>
            <a:ext cx="2663825" cy="2047875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15363" name="Рисунок 1" descr="4.jpg"/>
          <p:cNvPicPr>
            <a:picLocks noChangeAspect="1"/>
          </p:cNvPicPr>
          <p:nvPr/>
        </p:nvPicPr>
        <p:blipFill>
          <a:blip r:embed="rId2"/>
          <a:srcRect l="4318" t="50000" r="73523" b="27264"/>
          <a:stretch>
            <a:fillRect/>
          </a:stretch>
        </p:blipFill>
        <p:spPr bwMode="auto">
          <a:xfrm>
            <a:off x="4211638" y="1989138"/>
            <a:ext cx="2663825" cy="2051050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  <p:pic>
        <p:nvPicPr>
          <p:cNvPr id="15364" name="Рисунок 1" descr="4.jpg"/>
          <p:cNvPicPr>
            <a:picLocks noChangeAspect="1"/>
          </p:cNvPicPr>
          <p:nvPr/>
        </p:nvPicPr>
        <p:blipFill>
          <a:blip r:embed="rId2"/>
          <a:srcRect l="4318" t="72736" r="73523" b="5020"/>
          <a:stretch>
            <a:fillRect/>
          </a:stretch>
        </p:blipFill>
        <p:spPr bwMode="auto">
          <a:xfrm>
            <a:off x="6011863" y="4581525"/>
            <a:ext cx="2663825" cy="2003425"/>
          </a:xfrm>
          <a:prstGeom prst="rect">
            <a:avLst/>
          </a:prstGeom>
          <a:noFill/>
          <a:ln w="9525">
            <a:solidFill>
              <a:srgbClr val="333333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>
            <a:spLocks/>
          </p:cNvSpPr>
          <p:nvPr/>
        </p:nvSpPr>
        <p:spPr bwMode="auto">
          <a:xfrm>
            <a:off x="539750" y="1773238"/>
            <a:ext cx="822960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92100" indent="-292100">
              <a:buClr>
                <a:schemeClr val="accent1"/>
              </a:buClr>
              <a:buSzPct val="70000"/>
              <a:buFont typeface="Wingdings 2" pitchFamily="18" charset="2"/>
              <a:buNone/>
              <a:defRPr/>
            </a:pPr>
            <a:r>
              <a:rPr lang="ru-RU" sz="4000">
                <a:effectLst>
                  <a:outerShdw blurRad="38100" dist="38100" dir="2700000" algn="tl">
                    <a:srgbClr val="676A55"/>
                  </a:outerShdw>
                </a:effectLst>
                <a:latin typeface="Cambria" pitchFamily="18" charset="0"/>
              </a:rPr>
              <a:t>	</a:t>
            </a:r>
            <a:r>
              <a:rPr lang="ru-RU" sz="4000" b="1">
                <a:latin typeface="Times New Roman" pitchFamily="18" charset="0"/>
              </a:rPr>
              <a:t>Условия среды</a:t>
            </a:r>
            <a:r>
              <a:rPr lang="ru-RU" sz="3200" b="1">
                <a:latin typeface="Times New Roman" pitchFamily="18" charset="0"/>
              </a:rPr>
              <a:t> – изменяющиеся во времени и пространстве абиотические факторы среды, на которые организмы реагируют по-разному в зависимости от их силы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692275" y="404813"/>
            <a:ext cx="60499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>
                <a:effectLst>
                  <a:outerShdw blurRad="38100" dist="38100" dir="2700000" algn="tl">
                    <a:srgbClr val="676A55"/>
                  </a:outerShdw>
                </a:effectLst>
                <a:latin typeface="Times New Roman" pitchFamily="18" charset="0"/>
              </a:rPr>
              <a:t>СРЕДА ОБИТАНИЯ</a:t>
            </a:r>
          </a:p>
        </p:txBody>
      </p:sp>
      <p:graphicFrame>
        <p:nvGraphicFramePr>
          <p:cNvPr id="16451" name="Group 67"/>
          <p:cNvGraphicFramePr>
            <a:graphicFrameLocks noGrp="1"/>
          </p:cNvGraphicFramePr>
          <p:nvPr/>
        </p:nvGraphicFramePr>
        <p:xfrm>
          <a:off x="395288" y="1773238"/>
          <a:ext cx="8424862" cy="4248150"/>
        </p:xfrm>
        <a:graphic>
          <a:graphicData uri="http://schemas.openxmlformats.org/drawingml/2006/table">
            <a:tbl>
              <a:tblPr/>
              <a:tblGrid>
                <a:gridCol w="1728787"/>
                <a:gridCol w="2303463"/>
                <a:gridCol w="2160587"/>
                <a:gridCol w="2232025"/>
              </a:tblGrid>
              <a:tr h="6873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Условия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жизни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Наземно-воздушная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Водная среда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Почвенная среда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Кислород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Влажность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Температура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Свет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Плотность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Представители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52" name="Text Box 45"/>
          <p:cNvSpPr txBox="1">
            <a:spLocks noChangeArrowheads="1"/>
          </p:cNvSpPr>
          <p:nvPr/>
        </p:nvSpPr>
        <p:spPr bwMode="auto">
          <a:xfrm>
            <a:off x="2484438" y="2492375"/>
            <a:ext cx="1584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атмосферный достаточно</a:t>
            </a:r>
          </a:p>
        </p:txBody>
      </p:sp>
      <p:sp>
        <p:nvSpPr>
          <p:cNvPr id="17453" name="Text Box 46"/>
          <p:cNvSpPr txBox="1">
            <a:spLocks noChangeArrowheads="1"/>
          </p:cNvSpPr>
          <p:nvPr/>
        </p:nvSpPr>
        <p:spPr bwMode="auto">
          <a:xfrm>
            <a:off x="4643438" y="2492375"/>
            <a:ext cx="1584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растворенный достаточно</a:t>
            </a:r>
          </a:p>
        </p:txBody>
      </p:sp>
      <p:sp>
        <p:nvSpPr>
          <p:cNvPr id="17454" name="Text Box 47"/>
          <p:cNvSpPr txBox="1">
            <a:spLocks noChangeArrowheads="1"/>
          </p:cNvSpPr>
          <p:nvPr/>
        </p:nvSpPr>
        <p:spPr bwMode="auto">
          <a:xfrm>
            <a:off x="6948488" y="2492375"/>
            <a:ext cx="1584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атмосферный недостаточно</a:t>
            </a:r>
          </a:p>
        </p:txBody>
      </p:sp>
      <p:sp>
        <p:nvSpPr>
          <p:cNvPr id="17455" name="Text Box 48"/>
          <p:cNvSpPr txBox="1">
            <a:spLocks noChangeArrowheads="1"/>
          </p:cNvSpPr>
          <p:nvPr/>
        </p:nvSpPr>
        <p:spPr bwMode="auto">
          <a:xfrm>
            <a:off x="2484438" y="3068638"/>
            <a:ext cx="1584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не всегда достаточно</a:t>
            </a:r>
          </a:p>
        </p:txBody>
      </p:sp>
      <p:sp>
        <p:nvSpPr>
          <p:cNvPr id="17456" name="Text Box 49"/>
          <p:cNvSpPr txBox="1">
            <a:spLocks noChangeArrowheads="1"/>
          </p:cNvSpPr>
          <p:nvPr/>
        </p:nvSpPr>
        <p:spPr bwMode="auto">
          <a:xfrm>
            <a:off x="4716463" y="3213100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избыток</a:t>
            </a:r>
          </a:p>
        </p:txBody>
      </p:sp>
      <p:sp>
        <p:nvSpPr>
          <p:cNvPr id="17457" name="Text Box 51"/>
          <p:cNvSpPr txBox="1">
            <a:spLocks noChangeArrowheads="1"/>
          </p:cNvSpPr>
          <p:nvPr/>
        </p:nvSpPr>
        <p:spPr bwMode="auto">
          <a:xfrm>
            <a:off x="7019925" y="3068638"/>
            <a:ext cx="1584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не всегда достаточно</a:t>
            </a:r>
          </a:p>
        </p:txBody>
      </p:sp>
      <p:sp>
        <p:nvSpPr>
          <p:cNvPr id="17458" name="Text Box 53"/>
          <p:cNvSpPr txBox="1">
            <a:spLocks noChangeArrowheads="1"/>
          </p:cNvSpPr>
          <p:nvPr/>
        </p:nvSpPr>
        <p:spPr bwMode="auto">
          <a:xfrm>
            <a:off x="2484438" y="3716338"/>
            <a:ext cx="1584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изменяется значительно</a:t>
            </a:r>
          </a:p>
        </p:txBody>
      </p:sp>
      <p:sp>
        <p:nvSpPr>
          <p:cNvPr id="17459" name="Text Box 54"/>
          <p:cNvSpPr txBox="1">
            <a:spLocks noChangeArrowheads="1"/>
          </p:cNvSpPr>
          <p:nvPr/>
        </p:nvSpPr>
        <p:spPr bwMode="auto">
          <a:xfrm>
            <a:off x="4787900" y="3716338"/>
            <a:ext cx="1584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изменяется незначительно</a:t>
            </a:r>
          </a:p>
        </p:txBody>
      </p:sp>
      <p:sp>
        <p:nvSpPr>
          <p:cNvPr id="17460" name="Text Box 55"/>
          <p:cNvSpPr txBox="1">
            <a:spLocks noChangeArrowheads="1"/>
          </p:cNvSpPr>
          <p:nvPr/>
        </p:nvSpPr>
        <p:spPr bwMode="auto">
          <a:xfrm>
            <a:off x="6948488" y="3716338"/>
            <a:ext cx="1584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изменяется незначительно</a:t>
            </a:r>
          </a:p>
        </p:txBody>
      </p:sp>
      <p:sp>
        <p:nvSpPr>
          <p:cNvPr id="17461" name="Text Box 56"/>
          <p:cNvSpPr txBox="1">
            <a:spLocks noChangeArrowheads="1"/>
          </p:cNvSpPr>
          <p:nvPr/>
        </p:nvSpPr>
        <p:spPr bwMode="auto">
          <a:xfrm>
            <a:off x="2411413" y="4437063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достаточно</a:t>
            </a:r>
          </a:p>
        </p:txBody>
      </p:sp>
      <p:sp>
        <p:nvSpPr>
          <p:cNvPr id="17462" name="Text Box 58"/>
          <p:cNvSpPr txBox="1">
            <a:spLocks noChangeArrowheads="1"/>
          </p:cNvSpPr>
          <p:nvPr/>
        </p:nvSpPr>
        <p:spPr bwMode="auto">
          <a:xfrm>
            <a:off x="4787900" y="4292600"/>
            <a:ext cx="15843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уменьшается с глубиной</a:t>
            </a:r>
          </a:p>
        </p:txBody>
      </p:sp>
      <p:sp>
        <p:nvSpPr>
          <p:cNvPr id="17463" name="Text Box 59"/>
          <p:cNvSpPr txBox="1">
            <a:spLocks noChangeArrowheads="1"/>
          </p:cNvSpPr>
          <p:nvPr/>
        </p:nvSpPr>
        <p:spPr bwMode="auto">
          <a:xfrm>
            <a:off x="6948488" y="4437063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отсутствует</a:t>
            </a:r>
          </a:p>
        </p:txBody>
      </p:sp>
      <p:sp>
        <p:nvSpPr>
          <p:cNvPr id="17464" name="Text Box 60"/>
          <p:cNvSpPr txBox="1">
            <a:spLocks noChangeArrowheads="1"/>
          </p:cNvSpPr>
          <p:nvPr/>
        </p:nvSpPr>
        <p:spPr bwMode="auto">
          <a:xfrm>
            <a:off x="2411413" y="4868863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невысокая</a:t>
            </a:r>
          </a:p>
        </p:txBody>
      </p:sp>
      <p:sp>
        <p:nvSpPr>
          <p:cNvPr id="17465" name="Text Box 61"/>
          <p:cNvSpPr txBox="1">
            <a:spLocks noChangeArrowheads="1"/>
          </p:cNvSpPr>
          <p:nvPr/>
        </p:nvSpPr>
        <p:spPr bwMode="auto">
          <a:xfrm>
            <a:off x="4716463" y="4941888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высокая</a:t>
            </a:r>
          </a:p>
        </p:txBody>
      </p:sp>
      <p:sp>
        <p:nvSpPr>
          <p:cNvPr id="17466" name="Text Box 62"/>
          <p:cNvSpPr txBox="1">
            <a:spLocks noChangeArrowheads="1"/>
          </p:cNvSpPr>
          <p:nvPr/>
        </p:nvSpPr>
        <p:spPr bwMode="auto">
          <a:xfrm>
            <a:off x="6948488" y="4941888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очень высокая</a:t>
            </a:r>
          </a:p>
        </p:txBody>
      </p:sp>
      <p:sp>
        <p:nvSpPr>
          <p:cNvPr id="17467" name="Text Box 64"/>
          <p:cNvSpPr txBox="1">
            <a:spLocks noChangeArrowheads="1"/>
          </p:cNvSpPr>
          <p:nvPr/>
        </p:nvSpPr>
        <p:spPr bwMode="auto">
          <a:xfrm>
            <a:off x="2484438" y="5516563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кошка</a:t>
            </a:r>
          </a:p>
        </p:txBody>
      </p:sp>
      <p:sp>
        <p:nvSpPr>
          <p:cNvPr id="17468" name="Text Box 65"/>
          <p:cNvSpPr txBox="1">
            <a:spLocks noChangeArrowheads="1"/>
          </p:cNvSpPr>
          <p:nvPr/>
        </p:nvSpPr>
        <p:spPr bwMode="auto">
          <a:xfrm>
            <a:off x="4643438" y="5516563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щука</a:t>
            </a:r>
          </a:p>
        </p:txBody>
      </p:sp>
      <p:sp>
        <p:nvSpPr>
          <p:cNvPr id="17469" name="Text Box 66"/>
          <p:cNvSpPr txBox="1">
            <a:spLocks noChangeArrowheads="1"/>
          </p:cNvSpPr>
          <p:nvPr/>
        </p:nvSpPr>
        <p:spPr bwMode="auto">
          <a:xfrm>
            <a:off x="6877050" y="5516563"/>
            <a:ext cx="15843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>
                <a:latin typeface="Times New Roman" pitchFamily="18" charset="0"/>
              </a:rPr>
              <a:t>крот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179388" y="1700213"/>
            <a:ext cx="8820150" cy="3743325"/>
          </a:xfrm>
        </p:spPr>
        <p:txBody>
          <a:bodyPr/>
          <a:lstStyle/>
          <a:p>
            <a:pPr marL="0" indent="0" eaLnBrk="1" hangingPunct="1"/>
            <a:r>
              <a:rPr lang="ru-RU" b="1" smtClean="0">
                <a:effectLst/>
                <a:latin typeface="Bell MT" pitchFamily="18" charset="0"/>
              </a:rPr>
              <a:t>Экологические факторы – </a:t>
            </a:r>
            <a:r>
              <a:rPr lang="ru-RU" sz="3200" b="1" smtClean="0">
                <a:effectLst/>
                <a:latin typeface="Bell MT" pitchFamily="18" charset="0"/>
              </a:rPr>
              <a:t>это воздействие любого элемента природной среды, оказывающего прямое или косвенное влияние на живые организмы на протяжении хотя бы одной из фаз их развития и</a:t>
            </a:r>
            <a:r>
              <a:rPr lang="ru-RU" sz="3200" b="1" smtClean="0">
                <a:effectLst/>
                <a:latin typeface="Arial" charset="0"/>
              </a:rPr>
              <a:t> </a:t>
            </a:r>
            <a:r>
              <a:rPr lang="ru-RU" sz="3200" b="1" smtClean="0">
                <a:effectLst/>
                <a:latin typeface="Bell MT" pitchFamily="18" charset="0"/>
              </a:rPr>
              <a:t>вызывающее </a:t>
            </a:r>
            <a:r>
              <a:rPr lang="ru-RU" sz="3200" b="1" smtClean="0">
                <a:effectLst/>
                <a:latin typeface="Arial" charset="0"/>
              </a:rPr>
              <a:t> </a:t>
            </a:r>
            <a:r>
              <a:rPr lang="ru-RU" sz="3200" b="1" smtClean="0">
                <a:effectLst/>
                <a:latin typeface="Bell MT" pitchFamily="18" charset="0"/>
              </a:rPr>
              <a:t>приспособительные реакции (адаптации).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1" descr="10.jpg"/>
          <p:cNvPicPr>
            <a:picLocks noChangeAspect="1"/>
          </p:cNvPicPr>
          <p:nvPr/>
        </p:nvPicPr>
        <p:blipFill>
          <a:blip r:embed="rId2"/>
          <a:srcRect l="3416" t="6831" r="2647" b="15739"/>
          <a:stretch>
            <a:fillRect/>
          </a:stretch>
        </p:blipFill>
        <p:spPr bwMode="auto">
          <a:xfrm>
            <a:off x="827088" y="1557338"/>
            <a:ext cx="7488237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1547813" y="549275"/>
            <a:ext cx="64087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3200" b="1">
                <a:effectLst>
                  <a:outerShdw blurRad="38100" dist="38100" dir="2700000" algn="tl">
                    <a:srgbClr val="676A55"/>
                  </a:outerShdw>
                </a:effectLst>
                <a:latin typeface="Times New Roman" pitchFamily="18" charset="0"/>
              </a:rPr>
              <a:t>ЭКОЛОГИЧЕСКИЕ ФАКТОРЫ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700213"/>
            <a:ext cx="8642350" cy="1657350"/>
          </a:xfrm>
        </p:spPr>
        <p:txBody>
          <a:bodyPr/>
          <a:lstStyle/>
          <a:p>
            <a:pPr>
              <a:buFont typeface="Cambria" pitchFamily="18" charset="0"/>
              <a:buChar char="•"/>
            </a:pPr>
            <a:r>
              <a:rPr lang="ru-RU" sz="3600" b="1" smtClean="0">
                <a:latin typeface="Times New Roman" pitchFamily="18" charset="0"/>
              </a:rPr>
              <a:t>Какое влияние оказывает температура на различные виды организмов?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idx="4294967295"/>
          </p:nvPr>
        </p:nvSpPr>
        <p:spPr>
          <a:xfrm>
            <a:off x="250825" y="1700213"/>
            <a:ext cx="8642350" cy="1296987"/>
          </a:xfrm>
        </p:spPr>
        <p:txBody>
          <a:bodyPr/>
          <a:lstStyle/>
          <a:p>
            <a:pPr>
              <a:buFont typeface="Cambria" pitchFamily="18" charset="0"/>
              <a:buChar char="•"/>
            </a:pPr>
            <a:r>
              <a:rPr lang="ru-RU" sz="3600" b="1" smtClean="0">
                <a:latin typeface="Times New Roman" pitchFamily="18" charset="0"/>
              </a:rPr>
              <a:t>Как животные и растения получают необходимую им воду?</a:t>
            </a:r>
          </a:p>
        </p:txBody>
      </p:sp>
      <p:pic>
        <p:nvPicPr>
          <p:cNvPr id="21507" name="Picture 3" descr="WEATHER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0425" y="4005263"/>
            <a:ext cx="2165350" cy="20240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542</TotalTime>
  <Words>143</Words>
  <Application>Microsoft Office PowerPoint</Application>
  <PresentationFormat>Экран (4:3)</PresentationFormat>
  <Paragraphs>39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11</vt:i4>
      </vt:variant>
    </vt:vector>
  </HeadingPairs>
  <TitlesOfParts>
    <vt:vector size="27" baseType="lpstr">
      <vt:lpstr>Arial</vt:lpstr>
      <vt:lpstr>Cambria</vt:lpstr>
      <vt:lpstr>Wingdings 2</vt:lpstr>
      <vt:lpstr>Calibri</vt:lpstr>
      <vt:lpstr>Rockwell</vt:lpstr>
      <vt:lpstr>Times New Roman</vt:lpstr>
      <vt:lpstr>Bell MT</vt:lpstr>
      <vt:lpstr>Литейная</vt:lpstr>
      <vt:lpstr>Литейная</vt:lpstr>
      <vt:lpstr>Литейная</vt:lpstr>
      <vt:lpstr>Литейная</vt:lpstr>
      <vt:lpstr>Литейная</vt:lpstr>
      <vt:lpstr>Литейная</vt:lpstr>
      <vt:lpstr>Литейная</vt:lpstr>
      <vt:lpstr>Литейная</vt:lpstr>
      <vt:lpstr>Литейная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Экологические факторы, условия и ресурсы среды.</dc:title>
  <dc:creator>Admin</dc:creator>
  <cp:lastModifiedBy>Admin</cp:lastModifiedBy>
  <cp:revision>55</cp:revision>
  <dcterms:created xsi:type="dcterms:W3CDTF">2010-09-24T10:01:42Z</dcterms:created>
  <dcterms:modified xsi:type="dcterms:W3CDTF">2013-03-10T14:41:37Z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437228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