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57" r:id="rId2"/>
    <p:sldId id="260" r:id="rId3"/>
    <p:sldId id="287" r:id="rId4"/>
    <p:sldId id="282" r:id="rId5"/>
    <p:sldId id="263" r:id="rId6"/>
    <p:sldId id="293" r:id="rId7"/>
    <p:sldId id="283" r:id="rId8"/>
    <p:sldId id="285" r:id="rId9"/>
    <p:sldId id="284" r:id="rId10"/>
    <p:sldId id="259" r:id="rId11"/>
    <p:sldId id="280" r:id="rId12"/>
    <p:sldId id="266" r:id="rId13"/>
    <p:sldId id="292" r:id="rId14"/>
    <p:sldId id="286" r:id="rId15"/>
    <p:sldId id="289" r:id="rId16"/>
    <p:sldId id="278" r:id="rId17"/>
    <p:sldId id="290" r:id="rId18"/>
    <p:sldId id="294" r:id="rId19"/>
    <p:sldId id="295" r:id="rId20"/>
    <p:sldId id="270" r:id="rId21"/>
    <p:sldId id="296" r:id="rId2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5"/>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BD0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72"/>
      </p:cViewPr>
      <p:guideLst>
        <p:guide orient="horz" pos="2160"/>
        <p:guide pos="360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EC0982-59F6-4966-8C71-00638E1FB8C7}" type="datetimeFigureOut">
              <a:rPr lang="ru-RU" smtClean="0"/>
              <a:pPr/>
              <a:t>10.03.2020</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9DCE25-1B47-4A23-B92D-65FE46443BEB}" type="slidenum">
              <a:rPr lang="ru-RU" smtClean="0"/>
              <a:pPr/>
              <a:t>‹#›</a:t>
            </a:fld>
            <a:endParaRPr lang="ru-RU" dirty="0"/>
          </a:p>
        </p:txBody>
      </p:sp>
    </p:spTree>
    <p:extLst>
      <p:ext uri="{BB962C8B-B14F-4D97-AF65-F5344CB8AC3E}">
        <p14:creationId xmlns:p14="http://schemas.microsoft.com/office/powerpoint/2010/main" val="3102377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29DCE25-1B47-4A23-B92D-65FE46443BEB}" type="slidenum">
              <a:rPr lang="ru-RU" smtClean="0"/>
              <a:pPr/>
              <a:t>1</a:t>
            </a:fld>
            <a:endParaRPr lang="ru-RU" dirty="0"/>
          </a:p>
        </p:txBody>
      </p:sp>
    </p:spTree>
    <p:extLst>
      <p:ext uri="{BB962C8B-B14F-4D97-AF65-F5344CB8AC3E}">
        <p14:creationId xmlns:p14="http://schemas.microsoft.com/office/powerpoint/2010/main" val="109286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ru-RU" alt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ru-RU" alt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29DCE25-1B47-4A23-B92D-65FE46443BEB}" type="slidenum">
              <a:rPr lang="ru-RU" smtClean="0"/>
              <a:pPr/>
              <a:t>11</a:t>
            </a:fld>
            <a:endParaRPr lang="ru-RU" dirty="0"/>
          </a:p>
        </p:txBody>
      </p:sp>
    </p:spTree>
    <p:extLst>
      <p:ext uri="{BB962C8B-B14F-4D97-AF65-F5344CB8AC3E}">
        <p14:creationId xmlns:p14="http://schemas.microsoft.com/office/powerpoint/2010/main" val="3765520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29DCE25-1B47-4A23-B92D-65FE46443BEB}" type="slidenum">
              <a:rPr lang="ru-RU" smtClean="0"/>
              <a:pPr/>
              <a:t>12</a:t>
            </a:fld>
            <a:endParaRPr lang="ru-RU" dirty="0"/>
          </a:p>
        </p:txBody>
      </p:sp>
    </p:spTree>
    <p:extLst>
      <p:ext uri="{BB962C8B-B14F-4D97-AF65-F5344CB8AC3E}">
        <p14:creationId xmlns:p14="http://schemas.microsoft.com/office/powerpoint/2010/main" val="3568174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ru-RU" alt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ru-RU" alt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ru-RU" alt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ru-RU" alt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ru-RU" alt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ru-RU" smtClean="0"/>
              <a:t>Образец заголовка</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ru-RU" smtClean="0"/>
              <a:t>Образец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ru-RU" smtClean="0"/>
              <a:t>Образец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ru-RU" smtClean="0"/>
              <a:t>Образец заголовка</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3/10/2020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a:lstStyle/>
          <a:p>
            <a:r>
              <a:rPr lang="ru-RU" smtClean="0"/>
              <a:t>Вставка рисунка</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2"/>
                </a:solidFill>
              </a:defRPr>
            </a:lvl1pPr>
          </a:lstStyle>
          <a:p>
            <a:fld id="{7EAF463A-BC7C-46EE-9F1E-7F377CCA4891}" type="datetimeFigureOut">
              <a:rPr lang="en-US" smtClean="0"/>
              <a:pPr/>
              <a:t>3/10/2020</a:t>
            </a:fld>
            <a:endParaRPr lang="en-US" dirty="0"/>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2"/>
                </a:solidFill>
              </a:defRPr>
            </a:lvl1pPr>
          </a:lstStyle>
          <a:p>
            <a:endParaRPr lang="en-US" dirty="0"/>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2"/>
                </a:solidFill>
              </a:defRPr>
            </a:lvl1pPr>
          </a:lstStyle>
          <a:p>
            <a:fld id="{A483448D-3A78-4528-A469-B745A65DA480}" type="slidenum">
              <a:rPr lang="en-US" smtClean="0"/>
              <a:pPr/>
              <a:t>‹#›</a:t>
            </a:fld>
            <a:endParaRPr lang="en-US" dirty="0"/>
          </a:p>
        </p:txBody>
      </p:sp>
      <p:grpSp>
        <p:nvGrpSpPr>
          <p:cNvPr id="61" name="Group 60"/>
          <p:cNvGrpSpPr/>
          <p:nvPr/>
        </p:nvGrpSpPr>
        <p:grpSpPr>
          <a:xfrm>
            <a:off x="-33595" y="0"/>
            <a:ext cx="9177595"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D:\&#1057;%20&#1042;%20&#1045;%20&#1058;%20&#1040;\&#1052;&#1091;&#1079;&#1099;&#1082;&#1072;\&#1060;&#1088;&#1086;&#1085;&#1090;&#1086;&#1074;&#1072;&#1103;.mp3" TargetMode="External"/><Relationship Id="rId6" Type="http://schemas.openxmlformats.org/officeDocument/2006/relationships/image" Target="../media/image3.gif"/><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28.gif"/><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4.xml"/><Relationship Id="rId7"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07/relationships/hdphoto" Target="../media/hdphoto1.wdp"/><Relationship Id="rId7" Type="http://schemas.openxmlformats.org/officeDocument/2006/relationships/image" Target="../media/image37.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 Id="rId9"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22.jpeg"/><Relationship Id="rId5" Type="http://schemas.openxmlformats.org/officeDocument/2006/relationships/image" Target="../media/image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43000"/>
            <a:ext cx="7239000" cy="609601"/>
          </a:xfrm>
          <a:scene3d>
            <a:camera prst="orthographicFront"/>
            <a:lightRig rig="threePt" dir="t"/>
          </a:scene3d>
          <a:sp3d>
            <a:bevelT prst="angle"/>
          </a:sp3d>
        </p:spPr>
        <p:style>
          <a:lnRef idx="1">
            <a:schemeClr val="accent4"/>
          </a:lnRef>
          <a:fillRef idx="1003">
            <a:schemeClr val="dk2"/>
          </a:fillRef>
          <a:effectRef idx="1">
            <a:schemeClr val="accent4"/>
          </a:effectRef>
          <a:fontRef idx="minor">
            <a:schemeClr val="dk1"/>
          </a:fontRef>
        </p:style>
        <p:txBody>
          <a:bodyPr>
            <a:normAutofit fontScale="90000"/>
          </a:bodyPr>
          <a:lstStyle/>
          <a:p>
            <a:pPr algn="ctr"/>
            <a:r>
              <a:rPr lang="ru-RU" b="1" dirty="0" smtClean="0">
                <a:solidFill>
                  <a:srgbClr val="FFC000"/>
                </a:solidFill>
                <a:latin typeface="Batang" panose="02030600000101010101" pitchFamily="18" charset="-127"/>
                <a:ea typeface="Batang" panose="02030600000101010101" pitchFamily="18" charset="-127"/>
              </a:rPr>
              <a:t>«По местам боевой славы»</a:t>
            </a:r>
            <a:endParaRPr lang="ru-RU" b="1" dirty="0">
              <a:solidFill>
                <a:srgbClr val="FFC000"/>
              </a:solidFill>
              <a:latin typeface="Batang" panose="02030600000101010101" pitchFamily="18" charset="-127"/>
              <a:ea typeface="Batang" panose="02030600000101010101" pitchFamily="18" charset="-127"/>
            </a:endParaRPr>
          </a:p>
        </p:txBody>
      </p:sp>
      <p:sp>
        <p:nvSpPr>
          <p:cNvPr id="6" name="Подзаголовок 5"/>
          <p:cNvSpPr>
            <a:spLocks noGrp="1"/>
          </p:cNvSpPr>
          <p:nvPr>
            <p:ph type="subTitle" idx="1"/>
          </p:nvPr>
        </p:nvSpPr>
        <p:spPr>
          <a:xfrm>
            <a:off x="5029200" y="2819400"/>
            <a:ext cx="3931790" cy="1143000"/>
          </a:xfrm>
          <a:scene3d>
            <a:camera prst="orthographicFront"/>
            <a:lightRig rig="threePt" dir="t"/>
          </a:scene3d>
          <a:sp3d>
            <a:bevelT prst="angle"/>
          </a:sp3d>
        </p:spPr>
        <p:style>
          <a:lnRef idx="0">
            <a:scrgbClr r="0" g="0" b="0"/>
          </a:lnRef>
          <a:fillRef idx="1003">
            <a:schemeClr val="lt1"/>
          </a:fillRef>
          <a:effectRef idx="0">
            <a:scrgbClr r="0" g="0" b="0"/>
          </a:effectRef>
          <a:fontRef idx="major"/>
        </p:style>
        <p:txBody>
          <a:bodyPr>
            <a:noAutofit/>
          </a:bodyPr>
          <a:lstStyle/>
          <a:p>
            <a:r>
              <a:rPr lang="ru-RU" b="1" dirty="0" smtClean="0">
                <a:ln w="1905"/>
                <a:solidFill>
                  <a:schemeClr val="bg2"/>
                </a:solidFill>
                <a:effectLst>
                  <a:innerShdw blurRad="69850" dist="43180" dir="5400000">
                    <a:srgbClr val="000000">
                      <a:alpha val="65000"/>
                    </a:srgbClr>
                  </a:innerShdw>
                </a:effectLst>
                <a:latin typeface="Arial Narrow" panose="020B0606020202030204" pitchFamily="34" charset="0"/>
                <a:ea typeface="Arial Unicode MS" panose="020B0604020202020204" pitchFamily="34" charset="-128"/>
                <a:cs typeface="Arial Unicode MS" panose="020B0604020202020204" pitchFamily="34" charset="-128"/>
              </a:rPr>
              <a:t>Рыбакова </a:t>
            </a:r>
            <a:r>
              <a:rPr lang="ru-RU" b="1" dirty="0">
                <a:ln w="1905"/>
                <a:solidFill>
                  <a:schemeClr val="bg2"/>
                </a:solidFill>
                <a:effectLst>
                  <a:innerShdw blurRad="69850" dist="43180" dir="5400000">
                    <a:srgbClr val="000000">
                      <a:alpha val="65000"/>
                    </a:srgbClr>
                  </a:innerShdw>
                </a:effectLst>
                <a:latin typeface="Arial Narrow" panose="020B0606020202030204" pitchFamily="34" charset="0"/>
                <a:ea typeface="Arial Unicode MS" panose="020B0604020202020204" pitchFamily="34" charset="-128"/>
                <a:cs typeface="Arial Unicode MS" panose="020B0604020202020204" pitchFamily="34" charset="-128"/>
              </a:rPr>
              <a:t>Ольга </a:t>
            </a:r>
            <a:r>
              <a:rPr lang="ru-RU" b="1" dirty="0" smtClean="0">
                <a:ln w="1905"/>
                <a:solidFill>
                  <a:schemeClr val="bg2"/>
                </a:solidFill>
                <a:effectLst>
                  <a:innerShdw blurRad="69850" dist="43180" dir="5400000">
                    <a:srgbClr val="000000">
                      <a:alpha val="65000"/>
                    </a:srgbClr>
                  </a:innerShdw>
                </a:effectLst>
                <a:latin typeface="Arial Narrow" panose="020B0606020202030204" pitchFamily="34" charset="0"/>
                <a:ea typeface="Arial Unicode MS" panose="020B0604020202020204" pitchFamily="34" charset="-128"/>
                <a:cs typeface="Arial Unicode MS" panose="020B0604020202020204" pitchFamily="34" charset="-128"/>
              </a:rPr>
              <a:t>Николаевна, учитель </a:t>
            </a:r>
            <a:r>
              <a:rPr lang="ru-RU" b="1" dirty="0">
                <a:ln w="1905"/>
                <a:solidFill>
                  <a:schemeClr val="bg2"/>
                </a:solidFill>
                <a:effectLst>
                  <a:innerShdw blurRad="69850" dist="43180" dir="5400000">
                    <a:srgbClr val="000000">
                      <a:alpha val="65000"/>
                    </a:srgbClr>
                  </a:innerShdw>
                </a:effectLst>
                <a:latin typeface="Arial Narrow" panose="020B0606020202030204" pitchFamily="34" charset="0"/>
                <a:ea typeface="Arial Unicode MS" panose="020B0604020202020204" pitchFamily="34" charset="-128"/>
                <a:cs typeface="Arial Unicode MS" panose="020B0604020202020204" pitchFamily="34" charset="-128"/>
              </a:rPr>
              <a:t>истории </a:t>
            </a:r>
            <a:r>
              <a:rPr lang="ru-RU" b="1" dirty="0" smtClean="0">
                <a:ln w="1905"/>
                <a:solidFill>
                  <a:schemeClr val="bg2"/>
                </a:solidFill>
                <a:effectLst>
                  <a:innerShdw blurRad="69850" dist="43180" dir="5400000">
                    <a:srgbClr val="000000">
                      <a:alpha val="65000"/>
                    </a:srgbClr>
                  </a:innerShdw>
                </a:effectLst>
                <a:latin typeface="Arial Narrow" panose="020B0606020202030204" pitchFamily="34" charset="0"/>
                <a:ea typeface="Arial Unicode MS" panose="020B0604020202020204" pitchFamily="34" charset="-128"/>
                <a:cs typeface="Arial Unicode MS" panose="020B0604020202020204" pitchFamily="34" charset="-128"/>
              </a:rPr>
              <a:t>и обществознания</a:t>
            </a:r>
            <a:endParaRPr lang="ru-RU" b="1" dirty="0">
              <a:ln w="1905"/>
              <a:solidFill>
                <a:schemeClr val="bg2"/>
              </a:solidFill>
              <a:effectLst>
                <a:innerShdw blurRad="69850" dist="43180" dir="5400000">
                  <a:srgbClr val="000000">
                    <a:alpha val="65000"/>
                  </a:srgbClr>
                </a:innerShdw>
              </a:effectLst>
              <a:latin typeface="Arial Narrow" panose="020B0606020202030204" pitchFamily="34" charset="0"/>
              <a:ea typeface="Arial Unicode MS" panose="020B0604020202020204" pitchFamily="34" charset="-128"/>
              <a:cs typeface="Arial Unicode MS" panose="020B0604020202020204" pitchFamily="34" charset="-128"/>
            </a:endParaRPr>
          </a:p>
          <a:p>
            <a:endParaRPr lang="ru-RU" sz="2400" dirty="0">
              <a:solidFill>
                <a:schemeClr val="accent2">
                  <a:lumMod val="20000"/>
                  <a:lumOff val="80000"/>
                </a:schemeClr>
              </a:solidFill>
              <a:latin typeface="Arial Narrow" panose="020B0606020202030204" pitchFamily="34" charset="0"/>
            </a:endParaRPr>
          </a:p>
        </p:txBody>
      </p:sp>
      <p:pic>
        <p:nvPicPr>
          <p:cNvPr id="4" name="Фронтовая.mp3">
            <a:hlinkClick r:id="" action="ppaction://media"/>
          </p:cNvPr>
          <p:cNvPicPr>
            <a:picLocks noRot="1" noChangeAspect="1"/>
          </p:cNvPicPr>
          <p:nvPr>
            <a:audioFile r:link="rId1"/>
          </p:nvPr>
        </p:nvPicPr>
        <p:blipFill>
          <a:blip r:embed="rId4" cstate="print"/>
          <a:stretch>
            <a:fillRect/>
          </a:stretch>
        </p:blipFill>
        <p:spPr>
          <a:xfrm>
            <a:off x="152400" y="6553200"/>
            <a:ext cx="304800" cy="304800"/>
          </a:xfrm>
          <a:prstGeom prst="rect">
            <a:avLst/>
          </a:prstGeom>
        </p:spPr>
      </p:pic>
      <p:pic>
        <p:nvPicPr>
          <p:cNvPr id="5" name="Рисунок 4" descr="Огненные рамки - фоны (SHQ)"/>
          <p:cNvPicPr/>
          <p:nvPr/>
        </p:nvPicPr>
        <p:blipFill>
          <a:blip r:embed="rId5" cstate="print"/>
          <a:srcRect l="2500" t="36667" r="1667" b="51379"/>
          <a:stretch>
            <a:fillRect/>
          </a:stretch>
        </p:blipFill>
        <p:spPr bwMode="auto">
          <a:xfrm>
            <a:off x="0" y="5791200"/>
            <a:ext cx="9144000" cy="1093099"/>
          </a:xfrm>
          <a:prstGeom prst="rect">
            <a:avLst/>
          </a:prstGeom>
          <a:noFill/>
          <a:ln w="9525">
            <a:noFill/>
            <a:miter lim="800000"/>
            <a:headEnd/>
            <a:tailEnd/>
          </a:ln>
        </p:spPr>
      </p:pic>
      <p:pic>
        <p:nvPicPr>
          <p:cNvPr id="8" name="Рисунок 7" descr="327552151.gif"/>
          <p:cNvPicPr>
            <a:picLocks noChangeAspect="1"/>
          </p:cNvPicPr>
          <p:nvPr/>
        </p:nvPicPr>
        <p:blipFill>
          <a:blip r:embed="rId6" cstate="print"/>
          <a:stretch>
            <a:fillRect/>
          </a:stretch>
        </p:blipFill>
        <p:spPr>
          <a:xfrm>
            <a:off x="493859" y="2057400"/>
            <a:ext cx="4078141" cy="3238044"/>
          </a:xfrm>
          <a:prstGeom prst="rect">
            <a:avLst/>
          </a:prstGeom>
          <a:effectLst>
            <a:glow rad="139700">
              <a:schemeClr val="accent2">
                <a:satMod val="175000"/>
                <a:alpha val="40000"/>
              </a:schemeClr>
            </a:glow>
          </a:effectLst>
        </p:spPr>
      </p:pic>
      <p:sp>
        <p:nvSpPr>
          <p:cNvPr id="7" name="TextBox 6"/>
          <p:cNvSpPr txBox="1"/>
          <p:nvPr/>
        </p:nvSpPr>
        <p:spPr>
          <a:xfrm>
            <a:off x="4038600" y="5791200"/>
            <a:ext cx="1249060"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ru-RU" dirty="0" smtClean="0"/>
              <a:t>2020 </a:t>
            </a:r>
            <a:r>
              <a:rPr lang="ru-RU" dirty="0" smtClean="0"/>
              <a:t>год</a:t>
            </a:r>
            <a:endParaRPr lang="ru-RU" dirty="0"/>
          </a:p>
        </p:txBody>
      </p:sp>
      <p:sp>
        <p:nvSpPr>
          <p:cNvPr id="9" name="TextBox 8"/>
          <p:cNvSpPr txBox="1"/>
          <p:nvPr/>
        </p:nvSpPr>
        <p:spPr>
          <a:xfrm>
            <a:off x="2989434" y="445062"/>
            <a:ext cx="3312125" cy="369332"/>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wrap="none" rtlCol="0">
            <a:spAutoFit/>
          </a:bodyPr>
          <a:lstStyle/>
          <a:p>
            <a:r>
              <a:rPr lang="ru-RU" dirty="0" smtClean="0">
                <a:solidFill>
                  <a:schemeClr val="bg2">
                    <a:lumMod val="50000"/>
                  </a:schemeClr>
                </a:solidFill>
              </a:rPr>
              <a:t>Классный час - </a:t>
            </a:r>
            <a:r>
              <a:rPr lang="ru-RU" dirty="0" smtClean="0">
                <a:solidFill>
                  <a:schemeClr val="bg2">
                    <a:lumMod val="50000"/>
                  </a:schemeClr>
                </a:solidFill>
              </a:rPr>
              <a:t>экскурсия</a:t>
            </a:r>
            <a:endParaRPr lang="ru-RU" dirty="0">
              <a:solidFill>
                <a:schemeClr val="bg2">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7250">
        <p14:prism isContent="1"/>
      </p:transition>
    </mc:Choice>
    <mc:Fallback xmlns="">
      <p:transition spd="slow" advClick="0" advTm="72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28600"/>
            <a:ext cx="8458200" cy="1143000"/>
          </a:xfrm>
        </p:spPr>
        <p:txBody>
          <a:bodyPr>
            <a:normAutofit fontScale="90000"/>
          </a:bodyPr>
          <a:lstStyle/>
          <a:p>
            <a:pPr lvl="0" defTabSz="914400">
              <a:spcBef>
                <a:spcPts val="0"/>
              </a:spcBef>
            </a:pPr>
            <a:r>
              <a:rPr lang="ru-RU" sz="1800" b="1" dirty="0" smtClean="0">
                <a:solidFill>
                  <a:prstClr val="white"/>
                </a:solidFill>
                <a:latin typeface="Arial"/>
              </a:rPr>
              <a:t/>
            </a:r>
            <a:br>
              <a:rPr lang="ru-RU" sz="1800" b="1" dirty="0" smtClean="0">
                <a:solidFill>
                  <a:prstClr val="white"/>
                </a:solidFill>
                <a:latin typeface="Arial"/>
              </a:rPr>
            </a:br>
            <a:r>
              <a:rPr lang="ru-RU" sz="1800" b="1" dirty="0">
                <a:solidFill>
                  <a:prstClr val="white"/>
                </a:solidFill>
                <a:latin typeface="Arial"/>
              </a:rPr>
              <a:t/>
            </a:r>
            <a:br>
              <a:rPr lang="ru-RU" sz="1800" b="1" dirty="0">
                <a:solidFill>
                  <a:prstClr val="white"/>
                </a:solidFill>
                <a:latin typeface="Arial"/>
              </a:rPr>
            </a:br>
            <a:r>
              <a:rPr lang="ru-RU" sz="1800" b="1" u="sng" dirty="0" smtClean="0">
                <a:solidFill>
                  <a:schemeClr val="accent5">
                    <a:lumMod val="20000"/>
                    <a:lumOff val="80000"/>
                  </a:schemeClr>
                </a:solidFill>
                <a:effectLst>
                  <a:outerShdw blurRad="38100" dist="38100" dir="2700000" algn="tl">
                    <a:srgbClr val="000000">
                      <a:alpha val="43137"/>
                    </a:srgbClr>
                  </a:outerShdw>
                </a:effectLst>
                <a:latin typeface="Arial"/>
              </a:rPr>
              <a:t>Памятник </a:t>
            </a:r>
            <a:r>
              <a:rPr lang="ru-RU" sz="1800" b="1" u="sng" dirty="0">
                <a:solidFill>
                  <a:schemeClr val="accent5">
                    <a:lumMod val="20000"/>
                    <a:lumOff val="80000"/>
                  </a:schemeClr>
                </a:solidFill>
                <a:effectLst>
                  <a:outerShdw blurRad="38100" dist="38100" dir="2700000" algn="tl">
                    <a:srgbClr val="000000">
                      <a:alpha val="43137"/>
                    </a:srgbClr>
                  </a:outerShdw>
                </a:effectLst>
                <a:latin typeface="Arial"/>
              </a:rPr>
              <a:t>неизвестному солдату</a:t>
            </a:r>
            <a:r>
              <a:rPr lang="ru-RU" sz="1800" b="1" dirty="0">
                <a:solidFill>
                  <a:schemeClr val="accent5">
                    <a:lumMod val="20000"/>
                    <a:lumOff val="80000"/>
                  </a:schemeClr>
                </a:solidFill>
                <a:latin typeface="Arial"/>
              </a:rPr>
              <a:t> - это мемориал павшим воинам в Великой Отечественной войне. Памятник воинам-землякам</a:t>
            </a:r>
            <a:r>
              <a:rPr lang="ru-RU" sz="1800" b="1" dirty="0">
                <a:solidFill>
                  <a:schemeClr val="bg2">
                    <a:lumMod val="20000"/>
                    <a:lumOff val="80000"/>
                  </a:schemeClr>
                </a:solidFill>
                <a:latin typeface="Arial"/>
              </a:rPr>
              <a:t>, погибшим на фронтах Великой Отечественной войны 1941 – 1945 гг. был установлен в 1966 году. На задней стене изображен барельеф «Победа». Фигура бойца, поднявшего свой автомат для прощального салюта в честь погибших боевых друзей, отлита из металла.</a:t>
            </a:r>
            <a:r>
              <a:rPr lang="ru-RU" sz="1800" dirty="0">
                <a:solidFill>
                  <a:schemeClr val="bg2">
                    <a:lumMod val="50000"/>
                  </a:schemeClr>
                </a:solidFill>
                <a:latin typeface="Arial"/>
              </a:rPr>
              <a:t/>
            </a:r>
            <a:br>
              <a:rPr lang="ru-RU" sz="1800" dirty="0">
                <a:solidFill>
                  <a:schemeClr val="bg2">
                    <a:lumMod val="50000"/>
                  </a:schemeClr>
                </a:solidFill>
                <a:latin typeface="Arial"/>
              </a:rPr>
            </a:br>
            <a:r>
              <a:rPr lang="ru-RU" sz="3200" dirty="0" smtClean="0">
                <a:solidFill>
                  <a:schemeClr val="bg2">
                    <a:lumMod val="50000"/>
                  </a:schemeClr>
                </a:solidFill>
                <a:latin typeface="Arial" panose="020B0604020202020204" pitchFamily="34" charset="0"/>
                <a:cs typeface="Arial" panose="020B0604020202020204" pitchFamily="34" charset="0"/>
              </a:rPr>
              <a:t>        </a:t>
            </a:r>
            <a:endParaRPr lang="ru-RU" sz="3200" dirty="0">
              <a:solidFill>
                <a:schemeClr val="bg2">
                  <a:lumMod val="50000"/>
                </a:schemeClr>
              </a:solidFill>
              <a:latin typeface="Arial" panose="020B0604020202020204" pitchFamily="34" charset="0"/>
              <a:cs typeface="Arial" panose="020B0604020202020204" pitchFamily="34" charset="0"/>
            </a:endParaRPr>
          </a:p>
        </p:txBody>
      </p:sp>
      <p:pic>
        <p:nvPicPr>
          <p:cNvPr id="5" name="Содержимое 3" descr="Огненные рамки - фоны (SHQ)"/>
          <p:cNvPicPr>
            <a:picLocks/>
          </p:cNvPicPr>
          <p:nvPr/>
        </p:nvPicPr>
        <p:blipFill>
          <a:blip r:embed="rId3" cstate="print"/>
          <a:srcRect l="4762" t="36708" r="1587" b="53600"/>
          <a:stretch>
            <a:fillRect/>
          </a:stretch>
        </p:blipFill>
        <p:spPr bwMode="auto">
          <a:xfrm>
            <a:off x="0" y="5562600"/>
            <a:ext cx="9144000" cy="1106841"/>
          </a:xfrm>
          <a:prstGeom prst="rect">
            <a:avLst/>
          </a:prstGeom>
          <a:noFill/>
          <a:ln w="9525">
            <a:noFill/>
            <a:miter lim="800000"/>
            <a:headEnd/>
            <a:tailEnd/>
          </a:ln>
        </p:spPr>
      </p:pic>
      <p:sp>
        <p:nvSpPr>
          <p:cNvPr id="2" name="Объект 1"/>
          <p:cNvSpPr>
            <a:spLocks noGrp="1"/>
          </p:cNvSpPr>
          <p:nvPr>
            <p:ph idx="1"/>
          </p:nvPr>
        </p:nvSpPr>
        <p:spPr/>
        <p:txBody>
          <a:bodyPr/>
          <a:lstStyle/>
          <a:p>
            <a:endParaRPr lang="ru-RU" dirty="0"/>
          </a:p>
        </p:txBody>
      </p:sp>
      <p:pic>
        <p:nvPicPr>
          <p:cNvPr id="5122" name="Picture 2" descr="G:\они сражались за родину\память\память 0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7455" y="1447800"/>
            <a:ext cx="5996988" cy="44977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52600" y="5867400"/>
            <a:ext cx="5479385" cy="338554"/>
          </a:xfrm>
          <a:prstGeom prst="rect">
            <a:avLst/>
          </a:prstGeom>
          <a:noFill/>
        </p:spPr>
        <p:txBody>
          <a:bodyPr wrap="none" rtlCol="0">
            <a:spAutoFit/>
          </a:bodyPr>
          <a:lstStyle/>
          <a:p>
            <a:r>
              <a:rPr lang="ru-RU" sz="1600" b="1" dirty="0">
                <a:solidFill>
                  <a:schemeClr val="accent4">
                    <a:lumMod val="60000"/>
                    <a:lumOff val="40000"/>
                  </a:schemeClr>
                </a:solidFill>
                <a:latin typeface="Arial Narrow" panose="020B0606020202030204" pitchFamily="34" charset="0"/>
              </a:rPr>
              <a:t>Памятник неизвестному солдату</a:t>
            </a:r>
            <a:r>
              <a:rPr lang="ru-RU" sz="1600" dirty="0">
                <a:solidFill>
                  <a:schemeClr val="accent4">
                    <a:lumMod val="60000"/>
                    <a:lumOff val="40000"/>
                  </a:schemeClr>
                </a:solidFill>
                <a:latin typeface="Arial Narrow" panose="020B0606020202030204" pitchFamily="34" charset="0"/>
              </a:rPr>
              <a:t> </a:t>
            </a:r>
            <a:r>
              <a:rPr lang="ru-RU" sz="1600" dirty="0" smtClean="0">
                <a:solidFill>
                  <a:schemeClr val="accent4">
                    <a:lumMod val="60000"/>
                    <a:lumOff val="40000"/>
                  </a:schemeClr>
                </a:solidFill>
                <a:latin typeface="Arial Narrow" panose="020B0606020202030204" pitchFamily="34" charset="0"/>
              </a:rPr>
              <a:t>, расположен в центре </a:t>
            </a:r>
            <a:r>
              <a:rPr lang="ru-RU" sz="1600" dirty="0" err="1" smtClean="0">
                <a:solidFill>
                  <a:schemeClr val="accent4">
                    <a:lumMod val="60000"/>
                    <a:lumOff val="40000"/>
                  </a:schemeClr>
                </a:solidFill>
                <a:latin typeface="Arial Narrow" panose="020B0606020202030204" pitchFamily="34" charset="0"/>
              </a:rPr>
              <a:t>Шаранги</a:t>
            </a:r>
            <a:r>
              <a:rPr lang="ru-RU" sz="1600" dirty="0" smtClean="0">
                <a:solidFill>
                  <a:schemeClr val="accent4">
                    <a:lumMod val="60000"/>
                    <a:lumOff val="40000"/>
                  </a:schemeClr>
                </a:solidFill>
                <a:latin typeface="Arial Narrow" panose="020B0606020202030204" pitchFamily="34" charset="0"/>
              </a:rPr>
              <a:t>.</a:t>
            </a:r>
            <a:endParaRPr lang="ru-RU" sz="1600" dirty="0">
              <a:solidFill>
                <a:schemeClr val="accent4">
                  <a:lumMod val="60000"/>
                  <a:lumOff val="40000"/>
                </a:schemeClr>
              </a:solidFill>
              <a:latin typeface="Arial Narrow" panose="020B060602020203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7531">
        <p14:gallery dir="l"/>
      </p:transition>
    </mc:Choice>
    <mc:Fallback xmlns="">
      <p:transition spd="slow" advTm="75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Содержимое 3" descr="Огненные рамки - фоны (SHQ)"/>
          <p:cNvPicPr>
            <a:picLocks/>
          </p:cNvPicPr>
          <p:nvPr/>
        </p:nvPicPr>
        <p:blipFill>
          <a:blip r:embed="rId4" cstate="print"/>
          <a:srcRect l="4762" t="36708" r="1587" b="53600"/>
          <a:stretch>
            <a:fillRect/>
          </a:stretch>
        </p:blipFill>
        <p:spPr bwMode="auto">
          <a:xfrm>
            <a:off x="0" y="5751159"/>
            <a:ext cx="9144000" cy="1106841"/>
          </a:xfrm>
          <a:prstGeom prst="rect">
            <a:avLst/>
          </a:prstGeom>
          <a:noFill/>
          <a:ln w="9525">
            <a:noFill/>
            <a:miter lim="800000"/>
            <a:headEnd/>
            <a:tailEnd/>
          </a:ln>
        </p:spPr>
      </p:pic>
      <p:sp>
        <p:nvSpPr>
          <p:cNvPr id="2" name="Заголовок 1"/>
          <p:cNvSpPr>
            <a:spLocks noGrp="1"/>
          </p:cNvSpPr>
          <p:nvPr>
            <p:ph type="title"/>
          </p:nvPr>
        </p:nvSpPr>
        <p:spPr>
          <a:xfrm>
            <a:off x="2244191" y="228600"/>
            <a:ext cx="4495800" cy="685800"/>
          </a:xfrm>
        </p:spPr>
        <p:style>
          <a:lnRef idx="1">
            <a:schemeClr val="accent6"/>
          </a:lnRef>
          <a:fillRef idx="1002">
            <a:schemeClr val="dk2"/>
          </a:fillRef>
          <a:effectRef idx="1">
            <a:schemeClr val="accent6"/>
          </a:effectRef>
          <a:fontRef idx="minor">
            <a:schemeClr val="dk1"/>
          </a:fontRef>
        </p:style>
        <p:txBody>
          <a:bodyPr>
            <a:noAutofit/>
          </a:bodyPr>
          <a:lstStyle/>
          <a:p>
            <a:pPr algn="just"/>
            <a:r>
              <a:rPr lang="ru-RU" sz="6000" dirty="0" smtClean="0">
                <a:solidFill>
                  <a:srgbClr val="FF0000"/>
                </a:solidFill>
                <a:latin typeface="Franklin Gothic Book" pitchFamily="34" charset="0"/>
                <a:cs typeface="Arial" pitchFamily="34" charset="0"/>
              </a:rPr>
              <a:t>   </a:t>
            </a:r>
            <a:r>
              <a:rPr lang="ru-RU" sz="2800" b="0" dirty="0" smtClean="0">
                <a:solidFill>
                  <a:schemeClr val="accent2">
                    <a:lumMod val="40000"/>
                    <a:lumOff val="60000"/>
                  </a:schemeClr>
                </a:solidFill>
                <a:latin typeface="Arial Black" pitchFamily="34" charset="0"/>
                <a:cs typeface="Arial" pitchFamily="34" charset="0"/>
              </a:rPr>
              <a:t>Минута молчания</a:t>
            </a:r>
            <a:endParaRPr lang="ru-RU" sz="2800" b="0" dirty="0">
              <a:solidFill>
                <a:schemeClr val="accent2">
                  <a:lumMod val="40000"/>
                  <a:lumOff val="60000"/>
                </a:schemeClr>
              </a:solidFill>
              <a:latin typeface="Arial Black" pitchFamily="34" charset="0"/>
              <a:cs typeface="Arial" pitchFamily="34" charset="0"/>
            </a:endParaRPr>
          </a:p>
        </p:txBody>
      </p:sp>
      <p:pic>
        <p:nvPicPr>
          <p:cNvPr id="2050" name="Picture 2" descr="МИНУТА МОЛЧАНИЯ"/>
          <p:cNvPicPr>
            <a:picLocks noChangeAspect="1" noChangeArrowheads="1" noCrop="1"/>
          </p:cNvPicPr>
          <p:nvPr/>
        </p:nvPicPr>
        <p:blipFill>
          <a:blip r:embed="rId5" cstate="print"/>
          <a:srcRect/>
          <a:stretch>
            <a:fillRect/>
          </a:stretch>
        </p:blipFill>
        <p:spPr bwMode="auto">
          <a:xfrm>
            <a:off x="2857500" y="2514600"/>
            <a:ext cx="3429000" cy="3827009"/>
          </a:xfrm>
          <a:prstGeom prst="rect">
            <a:avLst/>
          </a:prstGeom>
          <a:noFill/>
          <a:effectLst>
            <a:glow rad="139700">
              <a:schemeClr val="accent5">
                <a:satMod val="175000"/>
                <a:alpha val="40000"/>
              </a:schemeClr>
            </a:glow>
          </a:effectLst>
        </p:spPr>
      </p:pic>
      <p:sp>
        <p:nvSpPr>
          <p:cNvPr id="3" name="Прямоугольник 2"/>
          <p:cNvSpPr/>
          <p:nvPr/>
        </p:nvSpPr>
        <p:spPr>
          <a:xfrm>
            <a:off x="2261724" y="1143000"/>
            <a:ext cx="4572000" cy="1200329"/>
          </a:xfrm>
          <a:prstGeom prst="rect">
            <a:avLst/>
          </a:prstGeom>
          <a:effectLst>
            <a:glow rad="228600">
              <a:schemeClr val="accent2">
                <a:satMod val="175000"/>
                <a:alpha val="40000"/>
              </a:schemeClr>
            </a:glow>
          </a:effectLst>
        </p:spPr>
        <p:style>
          <a:lnRef idx="1">
            <a:schemeClr val="accent5"/>
          </a:lnRef>
          <a:fillRef idx="2">
            <a:schemeClr val="accent5"/>
          </a:fillRef>
          <a:effectRef idx="1">
            <a:schemeClr val="accent5"/>
          </a:effectRef>
          <a:fontRef idx="minor">
            <a:schemeClr val="dk1"/>
          </a:fontRef>
        </p:style>
        <p:txBody>
          <a:bodyPr>
            <a:spAutoFit/>
          </a:bodyPr>
          <a:lstStyle/>
          <a:p>
            <a:pPr>
              <a:buNone/>
            </a:pPr>
            <a:r>
              <a:rPr lang="ru-RU" b="1" dirty="0">
                <a:solidFill>
                  <a:schemeClr val="bg2">
                    <a:lumMod val="50000"/>
                  </a:schemeClr>
                </a:solidFill>
                <a:latin typeface="Arial" panose="020B0604020202020204" pitchFamily="34" charset="0"/>
                <a:cs typeface="Arial" panose="020B0604020202020204" pitchFamily="34" charset="0"/>
              </a:rPr>
              <a:t>Родина, в тот самый горький час,</a:t>
            </a:r>
          </a:p>
          <a:p>
            <a:pPr>
              <a:buNone/>
            </a:pPr>
            <a:r>
              <a:rPr lang="ru-RU" b="1" dirty="0">
                <a:solidFill>
                  <a:schemeClr val="bg2">
                    <a:lumMod val="50000"/>
                  </a:schemeClr>
                </a:solidFill>
                <a:latin typeface="Arial" panose="020B0604020202020204" pitchFamily="34" charset="0"/>
                <a:cs typeface="Arial" panose="020B0604020202020204" pitchFamily="34" charset="0"/>
              </a:rPr>
              <a:t>Встретив смерть свою на поле боя,</a:t>
            </a:r>
          </a:p>
          <a:p>
            <a:pPr>
              <a:buNone/>
            </a:pPr>
            <a:r>
              <a:rPr lang="ru-RU" b="1" dirty="0">
                <a:solidFill>
                  <a:schemeClr val="bg2">
                    <a:lumMod val="50000"/>
                  </a:schemeClr>
                </a:solidFill>
                <a:latin typeface="Arial" panose="020B0604020202020204" pitchFamily="34" charset="0"/>
                <a:cs typeface="Arial" panose="020B0604020202020204" pitchFamily="34" charset="0"/>
              </a:rPr>
              <a:t>Сыновья твои в последний раз</a:t>
            </a:r>
          </a:p>
          <a:p>
            <a:pPr>
              <a:buNone/>
            </a:pPr>
            <a:r>
              <a:rPr lang="ru-RU" b="1" dirty="0">
                <a:solidFill>
                  <a:schemeClr val="bg2">
                    <a:lumMod val="50000"/>
                  </a:schemeClr>
                </a:solidFill>
                <a:latin typeface="Arial" panose="020B0604020202020204" pitchFamily="34" charset="0"/>
                <a:cs typeface="Arial" panose="020B0604020202020204" pitchFamily="34" charset="0"/>
              </a:rPr>
              <a:t>Заслонили Родину собою.</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21000">
        <p14:gallery dir="l"/>
      </p:transition>
    </mc:Choice>
    <mc:Fallback xmlns="">
      <p:transition spd="slow" advClick="0" advTm="2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Содержимое 3" descr="Огненные рамки - фоны (SHQ)"/>
          <p:cNvPicPr>
            <a:picLocks/>
          </p:cNvPicPr>
          <p:nvPr/>
        </p:nvPicPr>
        <p:blipFill>
          <a:blip r:embed="rId4" cstate="print"/>
          <a:srcRect l="1667" t="36708" r="1667" b="53600"/>
          <a:stretch>
            <a:fillRect/>
          </a:stretch>
        </p:blipFill>
        <p:spPr bwMode="auto">
          <a:xfrm>
            <a:off x="-22253" y="6019800"/>
            <a:ext cx="9144000" cy="762000"/>
          </a:xfrm>
          <a:prstGeom prst="rect">
            <a:avLst/>
          </a:prstGeom>
          <a:noFill/>
          <a:ln w="9525">
            <a:noFill/>
            <a:miter lim="800000"/>
            <a:headEnd/>
            <a:tailEnd/>
          </a:ln>
        </p:spPr>
      </p:pic>
      <p:pic>
        <p:nvPicPr>
          <p:cNvPr id="2050" name="Picture 2"/>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3048000" y="76200"/>
            <a:ext cx="5941805" cy="2531137"/>
          </a:xfrm>
          <a:prstGeom prst="rect">
            <a:avLst/>
          </a:prstGeom>
          <a:solidFill>
            <a:schemeClr val="bg2">
              <a:lumMod val="20000"/>
              <a:lumOff val="80000"/>
            </a:schemeClr>
          </a:solidFill>
          <a:ln>
            <a:noFill/>
          </a:ln>
          <a:effectLst/>
        </p:spPr>
      </p:pic>
      <p:sp>
        <p:nvSpPr>
          <p:cNvPr id="8" name="TextBox 7"/>
          <p:cNvSpPr txBox="1"/>
          <p:nvPr/>
        </p:nvSpPr>
        <p:spPr>
          <a:xfrm>
            <a:off x="7086600" y="1992119"/>
            <a:ext cx="1745991" cy="523220"/>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ru-RU" sz="1400" b="1" dirty="0" smtClean="0">
                <a:latin typeface="Arial Narrow" panose="020B0606020202030204" pitchFamily="34" charset="0"/>
              </a:rPr>
              <a:t>2016 г.</a:t>
            </a:r>
          </a:p>
          <a:p>
            <a:pPr algn="ctr"/>
            <a:r>
              <a:rPr lang="ru-RU" sz="1400" b="1" dirty="0" smtClean="0">
                <a:latin typeface="Arial Narrow" panose="020B0606020202030204" pitchFamily="34" charset="0"/>
              </a:rPr>
              <a:t> Обновлённая Школа</a:t>
            </a:r>
            <a:endParaRPr lang="ru-RU" sz="1400" b="1" dirty="0">
              <a:latin typeface="Arial Narrow" panose="020B0606020202030204" pitchFamily="34" charset="0"/>
            </a:endParaRPr>
          </a:p>
        </p:txBody>
      </p:sp>
      <p:sp>
        <p:nvSpPr>
          <p:cNvPr id="4" name="Прямоугольник 3"/>
          <p:cNvSpPr/>
          <p:nvPr/>
        </p:nvSpPr>
        <p:spPr>
          <a:xfrm>
            <a:off x="76200" y="3029042"/>
            <a:ext cx="3027096" cy="1754326"/>
          </a:xfrm>
          <a:prstGeom prst="rect">
            <a:avLst/>
          </a:prstGeom>
          <a:effectLst>
            <a:glow rad="228600">
              <a:schemeClr val="accent1">
                <a:satMod val="175000"/>
                <a:alpha val="40000"/>
              </a:schemeClr>
            </a:glow>
          </a:effectLst>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b="1" spc="50" dirty="0">
                <a:ln w="11430"/>
                <a:solidFill>
                  <a:schemeClr val="bg2">
                    <a:lumMod val="50000"/>
                  </a:schemeClr>
                </a:solidFill>
                <a:latin typeface="Arial" panose="020B0604020202020204" pitchFamily="34" charset="0"/>
                <a:cs typeface="Arial" panose="020B0604020202020204" pitchFamily="34" charset="0"/>
              </a:rPr>
              <a:t>Школьный музей был создан к 70-летию </a:t>
            </a:r>
            <a:r>
              <a:rPr lang="ru-RU" b="1" spc="50" dirty="0" err="1">
                <a:ln w="11430"/>
                <a:solidFill>
                  <a:schemeClr val="bg2">
                    <a:lumMod val="50000"/>
                  </a:schemeClr>
                </a:solidFill>
                <a:latin typeface="Arial" panose="020B0604020202020204" pitchFamily="34" charset="0"/>
                <a:cs typeface="Arial" panose="020B0604020202020204" pitchFamily="34" charset="0"/>
              </a:rPr>
              <a:t>Шарангской</a:t>
            </a:r>
            <a:r>
              <a:rPr lang="ru-RU" b="1" spc="50" dirty="0">
                <a:ln w="11430"/>
                <a:solidFill>
                  <a:schemeClr val="bg2">
                    <a:lumMod val="50000"/>
                  </a:schemeClr>
                </a:solidFill>
                <a:latin typeface="Arial" panose="020B0604020202020204" pitchFamily="34" charset="0"/>
                <a:cs typeface="Arial" panose="020B0604020202020204" pitchFamily="34" charset="0"/>
              </a:rPr>
              <a:t> средней школы и торжественно открыт 21 июля 2006 года </a:t>
            </a:r>
            <a:endParaRPr lang="ru-RU" dirty="0">
              <a:solidFill>
                <a:schemeClr val="bg2">
                  <a:lumMod val="50000"/>
                </a:schemeClr>
              </a:solidFill>
            </a:endParaRPr>
          </a:p>
        </p:txBody>
      </p:sp>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3296" y="2514600"/>
            <a:ext cx="3733800" cy="3051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92697" y="3907329"/>
            <a:ext cx="3829050" cy="292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500" y="422459"/>
            <a:ext cx="2743199" cy="1569660"/>
          </a:xfrm>
          <a:prstGeom prst="rect">
            <a:avLst/>
          </a:prstGeom>
          <a:solidFill>
            <a:schemeClr val="bg2">
              <a:lumMod val="20000"/>
              <a:lumOff val="80000"/>
            </a:schemeClr>
          </a:solidFill>
          <a:effectLst>
            <a:glow rad="139700">
              <a:schemeClr val="accent3">
                <a:satMod val="175000"/>
                <a:alpha val="40000"/>
              </a:schemeClr>
            </a:glow>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3200" b="1" dirty="0">
                <a:latin typeface="Arial Narrow" panose="020B0606020202030204" pitchFamily="34" charset="0"/>
              </a:rPr>
              <a:t>Экскурсия </a:t>
            </a:r>
            <a:endParaRPr lang="ru-RU" sz="3200" b="1" dirty="0" smtClean="0">
              <a:latin typeface="Arial Narrow" panose="020B0606020202030204" pitchFamily="34" charset="0"/>
            </a:endParaRPr>
          </a:p>
          <a:p>
            <a:pPr algn="ctr"/>
            <a:r>
              <a:rPr lang="ru-RU" sz="3200" b="1" dirty="0" smtClean="0">
                <a:latin typeface="Arial Narrow" panose="020B0606020202030204" pitchFamily="34" charset="0"/>
              </a:rPr>
              <a:t>в </a:t>
            </a:r>
            <a:r>
              <a:rPr lang="ru-RU" sz="3200" b="1" dirty="0">
                <a:latin typeface="Arial Narrow" panose="020B0606020202030204" pitchFamily="34" charset="0"/>
              </a:rPr>
              <a:t>школьный музей</a:t>
            </a:r>
            <a:r>
              <a:rPr lang="ru-RU" sz="3200" b="1" dirty="0" smtClean="0">
                <a:latin typeface="Arial Narrow" panose="020B0606020202030204" pitchFamily="34" charset="0"/>
              </a:rPr>
              <a:t>. </a:t>
            </a:r>
            <a:endParaRPr lang="ru-RU" sz="3200" dirty="0"/>
          </a:p>
        </p:txBody>
      </p:sp>
      <p:pic>
        <p:nvPicPr>
          <p:cNvPr id="205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6334" y="5367829"/>
            <a:ext cx="1590675"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25422">
        <p14:gallery dir="l"/>
      </p:transition>
    </mc:Choice>
    <mc:Fallback xmlns="">
      <p:transition spd="slow" advTm="25422">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P1020450"/>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Lst>
          </a:blip>
          <a:srcRect l="11156" t="2722" r="10934"/>
          <a:stretch/>
        </p:blipFill>
        <p:spPr>
          <a:xfrm>
            <a:off x="179512" y="1556793"/>
            <a:ext cx="5400600" cy="5184576"/>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9" descr="P102045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9483"/>
          <a:stretch/>
        </p:blipFill>
        <p:spPr>
          <a:xfrm>
            <a:off x="6095436" y="463425"/>
            <a:ext cx="2497744" cy="1512168"/>
          </a:xfrm>
          <a:prstGeom prst="rect">
            <a:avLst/>
          </a:prstGeom>
          <a:noFill/>
        </p:spPr>
      </p:pic>
      <p:pic>
        <p:nvPicPr>
          <p:cNvPr id="7" name="Picture 12" descr="P10204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163317" y="4712842"/>
            <a:ext cx="2513139" cy="1889650"/>
          </a:xfrm>
          <a:prstGeom prst="rect">
            <a:avLst/>
          </a:prstGeom>
          <a:noFill/>
        </p:spPr>
      </p:pic>
      <p:sp>
        <p:nvSpPr>
          <p:cNvPr id="3" name="Заголовок 2"/>
          <p:cNvSpPr>
            <a:spLocks noGrp="1"/>
          </p:cNvSpPr>
          <p:nvPr>
            <p:ph type="title"/>
          </p:nvPr>
        </p:nvSpPr>
        <p:spPr>
          <a:xfrm>
            <a:off x="107503" y="274638"/>
            <a:ext cx="5619761" cy="1143000"/>
          </a:xfrm>
          <a:solidFill>
            <a:schemeClr val="tx1">
              <a:lumMod val="65000"/>
            </a:schemeClr>
          </a:solidFill>
          <a:ln>
            <a:solidFill>
              <a:schemeClr val="bg2"/>
            </a:solidFill>
          </a:ln>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ru-RU" sz="18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  </a:t>
            </a:r>
            <a:r>
              <a:rPr lang="ru-RU" sz="1800" b="1" i="1" spc="50" dirty="0" smtClean="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«Вы </a:t>
            </a:r>
            <a: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 ветераны той войны,</a:t>
            </a:r>
            <a:b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br>
            <a: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Вы сложный путь прошли,</a:t>
            </a:r>
            <a:b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br>
            <a: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Мы жизнью вам обязаны!</a:t>
            </a:r>
            <a:b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br>
            <a:r>
              <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Вы Родину спасли</a:t>
            </a:r>
            <a:r>
              <a:rPr lang="ru-RU" sz="1800" b="1" i="1" spc="50" dirty="0" smtClean="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rPr>
              <a:t>!»</a:t>
            </a:r>
            <a:endParaRPr lang="ru-RU" sz="1800" b="1" i="1" spc="50" dirty="0">
              <a:ln w="11430"/>
              <a:solidFill>
                <a:schemeClr val="bg2">
                  <a:lumMod val="50000"/>
                </a:schemeClr>
              </a:solidFill>
              <a:effectLst>
                <a:outerShdw blurRad="76200" dist="50800" dir="5400000" algn="tl" rotWithShape="0">
                  <a:srgbClr val="000000">
                    <a:alpha val="65000"/>
                  </a:srgbClr>
                </a:outerShdw>
              </a:effectLst>
              <a:latin typeface="Arial Black" panose="020B0A04020102020204" pitchFamily="34" charset="0"/>
              <a:cs typeface="Arial" panose="020B0604020202020204" pitchFamily="34" charset="0"/>
            </a:endParaRPr>
          </a:p>
        </p:txBody>
      </p:sp>
      <p:pic>
        <p:nvPicPr>
          <p:cNvPr id="8" name="Picture 25" descr="1"/>
          <p:cNvPicPr>
            <a:picLocks noChangeAspect="1" noChangeArrowheads="1"/>
          </p:cNvPicPr>
          <p:nvPr/>
        </p:nvPicPr>
        <p:blipFill>
          <a:blip r:embed="rId6" cstate="print"/>
          <a:srcRect/>
          <a:stretch>
            <a:fillRect/>
          </a:stretch>
        </p:blipFill>
        <p:spPr bwMode="auto">
          <a:xfrm rot="-1120269">
            <a:off x="5917083" y="2757073"/>
            <a:ext cx="971901" cy="1345633"/>
          </a:xfrm>
          <a:prstGeom prst="rect">
            <a:avLst/>
          </a:prstGeom>
          <a:noFill/>
          <a:ln w="9525">
            <a:noFill/>
            <a:miter lim="800000"/>
            <a:headEnd/>
            <a:tailEnd/>
          </a:ln>
        </p:spPr>
      </p:pic>
      <p:pic>
        <p:nvPicPr>
          <p:cNvPr id="9" name="Picture 19" descr="1"/>
          <p:cNvPicPr>
            <a:picLocks noChangeAspect="1" noChangeArrowheads="1"/>
          </p:cNvPicPr>
          <p:nvPr/>
        </p:nvPicPr>
        <p:blipFill>
          <a:blip r:embed="rId6" cstate="print"/>
          <a:srcRect/>
          <a:stretch>
            <a:fillRect/>
          </a:stretch>
        </p:blipFill>
        <p:spPr>
          <a:xfrm>
            <a:off x="6808698" y="2559292"/>
            <a:ext cx="1006796" cy="1396752"/>
          </a:xfrm>
          <a:prstGeom prst="rect">
            <a:avLst/>
          </a:prstGeom>
          <a:noFill/>
        </p:spPr>
      </p:pic>
      <p:pic>
        <p:nvPicPr>
          <p:cNvPr id="10" name="Picture 20" descr="33"/>
          <p:cNvPicPr>
            <a:picLocks noChangeAspect="1" noChangeArrowheads="1"/>
          </p:cNvPicPr>
          <p:nvPr/>
        </p:nvPicPr>
        <p:blipFill>
          <a:blip r:embed="rId7" cstate="print"/>
          <a:srcRect/>
          <a:stretch>
            <a:fillRect/>
          </a:stretch>
        </p:blipFill>
        <p:spPr>
          <a:xfrm rot="1284397">
            <a:off x="6473809" y="3428717"/>
            <a:ext cx="966679" cy="1166273"/>
          </a:xfrm>
          <a:prstGeom prst="rect">
            <a:avLst/>
          </a:prstGeom>
          <a:noFill/>
        </p:spPr>
      </p:pic>
      <p:pic>
        <p:nvPicPr>
          <p:cNvPr id="11" name="Picture 27" descr="11"/>
          <p:cNvPicPr>
            <a:picLocks noChangeAspect="1" noChangeArrowheads="1"/>
          </p:cNvPicPr>
          <p:nvPr/>
        </p:nvPicPr>
        <p:blipFill>
          <a:blip r:embed="rId8" cstate="print"/>
          <a:srcRect/>
          <a:stretch>
            <a:fillRect/>
          </a:stretch>
        </p:blipFill>
        <p:spPr bwMode="auto">
          <a:xfrm rot="-1317336">
            <a:off x="7868679" y="2674854"/>
            <a:ext cx="1012425" cy="1209821"/>
          </a:xfrm>
          <a:prstGeom prst="rect">
            <a:avLst/>
          </a:prstGeom>
          <a:noFill/>
          <a:ln w="9525">
            <a:noFill/>
            <a:miter lim="800000"/>
            <a:headEnd/>
            <a:tailEnd/>
          </a:ln>
        </p:spPr>
      </p:pic>
      <p:pic>
        <p:nvPicPr>
          <p:cNvPr id="12" name="Picture 15" descr="SWScan00025"/>
          <p:cNvPicPr>
            <a:picLocks noChangeAspect="1" noChangeArrowheads="1"/>
          </p:cNvPicPr>
          <p:nvPr/>
        </p:nvPicPr>
        <p:blipFill>
          <a:blip r:embed="rId9" cstate="print"/>
          <a:srcRect/>
          <a:stretch>
            <a:fillRect/>
          </a:stretch>
        </p:blipFill>
        <p:spPr>
          <a:xfrm>
            <a:off x="7697278" y="3323884"/>
            <a:ext cx="876042" cy="1257245"/>
          </a:xfrm>
          <a:prstGeom prst="rect">
            <a:avLst/>
          </a:prstGeom>
          <a:noFill/>
        </p:spPr>
      </p:pic>
      <p:sp>
        <p:nvSpPr>
          <p:cNvPr id="16" name="TextBox 15"/>
          <p:cNvSpPr txBox="1"/>
          <p:nvPr/>
        </p:nvSpPr>
        <p:spPr>
          <a:xfrm>
            <a:off x="5652120" y="2113111"/>
            <a:ext cx="3384376" cy="461665"/>
          </a:xfrm>
          <a:prstGeom prst="rect">
            <a:avLst/>
          </a:prstGeom>
          <a:noFill/>
        </p:spPr>
        <p:txBody>
          <a:bodyPr wrap="square" rtlCol="0">
            <a:spAutoFit/>
          </a:bodyPr>
          <a:lstStyle/>
          <a:p>
            <a:pPr algn="ctr"/>
            <a:r>
              <a:rPr lang="ru-RU" sz="1200" b="1" dirty="0" smtClean="0">
                <a:latin typeface="Arial" panose="020B0604020202020204" pitchFamily="34" charset="0"/>
                <a:cs typeface="Arial" panose="020B0604020202020204" pitchFamily="34" charset="0"/>
              </a:rPr>
              <a:t>Самое ценное в музее – письма учителей-ветеранов с войны</a:t>
            </a:r>
            <a:endParaRPr lang="ru-RU"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36585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304800"/>
            <a:ext cx="8229600" cy="500062"/>
          </a:xfrm>
        </p:spPr>
        <p:style>
          <a:lnRef idx="1">
            <a:schemeClr val="accent6"/>
          </a:lnRef>
          <a:fillRef idx="2">
            <a:schemeClr val="accent6"/>
          </a:fillRef>
          <a:effectRef idx="1">
            <a:schemeClr val="accent6"/>
          </a:effectRef>
          <a:fontRef idx="minor">
            <a:schemeClr val="dk1"/>
          </a:fontRef>
        </p:style>
        <p:txBody>
          <a:bodyPr/>
          <a:lstStyle/>
          <a:p>
            <a:pPr algn="ctr" eaLnBrk="1" hangingPunct="1">
              <a:defRPr/>
            </a:pPr>
            <a:r>
              <a:rPr lang="ru-RU" sz="4000" b="1" dirty="0" smtClean="0">
                <a:solidFill>
                  <a:schemeClr val="bg2">
                    <a:lumMod val="75000"/>
                  </a:schemeClr>
                </a:solidFill>
                <a:latin typeface="Arial" panose="020B0604020202020204" pitchFamily="34" charset="0"/>
                <a:cs typeface="Arial" panose="020B0604020202020204" pitchFamily="34" charset="0"/>
              </a:rPr>
              <a:t>Улица </a:t>
            </a:r>
            <a:r>
              <a:rPr lang="ru-RU" sz="4000" b="1" dirty="0" err="1" smtClean="0">
                <a:solidFill>
                  <a:schemeClr val="bg2">
                    <a:lumMod val="75000"/>
                  </a:schemeClr>
                </a:solidFill>
                <a:latin typeface="Arial" panose="020B0604020202020204" pitchFamily="34" charset="0"/>
                <a:cs typeface="Arial" panose="020B0604020202020204" pitchFamily="34" charset="0"/>
              </a:rPr>
              <a:t>Мягчилова</a:t>
            </a:r>
            <a:r>
              <a:rPr lang="ru-RU" sz="4000" b="1" dirty="0" smtClean="0">
                <a:solidFill>
                  <a:schemeClr val="bg2">
                    <a:lumMod val="75000"/>
                  </a:schemeClr>
                </a:solidFill>
                <a:latin typeface="Arial" panose="020B0604020202020204" pitchFamily="34" charset="0"/>
                <a:cs typeface="Arial" panose="020B0604020202020204" pitchFamily="34" charset="0"/>
              </a:rPr>
              <a:t> в </a:t>
            </a:r>
            <a:r>
              <a:rPr lang="ru-RU" sz="4000" b="1" dirty="0" err="1" smtClean="0">
                <a:solidFill>
                  <a:schemeClr val="bg2">
                    <a:lumMod val="75000"/>
                  </a:schemeClr>
                </a:solidFill>
                <a:latin typeface="Arial" panose="020B0604020202020204" pitchFamily="34" charset="0"/>
                <a:cs typeface="Arial" panose="020B0604020202020204" pitchFamily="34" charset="0"/>
              </a:rPr>
              <a:t>п.Шаранга</a:t>
            </a:r>
            <a:endParaRPr lang="ru-RU" sz="4000" b="1" dirty="0" smtClean="0">
              <a:solidFill>
                <a:schemeClr val="bg2">
                  <a:lumMod val="75000"/>
                </a:schemeClr>
              </a:solidFill>
              <a:latin typeface="Arial" panose="020B0604020202020204" pitchFamily="34" charset="0"/>
              <a:cs typeface="Arial" panose="020B0604020202020204" pitchFamily="34" charset="0"/>
            </a:endParaRPr>
          </a:p>
        </p:txBody>
      </p:sp>
      <p:pic>
        <p:nvPicPr>
          <p:cNvPr id="8195" name="Рисунок 10" descr="SAM_4387.JPG"/>
          <p:cNvPicPr>
            <a:picLocks noGrp="1" noChangeAspect="1" noChangeArrowheads="1"/>
          </p:cNvPicPr>
          <p:nvPr>
            <p:ph type="body" idx="1"/>
          </p:nvPr>
        </p:nvPicPr>
        <p:blipFill rotWithShape="1">
          <a:blip r:embed="rId3">
            <a:extLst>
              <a:ext uri="{28A0092B-C50C-407E-A947-70E740481C1C}">
                <a14:useLocalDpi xmlns:a14="http://schemas.microsoft.com/office/drawing/2010/main" val="0"/>
              </a:ext>
            </a:extLst>
          </a:blip>
          <a:srcRect t="20848"/>
          <a:stretch/>
        </p:blipFill>
        <p:spPr>
          <a:xfrm>
            <a:off x="4060825" y="3463391"/>
            <a:ext cx="5083175" cy="3016922"/>
          </a:xfrm>
          <a:noFill/>
          <a:extLst>
            <a:ext uri="{909E8E84-426E-40DD-AFC4-6F175D3DCCD1}">
              <a14:hiddenFill xmlns:a14="http://schemas.microsoft.com/office/drawing/2010/main">
                <a:solidFill>
                  <a:srgbClr val="FFFFFF"/>
                </a:solidFill>
              </a14:hiddenFill>
            </a:ext>
          </a:extLst>
        </p:spPr>
      </p:pic>
      <p:pic>
        <p:nvPicPr>
          <p:cNvPr id="8196" name="Рисунок 2" descr="novyy_kollaz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14400"/>
            <a:ext cx="4675187" cy="573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5029200" y="1143000"/>
            <a:ext cx="3962399" cy="2246769"/>
          </a:xfrm>
          <a:prstGeom prst="rect">
            <a:avLst/>
          </a:prstGeom>
        </p:spPr>
        <p:txBody>
          <a:bodyPr wrap="square">
            <a:spAutoFit/>
          </a:bodyPr>
          <a:lstStyle/>
          <a:p>
            <a:r>
              <a:rPr lang="ru-RU" sz="2000" dirty="0">
                <a:latin typeface="Arial" panose="020B0604020202020204" pitchFamily="34" charset="0"/>
                <a:cs typeface="Arial" panose="020B0604020202020204" pitchFamily="34" charset="0"/>
              </a:rPr>
              <a:t>В честь </a:t>
            </a:r>
            <a:r>
              <a:rPr lang="ru-RU" sz="2000" dirty="0" smtClean="0">
                <a:latin typeface="Arial" panose="020B0604020202020204" pitchFamily="34" charset="0"/>
                <a:cs typeface="Arial" panose="020B0604020202020204" pitchFamily="34" charset="0"/>
              </a:rPr>
              <a:t>20–</a:t>
            </a:r>
            <a:r>
              <a:rPr lang="ru-RU" sz="2000" dirty="0" err="1" smtClean="0">
                <a:latin typeface="Arial" panose="020B0604020202020204" pitchFamily="34" charset="0"/>
                <a:cs typeface="Arial" panose="020B0604020202020204" pitchFamily="34" charset="0"/>
              </a:rPr>
              <a:t>летия</a:t>
            </a:r>
            <a:r>
              <a:rPr lang="ru-RU" sz="2000" dirty="0" smtClean="0">
                <a:latin typeface="Arial" panose="020B0604020202020204" pitchFamily="34" charset="0"/>
                <a:cs typeface="Arial" panose="020B0604020202020204" pitchFamily="34" charset="0"/>
              </a:rPr>
              <a:t> </a:t>
            </a:r>
            <a:r>
              <a:rPr lang="ru-RU" sz="2000" dirty="0">
                <a:latin typeface="Arial" panose="020B0604020202020204" pitchFamily="34" charset="0"/>
                <a:cs typeface="Arial" panose="020B0604020202020204" pitchFamily="34" charset="0"/>
              </a:rPr>
              <a:t>Победы советского народа в ВОВ исполком </a:t>
            </a:r>
            <a:r>
              <a:rPr lang="ru-RU" sz="2000" dirty="0" smtClean="0">
                <a:latin typeface="Arial" panose="020B0604020202020204" pitchFamily="34" charset="0"/>
                <a:cs typeface="Arial" panose="020B0604020202020204" pitchFamily="34" charset="0"/>
              </a:rPr>
              <a:t>районного Совета</a:t>
            </a:r>
          </a:p>
          <a:p>
            <a:r>
              <a:rPr lang="ru-RU" sz="2000" dirty="0" smtClean="0">
                <a:latin typeface="Arial" panose="020B0604020202020204" pitchFamily="34" charset="0"/>
                <a:cs typeface="Arial" panose="020B0604020202020204" pitchFamily="34" charset="0"/>
              </a:rPr>
              <a:t>депутатов </a:t>
            </a:r>
            <a:r>
              <a:rPr lang="ru-RU" sz="2000" dirty="0">
                <a:latin typeface="Arial" panose="020B0604020202020204" pitchFamily="34" charset="0"/>
                <a:cs typeface="Arial" panose="020B0604020202020204" pitchFamily="34" charset="0"/>
              </a:rPr>
              <a:t>трудящихся решил переименовать </a:t>
            </a:r>
            <a:r>
              <a:rPr lang="ru-RU" sz="2000" dirty="0" err="1" smtClean="0">
                <a:latin typeface="Arial" panose="020B0604020202020204" pitchFamily="34" charset="0"/>
                <a:cs typeface="Arial" panose="020B0604020202020204" pitchFamily="34" charset="0"/>
              </a:rPr>
              <a:t>ул.Больничную</a:t>
            </a:r>
            <a:r>
              <a:rPr lang="ru-RU" sz="2000" dirty="0" smtClean="0">
                <a:latin typeface="Arial" panose="020B0604020202020204" pitchFamily="34" charset="0"/>
                <a:cs typeface="Arial" panose="020B0604020202020204" pitchFamily="34" charset="0"/>
              </a:rPr>
              <a:t> в </a:t>
            </a:r>
            <a:r>
              <a:rPr lang="ru-RU" sz="2000" dirty="0">
                <a:latin typeface="Arial" panose="020B0604020202020204" pitchFamily="34" charset="0"/>
                <a:cs typeface="Arial" panose="020B0604020202020204" pitchFamily="34" charset="0"/>
              </a:rPr>
              <a:t>улицу Героя Советского Союза </a:t>
            </a:r>
            <a:r>
              <a:rPr lang="ru-RU" sz="2000" dirty="0" err="1">
                <a:latin typeface="Arial" panose="020B0604020202020204" pitchFamily="34" charset="0"/>
                <a:cs typeface="Arial" panose="020B0604020202020204" pitchFamily="34" charset="0"/>
              </a:rPr>
              <a:t>Мягчилова</a:t>
            </a:r>
            <a:r>
              <a:rPr lang="ru-RU" sz="2000" dirty="0">
                <a:latin typeface="Arial" panose="020B0604020202020204" pitchFamily="34" charset="0"/>
                <a:cs typeface="Arial" panose="020B0604020202020204" pitchFamily="34" charset="0"/>
              </a:rPr>
              <a:t> А.Г.</a:t>
            </a:r>
          </a:p>
        </p:txBody>
      </p:sp>
    </p:spTree>
    <p:extLst>
      <p:ext uri="{BB962C8B-B14F-4D97-AF65-F5344CB8AC3E}">
        <p14:creationId xmlns:p14="http://schemas.microsoft.com/office/powerpoint/2010/main" val="29305447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Рисунок 22" descr="SAM_4373.JPG"/>
          <p:cNvPicPr>
            <a:picLocks noGrp="1" noChangeAspect="1" noChangeArrowheads="1"/>
          </p:cNvPicPr>
          <p:nvPr>
            <p:ph type="body" idx="1"/>
          </p:nvPr>
        </p:nvPicPr>
        <p:blipFill rotWithShape="1">
          <a:blip r:embed="rId3">
            <a:extLst>
              <a:ext uri="{28A0092B-C50C-407E-A947-70E740481C1C}">
                <a14:useLocalDpi xmlns:a14="http://schemas.microsoft.com/office/drawing/2010/main" val="0"/>
              </a:ext>
            </a:extLst>
          </a:blip>
          <a:srcRect t="18152" r="184"/>
          <a:stretch/>
        </p:blipFill>
        <p:spPr>
          <a:xfrm>
            <a:off x="152400" y="1752600"/>
            <a:ext cx="5039573" cy="3100780"/>
          </a:xfrm>
          <a:noFill/>
          <a:extLst>
            <a:ext uri="{909E8E84-426E-40DD-AFC4-6F175D3DCCD1}">
              <a14:hiddenFill xmlns:a14="http://schemas.microsoft.com/office/drawing/2010/main">
                <a:solidFill>
                  <a:srgbClr val="FFFFFF"/>
                </a:solidFill>
              </a14:hiddenFill>
            </a:ext>
          </a:extLst>
        </p:spPr>
      </p:pic>
      <p:sp>
        <p:nvSpPr>
          <p:cNvPr id="33794" name="Rectangle 2"/>
          <p:cNvSpPr>
            <a:spLocks noGrp="1" noChangeArrowheads="1"/>
          </p:cNvSpPr>
          <p:nvPr>
            <p:ph type="title"/>
          </p:nvPr>
        </p:nvSpPr>
        <p:spPr>
          <a:xfrm>
            <a:off x="76200" y="304800"/>
            <a:ext cx="6862046" cy="1295400"/>
          </a:xfrm>
        </p:spPr>
        <p:style>
          <a:lnRef idx="1">
            <a:schemeClr val="accent4"/>
          </a:lnRef>
          <a:fillRef idx="2">
            <a:schemeClr val="accent4"/>
          </a:fillRef>
          <a:effectRef idx="1">
            <a:schemeClr val="accent4"/>
          </a:effectRef>
          <a:fontRef idx="minor">
            <a:schemeClr val="dk1"/>
          </a:fontRef>
        </p:style>
        <p:txBody>
          <a:bodyPr/>
          <a:lstStyle/>
          <a:p>
            <a:pPr>
              <a:defRPr/>
            </a:pPr>
            <a:r>
              <a:rPr lang="ru-RU" sz="2800" b="1" dirty="0" smtClean="0">
                <a:solidFill>
                  <a:srgbClr val="C00000"/>
                </a:solidFill>
                <a:latin typeface="Arial" panose="020B0604020202020204" pitchFamily="34" charset="0"/>
                <a:cs typeface="Arial" panose="020B0604020202020204" pitchFamily="34" charset="0"/>
              </a:rPr>
              <a:t>Памятник </a:t>
            </a:r>
            <a:r>
              <a:rPr lang="ru-RU" sz="2800" b="1" dirty="0">
                <a:solidFill>
                  <a:srgbClr val="C00000"/>
                </a:solidFill>
                <a:latin typeface="Arial" panose="020B0604020202020204" pitchFamily="34" charset="0"/>
                <a:cs typeface="Arial" panose="020B0604020202020204" pitchFamily="34" charset="0"/>
              </a:rPr>
              <a:t>«Звезда Героя Советского </a:t>
            </a:r>
            <a:r>
              <a:rPr lang="ru-RU" sz="2800" b="1" dirty="0" smtClean="0">
                <a:solidFill>
                  <a:srgbClr val="C00000"/>
                </a:solidFill>
                <a:latin typeface="Arial" panose="020B0604020202020204" pitchFamily="34" charset="0"/>
                <a:cs typeface="Arial" panose="020B0604020202020204" pitchFamily="34" charset="0"/>
              </a:rPr>
              <a:t>Союза» и улица героя  Советского Союза </a:t>
            </a:r>
            <a:r>
              <a:rPr lang="ru-RU" sz="2800" b="1" dirty="0" err="1" smtClean="0">
                <a:solidFill>
                  <a:srgbClr val="C00000"/>
                </a:solidFill>
                <a:latin typeface="Arial" panose="020B0604020202020204" pitchFamily="34" charset="0"/>
                <a:cs typeface="Arial" panose="020B0604020202020204" pitchFamily="34" charset="0"/>
              </a:rPr>
              <a:t>А.М.Рогожникова</a:t>
            </a:r>
            <a:endParaRPr lang="ru-RU" sz="2800" b="1" dirty="0" smtClean="0">
              <a:solidFill>
                <a:srgbClr val="C00000"/>
              </a:solidFill>
              <a:latin typeface="Arial" panose="020B0604020202020204" pitchFamily="34" charset="0"/>
              <a:cs typeface="Arial" panose="020B0604020202020204" pitchFamily="34" charset="0"/>
            </a:endParaRPr>
          </a:p>
        </p:txBody>
      </p:sp>
      <p:sp>
        <p:nvSpPr>
          <p:cNvPr id="2" name="Прямоугольник 1"/>
          <p:cNvSpPr/>
          <p:nvPr/>
        </p:nvSpPr>
        <p:spPr>
          <a:xfrm>
            <a:off x="685800" y="4742656"/>
            <a:ext cx="327660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1600" dirty="0" smtClean="0">
                <a:solidFill>
                  <a:schemeClr val="bg1"/>
                </a:solidFill>
                <a:latin typeface="Arial" panose="020B0604020202020204" pitchFamily="34" charset="0"/>
                <a:cs typeface="Arial" panose="020B0604020202020204" pitchFamily="34" charset="0"/>
              </a:rPr>
              <a:t>рядом </a:t>
            </a:r>
            <a:r>
              <a:rPr lang="ru-RU" sz="1600" dirty="0">
                <a:solidFill>
                  <a:schemeClr val="bg1"/>
                </a:solidFill>
                <a:latin typeface="Arial" panose="020B0604020202020204" pitchFamily="34" charset="0"/>
                <a:cs typeface="Arial" panose="020B0604020202020204" pitchFamily="34" charset="0"/>
              </a:rPr>
              <a:t>установлены пушки, танк (микрорайон "Молодёжный").</a:t>
            </a: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837055"/>
            <a:ext cx="9144000" cy="101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Рисунок 19" descr="SAM_437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5717" y="3068637"/>
            <a:ext cx="4464050" cy="334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2360" y="33085"/>
            <a:ext cx="2120659" cy="303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7747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Содержимое 3" descr="Огненные рамки - фоны (SHQ)"/>
          <p:cNvPicPr>
            <a:picLocks/>
          </p:cNvPicPr>
          <p:nvPr/>
        </p:nvPicPr>
        <p:blipFill>
          <a:blip r:embed="rId3" cstate="print"/>
          <a:srcRect l="2459" t="36047" r="1639" b="50000"/>
          <a:stretch>
            <a:fillRect/>
          </a:stretch>
        </p:blipFill>
        <p:spPr bwMode="auto">
          <a:xfrm>
            <a:off x="0" y="5715000"/>
            <a:ext cx="9144000" cy="1066800"/>
          </a:xfrm>
          <a:prstGeom prst="rect">
            <a:avLst/>
          </a:prstGeom>
          <a:noFill/>
          <a:ln w="9525">
            <a:noFill/>
            <a:miter lim="800000"/>
            <a:headEnd/>
            <a:tailEnd/>
          </a:ln>
        </p:spPr>
      </p:pic>
      <p:sp>
        <p:nvSpPr>
          <p:cNvPr id="2" name="Заголовок 1"/>
          <p:cNvSpPr>
            <a:spLocks noGrp="1"/>
          </p:cNvSpPr>
          <p:nvPr>
            <p:ph type="title"/>
          </p:nvPr>
        </p:nvSpPr>
        <p:spPr/>
        <p:txBody>
          <a:bodyPr/>
          <a:lstStyle/>
          <a:p>
            <a:endParaRPr lang="ru-RU" dirty="0"/>
          </a:p>
        </p:txBody>
      </p:sp>
      <p:pic>
        <p:nvPicPr>
          <p:cNvPr id="4" name="Picture 5" descr="00000584"/>
          <p:cNvPicPr>
            <a:picLocks noChangeAspect="1" noChangeArrowheads="1"/>
          </p:cNvPicPr>
          <p:nvPr/>
        </p:nvPicPr>
        <p:blipFill>
          <a:blip r:embed="rId4" cstate="print">
            <a:extLst>
              <a:ext uri="{28A0092B-C50C-407E-A947-70E740481C1C}">
                <a14:useLocalDpi xmlns:a14="http://schemas.microsoft.com/office/drawing/2010/main" val="0"/>
              </a:ext>
            </a:extLst>
          </a:blip>
          <a:srcRect l="10861" t="6604" r="5495" b="57582"/>
          <a:stretch>
            <a:fillRect/>
          </a:stretch>
        </p:blipFill>
        <p:spPr bwMode="auto">
          <a:xfrm>
            <a:off x="150377" y="152400"/>
            <a:ext cx="5334000" cy="371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2009588"/>
            <a:ext cx="5857898" cy="4436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152400"/>
            <a:ext cx="231117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23672">
        <p14:gallery dir="l"/>
      </p:transition>
    </mc:Choice>
    <mc:Fallback xmlns="">
      <p:transition spd="slow" advTm="23672">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76" y="5943600"/>
            <a:ext cx="9144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0" name="Rectangle 2"/>
          <p:cNvSpPr>
            <a:spLocks noGrp="1" noChangeArrowheads="1"/>
          </p:cNvSpPr>
          <p:nvPr>
            <p:ph type="title"/>
          </p:nvPr>
        </p:nvSpPr>
        <p:spPr>
          <a:xfrm>
            <a:off x="254445" y="304800"/>
            <a:ext cx="8635109" cy="924475"/>
          </a:xfrm>
        </p:spPr>
        <p:style>
          <a:lnRef idx="1">
            <a:schemeClr val="accent4"/>
          </a:lnRef>
          <a:fillRef idx="2">
            <a:schemeClr val="accent4"/>
          </a:fillRef>
          <a:effectRef idx="1">
            <a:schemeClr val="accent4"/>
          </a:effectRef>
          <a:fontRef idx="minor">
            <a:schemeClr val="dk1"/>
          </a:fontRef>
        </p:style>
        <p:txBody>
          <a:bodyPr/>
          <a:lstStyle/>
          <a:p>
            <a:pPr algn="ctr" eaLnBrk="1" hangingPunct="1">
              <a:defRPr/>
            </a:pPr>
            <a:r>
              <a:rPr lang="ru-RU" b="1" dirty="0" smtClean="0">
                <a:solidFill>
                  <a:srgbClr val="C00000"/>
                </a:solidFill>
                <a:latin typeface="Arial" panose="020B0604020202020204" pitchFamily="34" charset="0"/>
                <a:cs typeface="Arial" panose="020B0604020202020204" pitchFamily="34" charset="0"/>
              </a:rPr>
              <a:t>Улица Кузнецова Михаила Михайловича</a:t>
            </a:r>
            <a:br>
              <a:rPr lang="ru-RU" b="1" dirty="0" smtClean="0">
                <a:solidFill>
                  <a:srgbClr val="C00000"/>
                </a:solidFill>
                <a:latin typeface="Arial" panose="020B0604020202020204" pitchFamily="34" charset="0"/>
                <a:cs typeface="Arial" panose="020B0604020202020204" pitchFamily="34" charset="0"/>
              </a:rPr>
            </a:br>
            <a:r>
              <a:rPr lang="ru-RU" b="1" dirty="0" smtClean="0">
                <a:solidFill>
                  <a:srgbClr val="C00000"/>
                </a:solidFill>
                <a:latin typeface="Arial" panose="020B0604020202020204" pitchFamily="34" charset="0"/>
                <a:cs typeface="Arial" panose="020B0604020202020204" pitchFamily="34" charset="0"/>
              </a:rPr>
              <a:t>Героя Советского Союза.</a:t>
            </a:r>
          </a:p>
        </p:txBody>
      </p:sp>
      <p:pic>
        <p:nvPicPr>
          <p:cNvPr id="21508" name="Рисунок 25" descr="SAM_437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2904" y="3352800"/>
            <a:ext cx="4367908" cy="32766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229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398244"/>
            <a:ext cx="1828800" cy="27651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Рисунок 23" descr="SAM_4381.JPG"/>
          <p:cNvPicPr>
            <a:picLocks noGrp="1" noChangeAspect="1" noChangeArrowheads="1"/>
          </p:cNvPicPr>
          <p:nvPr>
            <p:ph type="body" idx="1"/>
          </p:nvPr>
        </p:nvPicPr>
        <p:blipFill rotWithShape="1">
          <a:blip r:embed="rId6">
            <a:extLst>
              <a:ext uri="{28A0092B-C50C-407E-A947-70E740481C1C}">
                <a14:useLocalDpi xmlns:a14="http://schemas.microsoft.com/office/drawing/2010/main" val="0"/>
              </a:ext>
            </a:extLst>
          </a:blip>
          <a:srcRect l="19062" t="10487" r="20752" b="4970"/>
          <a:stretch/>
        </p:blipFill>
        <p:spPr>
          <a:xfrm>
            <a:off x="3733800" y="1417800"/>
            <a:ext cx="2244819" cy="236824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2400" y="4191000"/>
            <a:ext cx="4648200" cy="224676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defRPr/>
            </a:pPr>
            <a:r>
              <a:rPr lang="ru-RU" sz="2000" dirty="0">
                <a:solidFill>
                  <a:schemeClr val="bg1"/>
                </a:solidFill>
                <a:latin typeface="Arial Narrow" panose="020B0606020202030204" pitchFamily="34" charset="0"/>
                <a:cs typeface="Arial" panose="020B0604020202020204" pitchFamily="34" charset="0"/>
              </a:rPr>
              <a:t>Скромный солдат-разведчик, прошедший с боями от Волги до </a:t>
            </a:r>
            <a:r>
              <a:rPr lang="ru-RU" sz="2000" dirty="0" smtClean="0">
                <a:solidFill>
                  <a:schemeClr val="bg1"/>
                </a:solidFill>
                <a:latin typeface="Arial Narrow" panose="020B0606020202030204" pitchFamily="34" charset="0"/>
                <a:cs typeface="Arial" panose="020B0604020202020204" pitchFamily="34" charset="0"/>
              </a:rPr>
              <a:t>Эльбы. В </a:t>
            </a:r>
            <a:r>
              <a:rPr lang="ru-RU" sz="2000" dirty="0">
                <a:solidFill>
                  <a:schemeClr val="bg1"/>
                </a:solidFill>
                <a:latin typeface="Arial Narrow" panose="020B0606020202030204" pitchFamily="34" charset="0"/>
                <a:cs typeface="Arial" panose="020B0604020202020204" pitchFamily="34" charset="0"/>
              </a:rPr>
              <a:t>бою в районе населенного пункта </a:t>
            </a:r>
            <a:r>
              <a:rPr lang="ru-RU" sz="2000" dirty="0" err="1" smtClean="0">
                <a:solidFill>
                  <a:schemeClr val="bg1"/>
                </a:solidFill>
                <a:latin typeface="Arial Narrow" panose="020B0606020202030204" pitchFamily="34" charset="0"/>
                <a:cs typeface="Arial" panose="020B0604020202020204" pitchFamily="34" charset="0"/>
              </a:rPr>
              <a:t>Линденхе</a:t>
            </a:r>
            <a:r>
              <a:rPr lang="ru-RU" sz="2000" dirty="0" smtClean="0">
                <a:solidFill>
                  <a:schemeClr val="bg1"/>
                </a:solidFill>
                <a:latin typeface="Arial Narrow" panose="020B0606020202030204" pitchFamily="34" charset="0"/>
                <a:cs typeface="Arial" panose="020B0604020202020204" pitchFamily="34" charset="0"/>
              </a:rPr>
              <a:t>, в </a:t>
            </a:r>
            <a:r>
              <a:rPr lang="ru-RU" sz="2000" dirty="0">
                <a:solidFill>
                  <a:schemeClr val="bg1"/>
                </a:solidFill>
                <a:latin typeface="Arial Narrow" panose="020B0606020202030204" pitchFamily="34" charset="0"/>
                <a:cs typeface="Arial" panose="020B0604020202020204" pitchFamily="34" charset="0"/>
              </a:rPr>
              <a:t>критический момент, когда гитлеровцы прорвались к штабу, он вынес на себе тяжелораненого заместителя командира батальона по политчасти и спас полковое </a:t>
            </a:r>
            <a:r>
              <a:rPr lang="ru-RU" sz="2000" dirty="0" smtClean="0">
                <a:solidFill>
                  <a:schemeClr val="bg1"/>
                </a:solidFill>
                <a:latin typeface="Arial Narrow" panose="020B0606020202030204" pitchFamily="34" charset="0"/>
                <a:cs typeface="Arial" panose="020B0604020202020204" pitchFamily="34" charset="0"/>
              </a:rPr>
              <a:t>знамя. </a:t>
            </a:r>
            <a:endParaRPr lang="ru-RU" sz="2000" dirty="0">
              <a:solidFill>
                <a:schemeClr val="bg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0970853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7813"/>
            <a:ext cx="3106738" cy="1139825"/>
          </a:xfrm>
        </p:spPr>
        <p:txBody>
          <a:bodyPr/>
          <a:lstStyle/>
          <a:p>
            <a:pPr eaLnBrk="1" hangingPunct="1">
              <a:defRPr/>
            </a:pPr>
            <a:endParaRPr lang="ru-RU" smtClean="0"/>
          </a:p>
        </p:txBody>
      </p:sp>
      <p:sp>
        <p:nvSpPr>
          <p:cNvPr id="18435" name="Rectangle 3"/>
          <p:cNvSpPr>
            <a:spLocks noGrp="1" noChangeArrowheads="1"/>
          </p:cNvSpPr>
          <p:nvPr>
            <p:ph type="body" idx="1"/>
          </p:nvPr>
        </p:nvSpPr>
        <p:spPr>
          <a:xfrm>
            <a:off x="3492500" y="0"/>
            <a:ext cx="5327650" cy="2276475"/>
          </a:xfrm>
        </p:spPr>
        <p:txBody>
          <a:bodyPr>
            <a:normAutofit/>
          </a:bodyPr>
          <a:lstStyle/>
          <a:p>
            <a:pPr eaLnBrk="1" hangingPunct="1">
              <a:buFont typeface="Wingdings" pitchFamily="2" charset="2"/>
              <a:buNone/>
              <a:defRPr/>
            </a:pPr>
            <a:r>
              <a:rPr lang="ru-RU" sz="1600" dirty="0" smtClean="0">
                <a:solidFill>
                  <a:schemeClr val="tx2"/>
                </a:solidFill>
              </a:rPr>
              <a:t>     24 июня 1945 г. Герой Советского Союза М.М. Кузнецов был участником Парада Победы в г. Москве. На его гру­ди сверкали «Золотая Звезда», ордена и медали. </a:t>
            </a:r>
          </a:p>
        </p:txBody>
      </p:sp>
      <p:pic>
        <p:nvPicPr>
          <p:cNvPr id="17412" name="Picture 7" descr="i?id=247571474-39-72&amp;n=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260350"/>
            <a:ext cx="3311525" cy="18002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11" descr="s52704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050" y="2349500"/>
            <a:ext cx="6770688" cy="42529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 Box 12"/>
          <p:cNvSpPr txBox="1">
            <a:spLocks noChangeArrowheads="1"/>
          </p:cNvSpPr>
          <p:nvPr/>
        </p:nvSpPr>
        <p:spPr bwMode="auto">
          <a:xfrm>
            <a:off x="4643438" y="6165850"/>
            <a:ext cx="41767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ru-RU" altLang="ru-RU" sz="1600" b="1">
                <a:solidFill>
                  <a:schemeClr val="hlink"/>
                </a:solidFill>
                <a:latin typeface="Times New Roman" pitchFamily="18" charset="0"/>
              </a:rPr>
              <a:t>Парад Победы в Москве 24 июня 1945 г.</a:t>
            </a:r>
          </a:p>
        </p:txBody>
      </p:sp>
    </p:spTree>
    <p:extLst>
      <p:ext uri="{BB962C8B-B14F-4D97-AF65-F5344CB8AC3E}">
        <p14:creationId xmlns:p14="http://schemas.microsoft.com/office/powerpoint/2010/main" val="12929523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115888"/>
            <a:ext cx="8218487" cy="1873250"/>
          </a:xfrm>
        </p:spPr>
        <p:txBody>
          <a:bodyPr/>
          <a:lstStyle/>
          <a:p>
            <a:pPr algn="ctr" eaLnBrk="1" hangingPunct="1">
              <a:defRPr/>
            </a:pPr>
            <a:r>
              <a:rPr lang="ru-RU" sz="1600" b="1" dirty="0" smtClean="0">
                <a:solidFill>
                  <a:schemeClr val="accent2">
                    <a:lumMod val="20000"/>
                    <a:lumOff val="80000"/>
                  </a:schemeClr>
                </a:solidFill>
                <a:latin typeface="Arial Narrow" panose="020B0606020202030204" pitchFamily="34" charset="0"/>
              </a:rPr>
              <a:t>Мы, молодое поколение, всегда будем помнить героические подвиги нашего народа в годы  Великой Отечественной войны. Навечно останутся в наших сердцах имена героев, отдавших свою жизнь за наше будущее. </a:t>
            </a:r>
            <a:br>
              <a:rPr lang="ru-RU" sz="1600" b="1" dirty="0" smtClean="0">
                <a:solidFill>
                  <a:schemeClr val="accent2">
                    <a:lumMod val="20000"/>
                    <a:lumOff val="80000"/>
                  </a:schemeClr>
                </a:solidFill>
                <a:latin typeface="Arial Narrow" panose="020B0606020202030204" pitchFamily="34" charset="0"/>
              </a:rPr>
            </a:br>
            <a:r>
              <a:rPr lang="ru-RU" sz="1600" b="1" dirty="0" smtClean="0">
                <a:solidFill>
                  <a:schemeClr val="accent2">
                    <a:lumMod val="20000"/>
                    <a:lumOff val="80000"/>
                  </a:schemeClr>
                </a:solidFill>
                <a:latin typeface="Arial Narrow" panose="020B0606020202030204" pitchFamily="34" charset="0"/>
              </a:rPr>
              <a:t>Вспомним их поимённо,</a:t>
            </a:r>
            <a:br>
              <a:rPr lang="ru-RU" sz="1600" b="1" dirty="0" smtClean="0">
                <a:solidFill>
                  <a:schemeClr val="accent2">
                    <a:lumMod val="20000"/>
                    <a:lumOff val="80000"/>
                  </a:schemeClr>
                </a:solidFill>
                <a:latin typeface="Arial Narrow" panose="020B0606020202030204" pitchFamily="34" charset="0"/>
              </a:rPr>
            </a:br>
            <a:r>
              <a:rPr lang="ru-RU" sz="1600" b="1" dirty="0" smtClean="0">
                <a:solidFill>
                  <a:schemeClr val="accent2">
                    <a:lumMod val="20000"/>
                    <a:lumOff val="80000"/>
                  </a:schemeClr>
                </a:solidFill>
                <a:latin typeface="Arial Narrow" panose="020B0606020202030204" pitchFamily="34" charset="0"/>
              </a:rPr>
              <a:t>Вспомним героев своих,</a:t>
            </a:r>
            <a:br>
              <a:rPr lang="ru-RU" sz="1600" b="1" dirty="0" smtClean="0">
                <a:solidFill>
                  <a:schemeClr val="accent2">
                    <a:lumMod val="20000"/>
                    <a:lumOff val="80000"/>
                  </a:schemeClr>
                </a:solidFill>
                <a:latin typeface="Arial Narrow" panose="020B0606020202030204" pitchFamily="34" charset="0"/>
              </a:rPr>
            </a:br>
            <a:r>
              <a:rPr lang="ru-RU" sz="1600" b="1" dirty="0" smtClean="0">
                <a:solidFill>
                  <a:schemeClr val="accent2">
                    <a:lumMod val="20000"/>
                    <a:lumOff val="80000"/>
                  </a:schemeClr>
                </a:solidFill>
                <a:latin typeface="Arial Narrow" panose="020B0606020202030204" pitchFamily="34" charset="0"/>
              </a:rPr>
              <a:t>Это надо не мёртвым –</a:t>
            </a:r>
            <a:br>
              <a:rPr lang="ru-RU" sz="1600" b="1" dirty="0" smtClean="0">
                <a:solidFill>
                  <a:schemeClr val="accent2">
                    <a:lumMod val="20000"/>
                    <a:lumOff val="80000"/>
                  </a:schemeClr>
                </a:solidFill>
                <a:latin typeface="Arial Narrow" panose="020B0606020202030204" pitchFamily="34" charset="0"/>
              </a:rPr>
            </a:br>
            <a:r>
              <a:rPr lang="ru-RU" sz="1600" b="1" dirty="0" smtClean="0">
                <a:solidFill>
                  <a:schemeClr val="accent2">
                    <a:lumMod val="20000"/>
                    <a:lumOff val="80000"/>
                  </a:schemeClr>
                </a:solidFill>
                <a:latin typeface="Arial Narrow" panose="020B0606020202030204" pitchFamily="34" charset="0"/>
              </a:rPr>
              <a:t>Это надо живым!</a:t>
            </a:r>
            <a:br>
              <a:rPr lang="ru-RU" sz="1600" b="1" dirty="0" smtClean="0">
                <a:solidFill>
                  <a:schemeClr val="accent2">
                    <a:lumMod val="20000"/>
                    <a:lumOff val="80000"/>
                  </a:schemeClr>
                </a:solidFill>
                <a:latin typeface="Arial Narrow" panose="020B0606020202030204" pitchFamily="34" charset="0"/>
              </a:rPr>
            </a:br>
            <a:endParaRPr lang="ru-RU" sz="1600" b="1" dirty="0" smtClean="0">
              <a:solidFill>
                <a:schemeClr val="accent2">
                  <a:lumMod val="20000"/>
                  <a:lumOff val="80000"/>
                </a:schemeClr>
              </a:solidFill>
              <a:latin typeface="Arial Narrow" panose="020B0606020202030204" pitchFamily="34" charset="0"/>
            </a:endParaRPr>
          </a:p>
        </p:txBody>
      </p:sp>
      <p:sp>
        <p:nvSpPr>
          <p:cNvPr id="69637" name="Rectangle 5"/>
          <p:cNvSpPr>
            <a:spLocks noGrp="1" noChangeArrowheads="1"/>
          </p:cNvSpPr>
          <p:nvPr>
            <p:ph type="body" idx="1"/>
          </p:nvPr>
        </p:nvSpPr>
        <p:spPr>
          <a:xfrm>
            <a:off x="250825" y="2060575"/>
            <a:ext cx="4105275" cy="2952750"/>
          </a:xfrm>
        </p:spPr>
        <p:txBody>
          <a:bodyPr/>
          <a:lstStyle/>
          <a:p>
            <a:pPr eaLnBrk="1" hangingPunct="1">
              <a:defRPr/>
            </a:pPr>
            <a:endParaRPr lang="ru-RU" smtClean="0"/>
          </a:p>
        </p:txBody>
      </p:sp>
      <p:pic>
        <p:nvPicPr>
          <p:cNvPr id="22532" name="Picture 6" descr="P1130251"/>
          <p:cNvPicPr>
            <a:picLocks noChangeAspect="1" noChangeArrowheads="1"/>
          </p:cNvPicPr>
          <p:nvPr/>
        </p:nvPicPr>
        <p:blipFill>
          <a:blip r:embed="rId3">
            <a:extLst>
              <a:ext uri="{28A0092B-C50C-407E-A947-70E740481C1C}">
                <a14:useLocalDpi xmlns:a14="http://schemas.microsoft.com/office/drawing/2010/main" val="0"/>
              </a:ext>
            </a:extLst>
          </a:blip>
          <a:srcRect l="19714" b="22975"/>
          <a:stretch>
            <a:fillRect/>
          </a:stretch>
        </p:blipFill>
        <p:spPr bwMode="auto">
          <a:xfrm>
            <a:off x="250825" y="2060575"/>
            <a:ext cx="4105275"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7" descr="P1130176"/>
          <p:cNvPicPr>
            <a:picLocks noChangeAspect="1" noChangeArrowheads="1"/>
          </p:cNvPicPr>
          <p:nvPr/>
        </p:nvPicPr>
        <p:blipFill>
          <a:blip r:embed="rId4">
            <a:extLst>
              <a:ext uri="{28A0092B-C50C-407E-A947-70E740481C1C}">
                <a14:useLocalDpi xmlns:a14="http://schemas.microsoft.com/office/drawing/2010/main" val="0"/>
              </a:ext>
            </a:extLst>
          </a:blip>
          <a:srcRect l="21126" t="8496" r="5576" b="22119"/>
          <a:stretch>
            <a:fillRect/>
          </a:stretch>
        </p:blipFill>
        <p:spPr bwMode="auto">
          <a:xfrm>
            <a:off x="3995738" y="2924175"/>
            <a:ext cx="4967287"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10"/>
          <p:cNvSpPr txBox="1">
            <a:spLocks noChangeArrowheads="1"/>
          </p:cNvSpPr>
          <p:nvPr/>
        </p:nvSpPr>
        <p:spPr bwMode="auto">
          <a:xfrm>
            <a:off x="468313" y="5445125"/>
            <a:ext cx="3455987" cy="641350"/>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r>
              <a:rPr lang="ru-RU" altLang="ru-RU" b="1" dirty="0">
                <a:solidFill>
                  <a:srgbClr val="C00000"/>
                </a:solidFill>
                <a:latin typeface="Times New Roman" pitchFamily="18" charset="0"/>
              </a:rPr>
              <a:t>Парад Победы в </a:t>
            </a:r>
            <a:r>
              <a:rPr lang="ru-RU" altLang="ru-RU" b="1" dirty="0" err="1">
                <a:solidFill>
                  <a:srgbClr val="C00000"/>
                </a:solidFill>
                <a:latin typeface="Times New Roman" pitchFamily="18" charset="0"/>
              </a:rPr>
              <a:t>р.п.Шаранге</a:t>
            </a:r>
            <a:r>
              <a:rPr lang="ru-RU" altLang="ru-RU" b="1" dirty="0">
                <a:solidFill>
                  <a:srgbClr val="C00000"/>
                </a:solidFill>
                <a:latin typeface="Times New Roman" pitchFamily="18" charset="0"/>
              </a:rPr>
              <a:t> </a:t>
            </a:r>
          </a:p>
          <a:p>
            <a:pPr eaLnBrk="1" hangingPunct="1"/>
            <a:r>
              <a:rPr lang="ru-RU" altLang="ru-RU" b="1" dirty="0">
                <a:solidFill>
                  <a:srgbClr val="C00000"/>
                </a:solidFill>
                <a:latin typeface="Times New Roman" pitchFamily="18" charset="0"/>
              </a:rPr>
              <a:t>                9 мая 2014 г.</a:t>
            </a:r>
          </a:p>
        </p:txBody>
      </p:sp>
    </p:spTree>
    <p:extLst>
      <p:ext uri="{BB962C8B-B14F-4D97-AF65-F5344CB8AC3E}">
        <p14:creationId xmlns:p14="http://schemas.microsoft.com/office/powerpoint/2010/main" val="33980333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0" y="990600"/>
            <a:ext cx="3994374" cy="1905000"/>
          </a:xfrm>
        </p:spPr>
        <p:txBody>
          <a:bodyPr/>
          <a:lstStyle/>
          <a:p>
            <a:pPr lvl="0" defTabSz="914400" fontAlgn="base">
              <a:spcAft>
                <a:spcPct val="0"/>
              </a:spcAft>
              <a:defRPr/>
            </a:pPr>
            <a:endParaRPr lang="ru-RU" dirty="0"/>
          </a:p>
        </p:txBody>
      </p:sp>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8593" y="990601"/>
            <a:ext cx="3995737" cy="2771988"/>
          </a:xfrm>
          <a:prstGeom prst="rect">
            <a:avLst/>
          </a:prstGeom>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6248400" y="3454812"/>
            <a:ext cx="1792478" cy="307777"/>
          </a:xfrm>
          <a:prstGeom prst="rect">
            <a:avLst/>
          </a:prstGeom>
          <a:gradFill flip="none" rotWithShape="1">
            <a:gsLst>
              <a:gs pos="0">
                <a:schemeClr val="accent6">
                  <a:tint val="70000"/>
                  <a:lumMod val="110000"/>
                </a:schemeClr>
              </a:gs>
              <a:gs pos="100000">
                <a:schemeClr val="accent6">
                  <a:tint val="90000"/>
                </a:schemeClr>
              </a:gs>
            </a:gsLst>
            <a:path path="circle">
              <a:fillToRect r="100000" b="100000"/>
            </a:path>
            <a:tileRect l="-100000" t="-100000"/>
          </a:gradFill>
        </p:spPr>
        <p:style>
          <a:lnRef idx="1">
            <a:schemeClr val="accent6"/>
          </a:lnRef>
          <a:fillRef idx="2">
            <a:schemeClr val="accent6"/>
          </a:fillRef>
          <a:effectRef idx="1">
            <a:schemeClr val="accent6"/>
          </a:effectRef>
          <a:fontRef idx="minor">
            <a:schemeClr val="dk1"/>
          </a:fontRef>
        </p:style>
        <p:txBody>
          <a:bodyPr wrap="none" rtlCol="0">
            <a:spAutoFit/>
          </a:bodyPr>
          <a:lstStyle/>
          <a:p>
            <a:pPr algn="ctr"/>
            <a:r>
              <a:rPr lang="ru-RU" sz="1400" dirty="0" smtClean="0">
                <a:latin typeface="Arial Narrow" panose="020B0606020202030204" pitchFamily="34" charset="0"/>
              </a:rPr>
              <a:t>Улица Ленина 2014 год</a:t>
            </a:r>
            <a:endParaRPr lang="ru-RU" sz="1400" dirty="0">
              <a:latin typeface="Arial Narrow" panose="020B0606020202030204" pitchFamily="34" charset="0"/>
            </a:endParaRPr>
          </a:p>
        </p:txBody>
      </p:sp>
      <p:sp>
        <p:nvSpPr>
          <p:cNvPr id="9" name="TextBox 8"/>
          <p:cNvSpPr txBox="1"/>
          <p:nvPr/>
        </p:nvSpPr>
        <p:spPr>
          <a:xfrm>
            <a:off x="1600200" y="228600"/>
            <a:ext cx="6553200" cy="46166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effectLst>
            <a:glow rad="139700">
              <a:schemeClr val="accent5">
                <a:satMod val="175000"/>
                <a:alpha val="40000"/>
              </a:schemeClr>
            </a:glow>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dirty="0" smtClean="0"/>
              <a:t>   </a:t>
            </a:r>
            <a:r>
              <a:rPr lang="ru-RU" sz="2400" dirty="0" smtClean="0">
                <a:latin typeface="Arial" panose="020B0604020202020204" pitchFamily="34" charset="0"/>
                <a:cs typeface="Arial" panose="020B0604020202020204" pitchFamily="34" charset="0"/>
              </a:rPr>
              <a:t>Улица Ленина – начало истории посёлка.</a:t>
            </a:r>
            <a:endParaRPr lang="ru-RU" sz="2400" dirty="0">
              <a:latin typeface="Arial" panose="020B0604020202020204" pitchFamily="34" charset="0"/>
              <a:cs typeface="Arial" panose="020B0604020202020204" pitchFamily="34" charset="0"/>
            </a:endParaRPr>
          </a:p>
        </p:txBody>
      </p:sp>
      <p:pic>
        <p:nvPicPr>
          <p:cNvPr id="11" name="Picture 4" descr="File0505"/>
          <p:cNvPicPr>
            <a:picLocks noGrp="1" noChangeAspect="1" noChangeArrowheads="1"/>
          </p:cNvPicPr>
          <p:nvPr>
            <p:ph idx="1"/>
          </p:nvPr>
        </p:nvPicPr>
        <p:blipFill rotWithShape="1">
          <a:blip r:embed="rId4" cstate="print">
            <a:extLst>
              <a:ext uri="{28A0092B-C50C-407E-A947-70E740481C1C}">
                <a14:useLocalDpi xmlns:a14="http://schemas.microsoft.com/office/drawing/2010/main" val="0"/>
              </a:ext>
            </a:extLst>
          </a:blip>
          <a:srcRect l="2592" t="13598" r="1407" b="4893"/>
          <a:stretch/>
        </p:blipFill>
        <p:spPr bwMode="auto">
          <a:xfrm>
            <a:off x="152400" y="914400"/>
            <a:ext cx="4380488" cy="2839205"/>
          </a:xfrm>
          <a:prstGeom prst="rect">
            <a:avLst/>
          </a:prstGeom>
          <a:ln>
            <a:noFill/>
          </a:ln>
          <a:effectLst>
            <a:glow rad="139700">
              <a:schemeClr val="accent1">
                <a:satMod val="175000"/>
                <a:alpha val="40000"/>
              </a:schemeClr>
            </a:glow>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28600" y="3434506"/>
            <a:ext cx="4191000" cy="30777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altLang="ru-RU" sz="1400" dirty="0">
                <a:latin typeface="Arial Narrow" panose="020B0606020202030204" pitchFamily="34" charset="0"/>
              </a:rPr>
              <a:t>Октябрьская демонстрация </a:t>
            </a:r>
            <a:r>
              <a:rPr lang="ru-RU" altLang="ru-RU" sz="1400" dirty="0" smtClean="0">
                <a:latin typeface="Arial Narrow" panose="020B0606020202030204" pitchFamily="34" charset="0"/>
              </a:rPr>
              <a:t>по улице Ленина 1955 год</a:t>
            </a:r>
            <a:endParaRPr lang="ru-RU" sz="1400" dirty="0">
              <a:latin typeface="Arial Narrow" panose="020B0606020202030204" pitchFamily="34" charset="0"/>
            </a:endParaRPr>
          </a:p>
        </p:txBody>
      </p:sp>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25132"/>
          <a:stretch/>
        </p:blipFill>
        <p:spPr bwMode="auto">
          <a:xfrm>
            <a:off x="1828801" y="4001431"/>
            <a:ext cx="5181600" cy="2682161"/>
          </a:xfrm>
          <a:prstGeom prst="rect">
            <a:avLst/>
          </a:prstGeom>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423365" y="6397823"/>
            <a:ext cx="2558714" cy="307777"/>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ru-RU" sz="1400" dirty="0" smtClean="0">
                <a:latin typeface="Arial Narrow" panose="020B0606020202030204" pitchFamily="34" charset="0"/>
              </a:rPr>
              <a:t>Улица Ленина (вид сверху) 2015 г.</a:t>
            </a:r>
            <a:endParaRPr lang="ru-RU" sz="1400" dirty="0">
              <a:latin typeface="Arial Narrow" panose="020B060602020203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10781">
        <p14:gallery dir="l"/>
      </p:transition>
    </mc:Choice>
    <mc:Fallback xmlns="">
      <p:transition spd="slow" advClick="0" advTm="10781">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Содержимое 3" descr="Огненные рамки - фоны (SHQ)"/>
          <p:cNvPicPr>
            <a:picLocks/>
          </p:cNvPicPr>
          <p:nvPr/>
        </p:nvPicPr>
        <p:blipFill>
          <a:blip r:embed="rId3" cstate="print"/>
          <a:srcRect l="2459" t="36047" r="1639" b="52325"/>
          <a:stretch>
            <a:fillRect/>
          </a:stretch>
        </p:blipFill>
        <p:spPr bwMode="auto">
          <a:xfrm>
            <a:off x="0" y="6172200"/>
            <a:ext cx="9144000" cy="685800"/>
          </a:xfrm>
          <a:prstGeom prst="rect">
            <a:avLst/>
          </a:prstGeom>
          <a:noFill/>
          <a:ln w="9525">
            <a:noFill/>
            <a:miter lim="800000"/>
            <a:headEnd/>
            <a:tailEnd/>
          </a:ln>
        </p:spPr>
      </p:pic>
      <p:sp>
        <p:nvSpPr>
          <p:cNvPr id="2" name="Объект 1"/>
          <p:cNvSpPr>
            <a:spLocks noGrp="1"/>
          </p:cNvSpPr>
          <p:nvPr>
            <p:ph idx="1"/>
          </p:nvPr>
        </p:nvSpPr>
        <p:spPr>
          <a:xfrm>
            <a:off x="111309" y="533400"/>
            <a:ext cx="4495799" cy="198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5"/>
          </a:lnRef>
          <a:fillRef idx="2">
            <a:schemeClr val="accent5"/>
          </a:fillRef>
          <a:effectRef idx="1">
            <a:schemeClr val="accent5"/>
          </a:effectRef>
          <a:fontRef idx="minor">
            <a:schemeClr val="dk1"/>
          </a:fontRef>
        </p:style>
        <p:txBody>
          <a:bodyPr>
            <a:normAutofit fontScale="85000" lnSpcReduction="20000"/>
          </a:bodyPr>
          <a:lstStyle/>
          <a:p>
            <a:pPr>
              <a:buNone/>
              <a:defRPr/>
            </a:pPr>
            <a:endParaRPr lang="ru-RU" sz="2400" b="1"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endParaRPr>
          </a:p>
          <a:p>
            <a:pPr>
              <a:buNone/>
              <a:defRPr/>
            </a:pPr>
            <a:r>
              <a:rPr lang="ru-RU" sz="2400" b="1"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Свой </a:t>
            </a:r>
            <a:r>
              <a:rPr lang="ru-RU" sz="2400" b="1" dirty="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уголок, любимый и желанный,</a:t>
            </a:r>
          </a:p>
          <a:p>
            <a:pPr>
              <a:buNone/>
              <a:defRPr/>
            </a:pPr>
            <a:r>
              <a:rPr lang="ru-RU" sz="2400" b="1" dirty="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Здесь славят люди доблестным трудом!</a:t>
            </a:r>
          </a:p>
          <a:p>
            <a:pPr>
              <a:buNone/>
              <a:defRPr/>
            </a:pPr>
            <a:r>
              <a:rPr lang="ru-RU" sz="2400" b="1" dirty="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Вы не знакомы с нашею </a:t>
            </a:r>
            <a:r>
              <a:rPr lang="ru-RU" sz="2400" b="1" dirty="0" err="1">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Шарангой</a:t>
            </a:r>
            <a:r>
              <a:rPr lang="ru-RU" sz="2400" b="1" dirty="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a:t>
            </a:r>
          </a:p>
          <a:p>
            <a:pPr>
              <a:buNone/>
              <a:defRPr/>
            </a:pPr>
            <a:r>
              <a:rPr lang="ru-RU" sz="2400" b="1" dirty="0">
                <a:ln w="10160">
                  <a:solidFill>
                    <a:schemeClr val="accent1"/>
                  </a:solidFill>
                  <a:prstDash val="solid"/>
                </a:ln>
                <a:solidFill>
                  <a:srgbClr val="FFFFFF"/>
                </a:solidFill>
                <a:effectLst>
                  <a:outerShdw blurRad="38100" dist="32000" dir="5400000" algn="tl">
                    <a:srgbClr val="000000">
                      <a:alpha val="30000"/>
                    </a:srgbClr>
                  </a:outerShdw>
                </a:effectLst>
                <a:latin typeface="Arial Narrow" panose="020B0606020202030204" pitchFamily="34" charset="0"/>
              </a:rPr>
              <a:t>Мы приглашаем в гости Вас и ждем!</a:t>
            </a:r>
          </a:p>
          <a:p>
            <a:endParaRPr lang="ru-RU" b="1"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pic>
        <p:nvPicPr>
          <p:cNvPr id="205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2389" t="13116" r="2301" b="-616"/>
          <a:stretch/>
        </p:blipFill>
        <p:spPr bwMode="auto">
          <a:xfrm>
            <a:off x="4747915" y="457200"/>
            <a:ext cx="4205371" cy="2895600"/>
          </a:xfrm>
          <a:prstGeom prst="round2DiagRect">
            <a:avLst>
              <a:gd name="adj1" fmla="val 16667"/>
              <a:gd name="adj2" fmla="val 15912"/>
            </a:avLst>
          </a:prstGeom>
          <a:ln w="38100">
            <a:solidFill>
              <a:schemeClr val="bg2">
                <a:lumMod val="60000"/>
                <a:lumOff val="40000"/>
              </a:schemeClr>
            </a:solidFill>
            <a:miter lim="800000"/>
            <a:headEnd/>
            <a:tailEnd/>
          </a:ln>
          <a:effectLst>
            <a:glow rad="139700">
              <a:schemeClr val="accent5">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809" y="2819400"/>
            <a:ext cx="4356800" cy="3048000"/>
          </a:xfrm>
          <a:prstGeom prst="round2DiagRect">
            <a:avLst>
              <a:gd name="adj1" fmla="val 16667"/>
              <a:gd name="adj2" fmla="val 16859"/>
            </a:avLst>
          </a:prstGeom>
          <a:ln w="38100">
            <a:solidFill>
              <a:srgbClr val="00B050"/>
            </a:solidFill>
            <a:miter lim="800000"/>
            <a:headEnd/>
            <a:tailEnd/>
          </a:ln>
          <a:effectLst>
            <a:glow rad="139700">
              <a:schemeClr val="accent6">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74130" y="3714244"/>
            <a:ext cx="4152940" cy="2917825"/>
          </a:xfrm>
          <a:prstGeom prst="round2DiagRect">
            <a:avLst>
              <a:gd name="adj1" fmla="val 16667"/>
              <a:gd name="adj2" fmla="val 20523"/>
            </a:avLst>
          </a:prstGeom>
          <a:ln w="38100">
            <a:solidFill>
              <a:srgbClr val="FFFF00"/>
            </a:solidFill>
            <a:miter lim="800000"/>
            <a:headEnd/>
            <a:tailEnd/>
          </a:ln>
          <a:effectLst>
            <a:glow rad="1397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25985">
        <p14:gallery dir="l"/>
      </p:transition>
    </mc:Choice>
    <mc:Fallback xmlns="">
      <p:transition spd="slow" advTm="25985">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sz="quarter"/>
          </p:nvPr>
        </p:nvSpPr>
        <p:spPr>
          <a:xfrm>
            <a:off x="685800" y="142875"/>
            <a:ext cx="7772400" cy="1000125"/>
          </a:xfrm>
        </p:spPr>
        <p:txBody>
          <a:bodyPr/>
          <a:lstStyle/>
          <a:p>
            <a:pPr algn="ctr" eaLnBrk="1" hangingPunct="1">
              <a:defRPr/>
            </a:pPr>
            <a:r>
              <a:rPr lang="ru-RU" dirty="0" smtClean="0">
                <a:solidFill>
                  <a:srgbClr val="FFFF00"/>
                </a:solidFill>
              </a:rPr>
              <a:t>Источники:</a:t>
            </a:r>
          </a:p>
        </p:txBody>
      </p:sp>
      <p:sp>
        <p:nvSpPr>
          <p:cNvPr id="4" name="Подзаголовок 3"/>
          <p:cNvSpPr>
            <a:spLocks noGrp="1"/>
          </p:cNvSpPr>
          <p:nvPr>
            <p:ph type="subTitle" sz="quarter" idx="1"/>
          </p:nvPr>
        </p:nvSpPr>
        <p:spPr>
          <a:xfrm>
            <a:off x="1371600" y="1285875"/>
            <a:ext cx="6400800" cy="4200525"/>
          </a:xfrm>
        </p:spPr>
        <p:txBody>
          <a:bodyPr>
            <a:normAutofit fontScale="92500" lnSpcReduction="20000"/>
          </a:bodyPr>
          <a:lstStyle/>
          <a:p>
            <a:pPr algn="l" eaLnBrk="1" hangingPunct="1"/>
            <a:r>
              <a:rPr lang="ru-RU" altLang="ru-RU" dirty="0" smtClean="0">
                <a:solidFill>
                  <a:schemeClr val="accent2">
                    <a:lumMod val="40000"/>
                    <a:lumOff val="60000"/>
                  </a:schemeClr>
                </a:solidFill>
                <a:latin typeface="Arial Narrow" panose="020B0606020202030204" pitchFamily="34" charset="0"/>
              </a:rPr>
              <a:t>1. Ул. </a:t>
            </a:r>
            <a:r>
              <a:rPr lang="ru-RU" altLang="ru-RU" dirty="0" err="1" smtClean="0">
                <a:solidFill>
                  <a:schemeClr val="accent2">
                    <a:lumMod val="40000"/>
                    <a:lumOff val="60000"/>
                  </a:schemeClr>
                </a:solidFill>
                <a:latin typeface="Arial Narrow" panose="020B0606020202030204" pitchFamily="34" charset="0"/>
              </a:rPr>
              <a:t>Мягчилава</a:t>
            </a:r>
            <a:r>
              <a:rPr lang="ru-RU" altLang="ru-RU" dirty="0" smtClean="0">
                <a:solidFill>
                  <a:schemeClr val="accent2">
                    <a:lumMod val="40000"/>
                    <a:lumOff val="60000"/>
                  </a:schemeClr>
                </a:solidFill>
                <a:latin typeface="Arial Narrow" panose="020B0606020202030204" pitchFamily="34" charset="0"/>
              </a:rPr>
              <a:t> – История улиц </a:t>
            </a:r>
            <a:r>
              <a:rPr lang="ru-RU" altLang="ru-RU" dirty="0" err="1" smtClean="0">
                <a:solidFill>
                  <a:schemeClr val="accent2">
                    <a:lumMod val="40000"/>
                    <a:lumOff val="60000"/>
                  </a:schemeClr>
                </a:solidFill>
                <a:latin typeface="Arial Narrow" panose="020B0606020202030204" pitchFamily="34" charset="0"/>
              </a:rPr>
              <a:t>Шаранги</a:t>
            </a:r>
            <a:r>
              <a:rPr lang="ru-RU" altLang="ru-RU" dirty="0" smtClean="0">
                <a:solidFill>
                  <a:schemeClr val="accent2">
                    <a:lumMod val="40000"/>
                    <a:lumOff val="60000"/>
                  </a:schemeClr>
                </a:solidFill>
                <a:latin typeface="Arial Narrow" panose="020B0606020202030204" pitchFamily="34" charset="0"/>
              </a:rPr>
              <a:t>    http://10a-klass.wen.ru/page1.html</a:t>
            </a:r>
          </a:p>
          <a:p>
            <a:pPr algn="l" eaLnBrk="1" hangingPunct="1"/>
            <a:r>
              <a:rPr lang="ru-RU" altLang="ru-RU" dirty="0" smtClean="0">
                <a:solidFill>
                  <a:schemeClr val="accent2">
                    <a:lumMod val="40000"/>
                    <a:lumOff val="60000"/>
                  </a:schemeClr>
                </a:solidFill>
                <a:latin typeface="Arial Narrow" panose="020B0606020202030204" pitchFamily="34" charset="0"/>
              </a:rPr>
              <a:t>2. Библиотека </a:t>
            </a:r>
            <a:r>
              <a:rPr lang="ru-RU" altLang="ru-RU" dirty="0" err="1" smtClean="0">
                <a:solidFill>
                  <a:schemeClr val="accent2">
                    <a:lumMod val="40000"/>
                    <a:lumOff val="60000"/>
                  </a:schemeClr>
                </a:solidFill>
                <a:latin typeface="Arial Narrow" panose="020B0606020202030204" pitchFamily="34" charset="0"/>
              </a:rPr>
              <a:t>Шарангского</a:t>
            </a:r>
            <a:r>
              <a:rPr lang="ru-RU" altLang="ru-RU" dirty="0" smtClean="0">
                <a:solidFill>
                  <a:schemeClr val="accent2">
                    <a:lumMod val="40000"/>
                    <a:lumOff val="60000"/>
                  </a:schemeClr>
                </a:solidFill>
                <a:latin typeface="Arial Narrow" panose="020B0606020202030204" pitchFamily="34" charset="0"/>
              </a:rPr>
              <a:t> района</a:t>
            </a:r>
            <a:r>
              <a:rPr lang="ru-RU" altLang="ru-RU" b="1" dirty="0" smtClean="0">
                <a:solidFill>
                  <a:schemeClr val="accent2">
                    <a:lumMod val="40000"/>
                    <a:lumOff val="60000"/>
                  </a:schemeClr>
                </a:solidFill>
                <a:latin typeface="Arial Narrow" panose="020B0606020202030204" pitchFamily="34" charset="0"/>
              </a:rPr>
              <a:t>  </a:t>
            </a:r>
            <a:r>
              <a:rPr lang="ru-RU" altLang="ru-RU" dirty="0" smtClean="0">
                <a:solidFill>
                  <a:schemeClr val="accent2">
                    <a:lumMod val="40000"/>
                    <a:lumOff val="60000"/>
                  </a:schemeClr>
                </a:solidFill>
                <a:latin typeface="Arial Narrow" panose="020B0606020202030204" pitchFamily="34" charset="0"/>
              </a:rPr>
              <a:t>http://www.cbs-shar.ru/</a:t>
            </a:r>
            <a:endParaRPr lang="ru-RU" altLang="ru-RU" b="1" dirty="0" smtClean="0">
              <a:solidFill>
                <a:schemeClr val="accent2">
                  <a:lumMod val="40000"/>
                  <a:lumOff val="60000"/>
                </a:schemeClr>
              </a:solidFill>
              <a:latin typeface="Arial Narrow" panose="020B0606020202030204" pitchFamily="34" charset="0"/>
            </a:endParaRPr>
          </a:p>
          <a:p>
            <a:pPr algn="l" eaLnBrk="1" hangingPunct="1"/>
            <a:r>
              <a:rPr lang="ru-RU" altLang="ru-RU" dirty="0" smtClean="0">
                <a:solidFill>
                  <a:schemeClr val="accent2">
                    <a:lumMod val="40000"/>
                    <a:lumOff val="60000"/>
                  </a:schemeClr>
                </a:solidFill>
                <a:latin typeface="Arial Narrow" panose="020B0606020202030204" pitchFamily="34" charset="0"/>
              </a:rPr>
              <a:t>3. Книга  «ПОБЕДА. ПРАВДА. ПАМЯТЬ», Нижний Новгород – </a:t>
            </a:r>
            <a:r>
              <a:rPr lang="ru-RU" altLang="ru-RU" dirty="0" err="1" smtClean="0">
                <a:solidFill>
                  <a:schemeClr val="accent2">
                    <a:lumMod val="40000"/>
                    <a:lumOff val="60000"/>
                  </a:schemeClr>
                </a:solidFill>
                <a:latin typeface="Arial Narrow" panose="020B0606020202030204" pitchFamily="34" charset="0"/>
              </a:rPr>
              <a:t>Шаранга</a:t>
            </a:r>
            <a:r>
              <a:rPr lang="ru-RU" altLang="ru-RU" dirty="0" smtClean="0">
                <a:solidFill>
                  <a:schemeClr val="accent2">
                    <a:lumMod val="40000"/>
                    <a:lumOff val="60000"/>
                  </a:schemeClr>
                </a:solidFill>
                <a:latin typeface="Arial Narrow" panose="020B0606020202030204" pitchFamily="34" charset="0"/>
              </a:rPr>
              <a:t>, 2005г.</a:t>
            </a:r>
            <a:endParaRPr lang="ru-RU" altLang="ru-RU" b="1" dirty="0" smtClean="0">
              <a:solidFill>
                <a:schemeClr val="accent2">
                  <a:lumMod val="40000"/>
                  <a:lumOff val="60000"/>
                </a:schemeClr>
              </a:solidFill>
              <a:latin typeface="Arial Narrow" panose="020B0606020202030204" pitchFamily="34" charset="0"/>
            </a:endParaRPr>
          </a:p>
          <a:p>
            <a:pPr algn="l" eaLnBrk="1" hangingPunct="1"/>
            <a:r>
              <a:rPr lang="ru-RU" altLang="ru-RU" dirty="0" smtClean="0">
                <a:solidFill>
                  <a:schemeClr val="accent2">
                    <a:lumMod val="40000"/>
                    <a:lumOff val="60000"/>
                  </a:schemeClr>
                </a:solidFill>
                <a:latin typeface="Arial Narrow" panose="020B0606020202030204" pitchFamily="34" charset="0"/>
              </a:rPr>
              <a:t>4. Книга «У чистых рек, среди лесов зелёных», Нижний Новгород, ГИПП «НИЖПОЛИГРАФ», 1997г.</a:t>
            </a:r>
            <a:endParaRPr lang="ru-RU" altLang="ru-RU" b="1" dirty="0" smtClean="0">
              <a:solidFill>
                <a:schemeClr val="accent2">
                  <a:lumMod val="40000"/>
                  <a:lumOff val="60000"/>
                </a:schemeClr>
              </a:solidFill>
              <a:latin typeface="Arial Narrow" panose="020B0606020202030204" pitchFamily="34" charset="0"/>
            </a:endParaRPr>
          </a:p>
          <a:p>
            <a:pPr algn="l" eaLnBrk="1" hangingPunct="1"/>
            <a:r>
              <a:rPr lang="ru-RU" altLang="ru-RU" dirty="0" smtClean="0">
                <a:solidFill>
                  <a:schemeClr val="accent2">
                    <a:lumMod val="40000"/>
                    <a:lumOff val="60000"/>
                  </a:schemeClr>
                </a:solidFill>
                <a:latin typeface="Arial Narrow" panose="020B0606020202030204" pitchFamily="34" charset="0"/>
              </a:rPr>
              <a:t>5. Газета «Знамя победы»  от 9 мая 1979г. Воспоминания солдата – героя о его боевом пути</a:t>
            </a:r>
            <a:endParaRPr lang="ru-RU" altLang="ru-RU" b="1" dirty="0" smtClean="0">
              <a:solidFill>
                <a:schemeClr val="accent2">
                  <a:lumMod val="40000"/>
                  <a:lumOff val="60000"/>
                </a:schemeClr>
              </a:solidFill>
              <a:latin typeface="Arial Narrow" panose="020B0606020202030204" pitchFamily="34" charset="0"/>
            </a:endParaRPr>
          </a:p>
          <a:p>
            <a:pPr algn="l" eaLnBrk="1" hangingPunct="1"/>
            <a:r>
              <a:rPr lang="ru-RU" altLang="ru-RU" dirty="0" smtClean="0">
                <a:solidFill>
                  <a:schemeClr val="accent2">
                    <a:lumMod val="40000"/>
                    <a:lumOff val="60000"/>
                  </a:schemeClr>
                </a:solidFill>
                <a:latin typeface="Arial Narrow" panose="020B0606020202030204" pitchFamily="34" charset="0"/>
                <a:cs typeface="Times New Roman" pitchFamily="18" charset="0"/>
              </a:rPr>
              <a:t>6. Письмо Кузнецова М.М. </a:t>
            </a:r>
            <a:r>
              <a:rPr lang="ru-RU" altLang="ru-RU" dirty="0" err="1" smtClean="0">
                <a:solidFill>
                  <a:schemeClr val="accent2">
                    <a:lumMod val="40000"/>
                    <a:lumOff val="60000"/>
                  </a:schemeClr>
                </a:solidFill>
                <a:latin typeface="Arial Narrow" panose="020B0606020202030204" pitchFamily="34" charset="0"/>
                <a:cs typeface="Times New Roman" pitchFamily="18" charset="0"/>
              </a:rPr>
              <a:t>шарангским</a:t>
            </a:r>
            <a:r>
              <a:rPr lang="ru-RU" altLang="ru-RU" dirty="0" smtClean="0">
                <a:solidFill>
                  <a:schemeClr val="accent2">
                    <a:lumMod val="40000"/>
                    <a:lumOff val="60000"/>
                  </a:schemeClr>
                </a:solidFill>
                <a:latin typeface="Arial Narrow" panose="020B0606020202030204" pitchFamily="34" charset="0"/>
                <a:cs typeface="Times New Roman" pitchFamily="18" charset="0"/>
              </a:rPr>
              <a:t> школьникам 10 февраля 1975 год</a:t>
            </a:r>
          </a:p>
          <a:p>
            <a:pPr algn="l" eaLnBrk="1" hangingPunct="1"/>
            <a:r>
              <a:rPr lang="ru-RU" altLang="ru-RU" dirty="0" smtClean="0">
                <a:solidFill>
                  <a:schemeClr val="accent2">
                    <a:lumMod val="40000"/>
                    <a:lumOff val="60000"/>
                  </a:schemeClr>
                </a:solidFill>
                <a:latin typeface="Arial Narrow" panose="020B0606020202030204" pitchFamily="34" charset="0"/>
                <a:cs typeface="Times New Roman" pitchFamily="18" charset="0"/>
              </a:rPr>
              <a:t>7. Фотографии из школьного архива</a:t>
            </a:r>
          </a:p>
          <a:p>
            <a:pPr algn="l" eaLnBrk="1" hangingPunct="1"/>
            <a:r>
              <a:rPr lang="ru-RU" altLang="ru-RU" dirty="0" smtClean="0">
                <a:solidFill>
                  <a:schemeClr val="accent2">
                    <a:lumMod val="40000"/>
                    <a:lumOff val="60000"/>
                  </a:schemeClr>
                </a:solidFill>
                <a:latin typeface="Arial Narrow" panose="020B0606020202030204" pitchFamily="34" charset="0"/>
                <a:cs typeface="Times New Roman" pitchFamily="18" charset="0"/>
              </a:rPr>
              <a:t>8. Материалы из школьного музея</a:t>
            </a:r>
          </a:p>
          <a:p>
            <a:pPr eaLnBrk="1" hangingPunct="1"/>
            <a:endParaRPr lang="ru-RU" altLang="ru-RU" sz="1400" dirty="0" smtClean="0"/>
          </a:p>
        </p:txBody>
      </p:sp>
    </p:spTree>
    <p:extLst>
      <p:ext uri="{BB962C8B-B14F-4D97-AF65-F5344CB8AC3E}">
        <p14:creationId xmlns:p14="http://schemas.microsoft.com/office/powerpoint/2010/main" val="4556864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28600" y="228600"/>
            <a:ext cx="8534400" cy="838200"/>
          </a:xfrm>
        </p:spPr>
        <p:style>
          <a:lnRef idx="1">
            <a:schemeClr val="accent6"/>
          </a:lnRef>
          <a:fillRef idx="2">
            <a:schemeClr val="accent6"/>
          </a:fillRef>
          <a:effectRef idx="1">
            <a:schemeClr val="accent6"/>
          </a:effectRef>
          <a:fontRef idx="minor">
            <a:schemeClr val="dk1"/>
          </a:fontRef>
        </p:style>
        <p:txBody>
          <a:bodyPr/>
          <a:lstStyle/>
          <a:p>
            <a:pPr algn="ctr" eaLnBrk="1" hangingPunct="1">
              <a:defRPr/>
            </a:pPr>
            <a:r>
              <a:rPr lang="ru-RU" b="1" dirty="0" err="1" smtClean="0">
                <a:solidFill>
                  <a:srgbClr val="C00000"/>
                </a:solidFill>
                <a:latin typeface="Arial" panose="020B0604020202020204" pitchFamily="34" charset="0"/>
                <a:cs typeface="Arial" panose="020B0604020202020204" pitchFamily="34" charset="0"/>
              </a:rPr>
              <a:t>Шарангский</a:t>
            </a:r>
            <a:r>
              <a:rPr lang="ru-RU" b="1" dirty="0" smtClean="0">
                <a:solidFill>
                  <a:srgbClr val="C00000"/>
                </a:solidFill>
                <a:latin typeface="Arial" panose="020B0604020202020204" pitchFamily="34" charset="0"/>
                <a:cs typeface="Arial" panose="020B0604020202020204" pitchFamily="34" charset="0"/>
              </a:rPr>
              <a:t> народный краеведческий музей</a:t>
            </a:r>
            <a:r>
              <a:rPr lang="ru-RU" sz="2900" b="1" dirty="0" smtClean="0">
                <a:solidFill>
                  <a:srgbClr val="C00000"/>
                </a:solidFill>
                <a:latin typeface="Arial" panose="020B0604020202020204" pitchFamily="34" charset="0"/>
                <a:cs typeface="Arial" panose="020B0604020202020204" pitchFamily="34" charset="0"/>
              </a:rPr>
              <a:t>.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42" y="1639730"/>
            <a:ext cx="4974585" cy="3730939"/>
          </a:xfrm>
          <a:prstGeom prst="rect">
            <a:avLst/>
          </a:prstGeom>
          <a:ln w="190500" cap="sq">
            <a:solidFill>
              <a:schemeClr val="accent5">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4329" y="837525"/>
            <a:ext cx="3556899" cy="2667674"/>
          </a:xfrm>
          <a:prstGeom prst="rect">
            <a:avLst/>
          </a:prstGeom>
          <a:ln w="190500" cap="sq">
            <a:solidFill>
              <a:schemeClr val="accent5">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819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9043" t="4407" r="5938"/>
          <a:stretch/>
        </p:blipFill>
        <p:spPr bwMode="auto">
          <a:xfrm>
            <a:off x="5279154" y="3810000"/>
            <a:ext cx="3582074" cy="2866617"/>
          </a:xfrm>
          <a:prstGeom prst="rect">
            <a:avLst/>
          </a:prstGeom>
          <a:ln w="190500" cap="sq">
            <a:solidFill>
              <a:schemeClr val="accent5">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5545337" y="3514639"/>
            <a:ext cx="3074881" cy="338554"/>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ru-RU" sz="1600" dirty="0" smtClean="0">
                <a:solidFill>
                  <a:schemeClr val="bg1"/>
                </a:solidFill>
                <a:latin typeface="Arial Narrow" panose="020B0606020202030204" pitchFamily="34" charset="0"/>
                <a:cs typeface="Arial" panose="020B0604020202020204" pitchFamily="34" charset="0"/>
              </a:rPr>
              <a:t>Зал Боевой и Трудовой славы музея</a:t>
            </a:r>
            <a:endParaRPr lang="ru-RU" sz="1600" dirty="0">
              <a:solidFill>
                <a:schemeClr val="bg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07777398"/>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Огненные рамки - фоны (SHQ)"/>
          <p:cNvPicPr/>
          <p:nvPr/>
        </p:nvPicPr>
        <p:blipFill>
          <a:blip r:embed="rId2" cstate="print"/>
          <a:srcRect l="2500" t="36667" r="1667" b="51379"/>
          <a:stretch>
            <a:fillRect/>
          </a:stretch>
        </p:blipFill>
        <p:spPr bwMode="auto">
          <a:xfrm>
            <a:off x="2023" y="5791200"/>
            <a:ext cx="9144000" cy="1066800"/>
          </a:xfrm>
          <a:prstGeom prst="rect">
            <a:avLst/>
          </a:prstGeom>
          <a:noFill/>
          <a:ln w="9525">
            <a:noFill/>
            <a:miter lim="800000"/>
            <a:headEnd/>
            <a:tailEnd/>
          </a:ln>
        </p:spPr>
      </p:pic>
      <p:sp>
        <p:nvSpPr>
          <p:cNvPr id="2" name="Заголовок 1"/>
          <p:cNvSpPr>
            <a:spLocks noGrp="1"/>
          </p:cNvSpPr>
          <p:nvPr>
            <p:ph type="title"/>
          </p:nvPr>
        </p:nvSpPr>
        <p:spPr>
          <a:xfrm>
            <a:off x="914400" y="1676400"/>
            <a:ext cx="7143955" cy="838199"/>
          </a:xfrm>
        </p:spPr>
        <p:txBody>
          <a:bodyPr/>
          <a:lstStyle/>
          <a:p>
            <a:pPr marL="0" indent="0"/>
            <a:r>
              <a:rPr lang="ru-RU" sz="2000" b="1" dirty="0">
                <a:solidFill>
                  <a:schemeClr val="tx1">
                    <a:lumMod val="95000"/>
                  </a:schemeClr>
                </a:solidFill>
                <a:latin typeface="Arial Narrow" panose="020B0606020202030204" pitchFamily="34" charset="0"/>
              </a:rPr>
              <a:t>В </a:t>
            </a:r>
            <a:r>
              <a:rPr lang="ru-RU" sz="2000" b="1" dirty="0" err="1">
                <a:solidFill>
                  <a:schemeClr val="tx1">
                    <a:lumMod val="95000"/>
                  </a:schemeClr>
                </a:solidFill>
                <a:latin typeface="Arial Narrow" panose="020B0606020202030204" pitchFamily="34" charset="0"/>
              </a:rPr>
              <a:t>Шарангской</a:t>
            </a:r>
            <a:r>
              <a:rPr lang="ru-RU" sz="2000" b="1" dirty="0">
                <a:solidFill>
                  <a:schemeClr val="tx1">
                    <a:lumMod val="95000"/>
                  </a:schemeClr>
                </a:solidFill>
                <a:latin typeface="Arial Narrow" panose="020B0606020202030204" pitchFamily="34" charset="0"/>
              </a:rPr>
              <a:t> районной газете «Сталинский клич» за 28 июня 1941 года опубликована заметка «Просим зачислить нас добровольцами в ряды РККА». </a:t>
            </a:r>
            <a:br>
              <a:rPr lang="ru-RU" sz="2000" b="1" dirty="0">
                <a:solidFill>
                  <a:schemeClr val="tx1">
                    <a:lumMod val="95000"/>
                  </a:schemeClr>
                </a:solidFill>
                <a:latin typeface="Arial Narrow" panose="020B0606020202030204" pitchFamily="34" charset="0"/>
              </a:rPr>
            </a:br>
            <a:r>
              <a:rPr lang="ru-RU" sz="2000" b="1" dirty="0">
                <a:solidFill>
                  <a:schemeClr val="tx1">
                    <a:lumMod val="95000"/>
                  </a:schemeClr>
                </a:solidFill>
                <a:latin typeface="Arial Narrow" panose="020B0606020202030204" pitchFamily="34" charset="0"/>
              </a:rPr>
              <a:t>«В военный комиссариат </a:t>
            </a:r>
            <a:r>
              <a:rPr lang="ru-RU" sz="2000" b="1" dirty="0" err="1">
                <a:solidFill>
                  <a:schemeClr val="tx1">
                    <a:lumMod val="95000"/>
                  </a:schemeClr>
                </a:solidFill>
                <a:latin typeface="Arial Narrow" panose="020B0606020202030204" pitchFamily="34" charset="0"/>
              </a:rPr>
              <a:t>Шарангского</a:t>
            </a:r>
            <a:r>
              <a:rPr lang="ru-RU" sz="2000" b="1" dirty="0">
                <a:solidFill>
                  <a:schemeClr val="tx1">
                    <a:lumMod val="95000"/>
                  </a:schemeClr>
                </a:solidFill>
                <a:latin typeface="Arial Narrow" panose="020B0606020202030204" pitchFamily="34" charset="0"/>
              </a:rPr>
              <a:t> района ежедневно поступают заявления от патриотов нашей Родины, в которых они…просят райвоенкомат направить их на фронт добровольцами.</a:t>
            </a:r>
            <a:br>
              <a:rPr lang="ru-RU" sz="2000" b="1" dirty="0">
                <a:solidFill>
                  <a:schemeClr val="tx1">
                    <a:lumMod val="95000"/>
                  </a:schemeClr>
                </a:solidFill>
                <a:latin typeface="Arial Narrow" panose="020B0606020202030204" pitchFamily="34" charset="0"/>
              </a:rPr>
            </a:br>
            <a:r>
              <a:rPr lang="ru-RU" sz="2000" b="1" dirty="0">
                <a:solidFill>
                  <a:schemeClr val="tx1">
                    <a:lumMod val="95000"/>
                  </a:schemeClr>
                </a:solidFill>
                <a:latin typeface="Arial Narrow" panose="020B0606020202030204" pitchFamily="34" charset="0"/>
              </a:rPr>
              <a:t>Вместе с мужчинами подают заявления и женщины. </a:t>
            </a:r>
            <a:br>
              <a:rPr lang="ru-RU" sz="2000" b="1" dirty="0">
                <a:solidFill>
                  <a:schemeClr val="tx1">
                    <a:lumMod val="95000"/>
                  </a:schemeClr>
                </a:solidFill>
                <a:latin typeface="Arial Narrow" panose="020B0606020202030204" pitchFamily="34" charset="0"/>
              </a:rPr>
            </a:br>
            <a:r>
              <a:rPr lang="ru-RU" sz="2000" b="1" dirty="0">
                <a:solidFill>
                  <a:schemeClr val="tx1">
                    <a:lumMod val="95000"/>
                  </a:schemeClr>
                </a:solidFill>
                <a:latin typeface="Arial Narrow" panose="020B0606020202030204" pitchFamily="34" charset="0"/>
              </a:rPr>
              <a:t/>
            </a:r>
            <a:br>
              <a:rPr lang="ru-RU" sz="2000" b="1" dirty="0">
                <a:solidFill>
                  <a:schemeClr val="tx1">
                    <a:lumMod val="95000"/>
                  </a:schemeClr>
                </a:solidFill>
                <a:latin typeface="Arial Narrow" panose="020B0606020202030204" pitchFamily="34" charset="0"/>
              </a:rPr>
            </a:br>
            <a:endParaRPr lang="ru-RU" sz="2000" dirty="0"/>
          </a:p>
        </p:txBody>
      </p:sp>
      <p:pic>
        <p:nvPicPr>
          <p:cNvPr id="2050"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705" t="6176" r="1921" b="13330"/>
          <a:stretch/>
        </p:blipFill>
        <p:spPr bwMode="auto">
          <a:xfrm>
            <a:off x="1676400" y="3200400"/>
            <a:ext cx="5623964" cy="3261091"/>
          </a:xfrm>
          <a:prstGeom prst="round2DiagRect">
            <a:avLst>
              <a:gd name="adj1" fmla="val 16667"/>
              <a:gd name="adj2" fmla="val 1464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Прямоугольник 4"/>
          <p:cNvSpPr/>
          <p:nvPr/>
        </p:nvSpPr>
        <p:spPr>
          <a:xfrm>
            <a:off x="2286000" y="6096000"/>
            <a:ext cx="4433008" cy="369332"/>
          </a:xfrm>
          <a:prstGeom prst="rect">
            <a:avLst/>
          </a:prstGeom>
        </p:spPr>
        <p:txBody>
          <a:bodyPr wrap="none">
            <a:spAutoFit/>
          </a:bodyPr>
          <a:lstStyle/>
          <a:p>
            <a:pPr eaLnBrk="1" hangingPunct="1"/>
            <a:r>
              <a:rPr lang="ru-RU" altLang="ru-RU" b="1" dirty="0">
                <a:solidFill>
                  <a:schemeClr val="bg1"/>
                </a:solidFill>
                <a:latin typeface="Times New Roman" pitchFamily="18" charset="0"/>
              </a:rPr>
              <a:t>Площадь Ленина </a:t>
            </a:r>
            <a:r>
              <a:rPr lang="ru-RU" altLang="ru-RU" b="1" dirty="0" err="1">
                <a:solidFill>
                  <a:schemeClr val="bg1"/>
                </a:solidFill>
                <a:latin typeface="Times New Roman" pitchFamily="18" charset="0"/>
              </a:rPr>
              <a:t>р.п.Шаранга</a:t>
            </a:r>
            <a:r>
              <a:rPr lang="ru-RU" altLang="ru-RU" b="1" dirty="0">
                <a:solidFill>
                  <a:schemeClr val="bg1"/>
                </a:solidFill>
                <a:latin typeface="Times New Roman" pitchFamily="18" charset="0"/>
              </a:rPr>
              <a:t> 40-е годы</a:t>
            </a:r>
          </a:p>
        </p:txBody>
      </p:sp>
    </p:spTree>
    <p:extLst>
      <p:ext uri="{BB962C8B-B14F-4D97-AF65-F5344CB8AC3E}">
        <p14:creationId xmlns:p14="http://schemas.microsoft.com/office/powerpoint/2010/main" val="27411334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Содержимое 3" descr="Огненные рамки - фоны (SHQ)"/>
          <p:cNvPicPr>
            <a:picLocks/>
          </p:cNvPicPr>
          <p:nvPr/>
        </p:nvPicPr>
        <p:blipFill>
          <a:blip r:embed="rId3" cstate="print"/>
          <a:srcRect l="5000" t="36708" r="1583" b="53600"/>
          <a:stretch>
            <a:fillRect/>
          </a:stretch>
        </p:blipFill>
        <p:spPr bwMode="auto">
          <a:xfrm>
            <a:off x="-2697" y="5943600"/>
            <a:ext cx="9144000" cy="931596"/>
          </a:xfrm>
          <a:prstGeom prst="rect">
            <a:avLst/>
          </a:prstGeom>
          <a:noFill/>
          <a:ln w="9525">
            <a:noFill/>
            <a:miter lim="800000"/>
            <a:headEnd/>
            <a:tailEnd/>
          </a:ln>
        </p:spPr>
      </p:pic>
      <p:sp>
        <p:nvSpPr>
          <p:cNvPr id="2" name="Заголовок 1"/>
          <p:cNvSpPr>
            <a:spLocks noGrp="1"/>
          </p:cNvSpPr>
          <p:nvPr>
            <p:ph type="title"/>
          </p:nvPr>
        </p:nvSpPr>
        <p:spPr>
          <a:xfrm>
            <a:off x="76200" y="381000"/>
            <a:ext cx="8991600" cy="924475"/>
          </a:xfrm>
        </p:spPr>
        <p:style>
          <a:lnRef idx="1">
            <a:schemeClr val="accent2"/>
          </a:lnRef>
          <a:fillRef idx="2">
            <a:schemeClr val="accent2"/>
          </a:fillRef>
          <a:effectRef idx="1">
            <a:schemeClr val="accent2"/>
          </a:effectRef>
          <a:fontRef idx="minor">
            <a:schemeClr val="dk1"/>
          </a:fontRef>
        </p:style>
        <p:txBody>
          <a:bodyPr/>
          <a:lstStyle/>
          <a:p>
            <a:pPr algn="ctr"/>
            <a:r>
              <a:rPr lang="ru-RU" sz="2000" b="1" dirty="0" smtClean="0">
                <a:solidFill>
                  <a:schemeClr val="bg1">
                    <a:lumMod val="95000"/>
                    <a:lumOff val="5000"/>
                  </a:schemeClr>
                </a:solidFill>
                <a:latin typeface="Arial" panose="020B0604020202020204" pitchFamily="34" charset="0"/>
                <a:cs typeface="Arial" panose="020B0604020202020204" pitchFamily="34" charset="0"/>
              </a:rPr>
              <a:t>Помнит площадь Ленина </a:t>
            </a:r>
            <a:r>
              <a:rPr lang="ru-RU" sz="2000" b="1" dirty="0">
                <a:solidFill>
                  <a:schemeClr val="bg1">
                    <a:lumMod val="95000"/>
                    <a:lumOff val="5000"/>
                  </a:schemeClr>
                </a:solidFill>
                <a:latin typeface="Arial" panose="020B0604020202020204" pitchFamily="34" charset="0"/>
                <a:cs typeface="Arial" panose="020B0604020202020204" pitchFamily="34" charset="0"/>
              </a:rPr>
              <a:t>первые октябрьские митинги, первомайские демонстрации и парады, посвящённые Победе в ВОВ.</a:t>
            </a:r>
          </a:p>
        </p:txBody>
      </p:sp>
      <p:pic>
        <p:nvPicPr>
          <p:cNvPr id="921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108615" y="1600200"/>
            <a:ext cx="4648200" cy="3075762"/>
          </a:xfrm>
          <a:prstGeom prst="roundRect">
            <a:avLst>
              <a:gd name="adj" fmla="val 11111"/>
            </a:avLst>
          </a:prstGeom>
          <a:ln w="9525">
            <a:noFill/>
            <a:miter lim="800000"/>
            <a:headEnd/>
            <a:tailEnd/>
          </a:ln>
          <a:effectLst>
            <a:outerShdw blurRad="225425" dist="50800" dir="5220000" algn="ctr">
              <a:srgbClr val="000000">
                <a:alpha val="33000"/>
              </a:srgbClr>
            </a:outerShdw>
          </a:effectLst>
          <a:scene3d>
            <a:camera prst="perspectiveHeroicExtremeLeftFacing"/>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chemeClr val="accent1"/>
                </a:solidFill>
              </a14:hiddenFill>
            </a:ext>
          </a:extLst>
        </p:spPr>
      </p:pic>
      <p:pic>
        <p:nvPicPr>
          <p:cNvPr id="922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t="11868"/>
          <a:stretch/>
        </p:blipFill>
        <p:spPr bwMode="auto">
          <a:xfrm rot="209354">
            <a:off x="234037" y="1613533"/>
            <a:ext cx="4486604" cy="2819400"/>
          </a:xfrm>
          <a:prstGeom prst="roundRect">
            <a:avLst>
              <a:gd name="adj" fmla="val 11111"/>
            </a:avLst>
          </a:prstGeom>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chemeClr val="accent1"/>
                </a:solidFill>
              </a14:hiddenFill>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7339" y="3758076"/>
            <a:ext cx="4108450" cy="295751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81000" y="4255268"/>
            <a:ext cx="942887" cy="338554"/>
          </a:xfrm>
          <a:prstGeom prst="rect">
            <a:avLst/>
          </a:prstGeom>
          <a:ln>
            <a:noFill/>
          </a:ln>
        </p:spPr>
        <p:style>
          <a:lnRef idx="2">
            <a:schemeClr val="accent4"/>
          </a:lnRef>
          <a:fillRef idx="1">
            <a:schemeClr val="lt1"/>
          </a:fillRef>
          <a:effectRef idx="0">
            <a:schemeClr val="accent4"/>
          </a:effectRef>
          <a:fontRef idx="minor">
            <a:schemeClr val="dk1"/>
          </a:fontRef>
        </p:style>
        <p:txBody>
          <a:bodyPr wrap="none" rtlCol="0">
            <a:spAutoFit/>
          </a:bodyPr>
          <a:lstStyle/>
          <a:p>
            <a:r>
              <a:rPr lang="ru-RU" sz="1600" dirty="0" smtClean="0">
                <a:latin typeface="Arial Narrow" panose="020B0606020202030204" pitchFamily="34" charset="0"/>
              </a:rPr>
              <a:t>40-е годы</a:t>
            </a:r>
            <a:endParaRPr lang="ru-RU" sz="1600" dirty="0">
              <a:latin typeface="Arial Narrow" panose="020B0606020202030204" pitchFamily="34" charset="0"/>
            </a:endParaRPr>
          </a:p>
        </p:txBody>
      </p:sp>
      <p:sp>
        <p:nvSpPr>
          <p:cNvPr id="8" name="TextBox 7"/>
          <p:cNvSpPr txBox="1"/>
          <p:nvPr/>
        </p:nvSpPr>
        <p:spPr>
          <a:xfrm>
            <a:off x="3528127" y="6409398"/>
            <a:ext cx="1928733" cy="338554"/>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ru-RU" sz="1600" dirty="0" smtClean="0">
                <a:latin typeface="Arial Narrow" panose="020B0606020202030204" pitchFamily="34" charset="0"/>
              </a:rPr>
              <a:t>Парад Победы 2014 г.</a:t>
            </a:r>
            <a:endParaRPr lang="ru-RU" sz="1600" dirty="0">
              <a:latin typeface="Arial Narrow" panose="020B060602020203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3875">
        <p14:gallery dir="l"/>
      </p:transition>
    </mc:Choice>
    <mc:Fallback xmlns="">
      <p:transition spd="slow" advTm="13875">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76200"/>
            <a:ext cx="4130392" cy="197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23528" y="274638"/>
            <a:ext cx="5086672" cy="1066130"/>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200" b="1" spc="50" dirty="0">
                <a:ln w="11430"/>
                <a:solidFill>
                  <a:schemeClr val="bg2">
                    <a:lumMod val="50000"/>
                  </a:schemeClr>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…Декабрь 1942 </a:t>
            </a:r>
            <a:r>
              <a:rPr lang="ru-RU" sz="3200" b="1" spc="50" dirty="0" smtClean="0">
                <a:ln w="11430"/>
                <a:solidFill>
                  <a:schemeClr val="bg2">
                    <a:lumMod val="50000"/>
                  </a:schemeClr>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года…. Детский дом в Шаранге</a:t>
            </a:r>
            <a:endParaRPr lang="ru-RU" sz="3200" b="1" spc="50" dirty="0">
              <a:ln w="11430"/>
              <a:solidFill>
                <a:schemeClr val="bg2">
                  <a:lumMod val="50000"/>
                </a:schemeClr>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endParaRPr>
          </a:p>
        </p:txBody>
      </p:sp>
      <p:pic>
        <p:nvPicPr>
          <p:cNvPr id="4" name="Объект 3" descr="C:\Documents and Settings\User\Рабочий стол\File0171.bmp"/>
          <p:cNvPicPr>
            <a:picLocks noGrp="1"/>
          </p:cNvPicPr>
          <p:nvPr>
            <p:ph idx="1"/>
          </p:nvPr>
        </p:nvPicPr>
        <p:blipFill>
          <a:blip r:embed="rId3"/>
          <a:srcRect/>
          <a:stretch>
            <a:fillRect/>
          </a:stretch>
        </p:blipFill>
        <p:spPr bwMode="auto">
          <a:xfrm>
            <a:off x="304800" y="2085896"/>
            <a:ext cx="5472608" cy="3744416"/>
          </a:xfrm>
          <a:prstGeom prst="rect">
            <a:avLst/>
          </a:prstGeom>
          <a:noFill/>
          <a:ln w="9525">
            <a:noFill/>
            <a:miter lim="800000"/>
            <a:headEnd/>
            <a:tailEnd/>
          </a:ln>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22708" r="12291"/>
          <a:stretch/>
        </p:blipFill>
        <p:spPr>
          <a:xfrm>
            <a:off x="5943600" y="2630885"/>
            <a:ext cx="2952328" cy="3406532"/>
          </a:xfrm>
          <a:prstGeom prst="rect">
            <a:avLst/>
          </a:prstGeom>
        </p:spPr>
      </p:pic>
      <p:sp>
        <p:nvSpPr>
          <p:cNvPr id="7" name="TextBox 6"/>
          <p:cNvSpPr txBox="1"/>
          <p:nvPr/>
        </p:nvSpPr>
        <p:spPr>
          <a:xfrm>
            <a:off x="685800" y="5867400"/>
            <a:ext cx="4536504"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1600" b="1" dirty="0" smtClean="0">
                <a:latin typeface="Arial" panose="020B0604020202020204" pitchFamily="34" charset="0"/>
                <a:cs typeface="Arial" panose="020B0604020202020204" pitchFamily="34" charset="0"/>
              </a:rPr>
              <a:t>В Шарангу привезли детей из блокадного Ленинграда</a:t>
            </a:r>
            <a:endParaRPr lang="ru-RU" sz="1600" b="1" dirty="0">
              <a:latin typeface="Arial" panose="020B0604020202020204" pitchFamily="34" charset="0"/>
              <a:cs typeface="Arial" panose="020B0604020202020204" pitchFamily="34" charset="0"/>
            </a:endParaRPr>
          </a:p>
        </p:txBody>
      </p:sp>
      <p:sp>
        <p:nvSpPr>
          <p:cNvPr id="9" name="TextBox 8"/>
          <p:cNvSpPr txBox="1"/>
          <p:nvPr/>
        </p:nvSpPr>
        <p:spPr>
          <a:xfrm>
            <a:off x="6553200" y="6028715"/>
            <a:ext cx="2160240" cy="523220"/>
          </a:xfrm>
          <a:prstGeom prst="rect">
            <a:avLst/>
          </a:prstGeom>
          <a:noFill/>
        </p:spPr>
        <p:txBody>
          <a:bodyPr wrap="square" rtlCol="0">
            <a:spAutoFit/>
          </a:bodyPr>
          <a:lstStyle/>
          <a:p>
            <a:pPr algn="ctr"/>
            <a:r>
              <a:rPr lang="ru-RU" sz="1400" dirty="0" smtClean="0">
                <a:latin typeface="Arial" panose="020B0604020202020204" pitchFamily="34" charset="0"/>
                <a:cs typeface="Arial" panose="020B0604020202020204" pitchFamily="34" charset="0"/>
              </a:rPr>
              <a:t>Книга о Детском доме. </a:t>
            </a:r>
          </a:p>
          <a:p>
            <a:pPr algn="ctr"/>
            <a:r>
              <a:rPr lang="ru-RU" sz="1400" dirty="0" smtClean="0">
                <a:latin typeface="Arial" panose="020B0604020202020204" pitchFamily="34" charset="0"/>
                <a:cs typeface="Arial" panose="020B0604020202020204" pitchFamily="34" charset="0"/>
              </a:rPr>
              <a:t>Автор – </a:t>
            </a:r>
            <a:r>
              <a:rPr lang="ru-RU" sz="1400" dirty="0" err="1" smtClean="0">
                <a:latin typeface="Arial" panose="020B0604020202020204" pitchFamily="34" charset="0"/>
                <a:cs typeface="Arial" panose="020B0604020202020204" pitchFamily="34" charset="0"/>
              </a:rPr>
              <a:t>Зарембо</a:t>
            </a:r>
            <a:r>
              <a:rPr lang="ru-RU" sz="1400" dirty="0" smtClean="0">
                <a:latin typeface="Arial" panose="020B0604020202020204" pitchFamily="34" charset="0"/>
                <a:cs typeface="Arial" panose="020B0604020202020204" pitchFamily="34" charset="0"/>
              </a:rPr>
              <a:t> З. П</a:t>
            </a:r>
            <a:r>
              <a:rPr lang="ru-RU" sz="1400" dirty="0" smtClean="0"/>
              <a:t>. </a:t>
            </a:r>
            <a:endParaRPr lang="ru-RU" sz="1400" dirty="0"/>
          </a:p>
        </p:txBody>
      </p:sp>
      <p:sp>
        <p:nvSpPr>
          <p:cNvPr id="3" name="TextBox 2"/>
          <p:cNvSpPr txBox="1"/>
          <p:nvPr/>
        </p:nvSpPr>
        <p:spPr>
          <a:xfrm>
            <a:off x="6368033" y="1916816"/>
            <a:ext cx="2103461" cy="584775"/>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ru-RU" sz="1600" dirty="0" smtClean="0">
                <a:latin typeface="Arial Narrow" panose="020B0606020202030204" pitchFamily="34" charset="0"/>
              </a:rPr>
              <a:t>Здание рядом с школой,</a:t>
            </a:r>
          </a:p>
          <a:p>
            <a:pPr algn="ctr"/>
            <a:r>
              <a:rPr lang="ru-RU" sz="1600" dirty="0" smtClean="0">
                <a:latin typeface="Arial Narrow" panose="020B0606020202030204" pitchFamily="34" charset="0"/>
              </a:rPr>
              <a:t> улица Ленина</a:t>
            </a:r>
            <a:endParaRPr lang="ru-RU" sz="1600" dirty="0">
              <a:latin typeface="Arial Narrow" panose="020B0606020202030204" pitchFamily="34" charset="0"/>
            </a:endParaRPr>
          </a:p>
        </p:txBody>
      </p:sp>
    </p:spTree>
    <p:extLst>
      <p:ext uri="{BB962C8B-B14F-4D97-AF65-F5344CB8AC3E}">
        <p14:creationId xmlns:p14="http://schemas.microsoft.com/office/powerpoint/2010/main" val="6959488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86200" y="762000"/>
            <a:ext cx="5257800" cy="4648200"/>
          </a:xfrm>
        </p:spPr>
        <p:txBody>
          <a:bodyPr/>
          <a:lstStyle/>
          <a:p>
            <a:r>
              <a:rPr lang="ru-RU" sz="2000" kern="0" dirty="0" smtClean="0">
                <a:effectLst>
                  <a:outerShdw blurRad="38100" dist="38100" dir="2700000" algn="tl">
                    <a:srgbClr val="000000"/>
                  </a:outerShdw>
                </a:effectLst>
                <a:latin typeface="Arial"/>
              </a:rPr>
              <a:t>Из </a:t>
            </a:r>
            <a:r>
              <a:rPr lang="ru-RU" sz="2000" kern="0" dirty="0">
                <a:effectLst>
                  <a:outerShdw blurRad="38100" dist="38100" dir="2700000" algn="tl">
                    <a:srgbClr val="000000"/>
                  </a:outerShdw>
                </a:effectLst>
                <a:latin typeface="Arial"/>
              </a:rPr>
              <a:t>района было призвано 6702 человека</a:t>
            </a:r>
            <a:r>
              <a:rPr lang="ru-RU" sz="2000" kern="0" dirty="0" smtClean="0">
                <a:effectLst>
                  <a:outerShdw blurRad="38100" dist="38100" dir="2700000" algn="tl">
                    <a:srgbClr val="000000"/>
                  </a:outerShdw>
                </a:effectLst>
                <a:latin typeface="Arial"/>
              </a:rPr>
              <a:t>.</a:t>
            </a:r>
            <a:br>
              <a:rPr lang="ru-RU" sz="2000" kern="0" dirty="0" smtClean="0">
                <a:effectLst>
                  <a:outerShdw blurRad="38100" dist="38100" dir="2700000" algn="tl">
                    <a:srgbClr val="000000"/>
                  </a:outerShdw>
                </a:effectLst>
                <a:latin typeface="Arial"/>
              </a:rPr>
            </a:br>
            <a:r>
              <a:rPr lang="ru-RU" sz="2000" kern="0" dirty="0" smtClean="0">
                <a:effectLst>
                  <a:outerShdw blurRad="38100" dist="38100" dir="2700000" algn="tl">
                    <a:srgbClr val="000000"/>
                  </a:outerShdw>
                </a:effectLst>
                <a:latin typeface="Arial"/>
              </a:rPr>
              <a:t>На </a:t>
            </a:r>
            <a:r>
              <a:rPr lang="ru-RU" sz="2000" kern="0" dirty="0">
                <a:effectLst>
                  <a:outerShdw blurRad="38100" dist="38100" dir="2700000" algn="tl">
                    <a:srgbClr val="000000"/>
                  </a:outerShdw>
                </a:effectLst>
                <a:latin typeface="Arial"/>
              </a:rPr>
              <a:t>фронтах Великой Отечественной войны погибли, умерли от ран, пропали без вести 3570 наших земляков.</a:t>
            </a:r>
            <a:br>
              <a:rPr lang="ru-RU" sz="2000" kern="0" dirty="0">
                <a:effectLst>
                  <a:outerShdw blurRad="38100" dist="38100" dir="2700000" algn="tl">
                    <a:srgbClr val="000000"/>
                  </a:outerShdw>
                </a:effectLst>
                <a:latin typeface="Arial"/>
              </a:rPr>
            </a:br>
            <a:r>
              <a:rPr lang="ru-RU" sz="2000" kern="0" dirty="0">
                <a:effectLst>
                  <a:outerShdw blurRad="38100" dist="38100" dir="2700000" algn="tl">
                    <a:srgbClr val="000000"/>
                  </a:outerShdw>
                </a:effectLst>
                <a:latin typeface="Arial"/>
              </a:rPr>
              <a:t>Великого звания Героя Советского Союза были удостоены Анатолий Григорьевич </a:t>
            </a:r>
            <a:r>
              <a:rPr lang="ru-RU" sz="2000" kern="0" dirty="0" err="1">
                <a:effectLst>
                  <a:outerShdw blurRad="38100" dist="38100" dir="2700000" algn="tl">
                    <a:srgbClr val="000000"/>
                  </a:outerShdw>
                </a:effectLst>
                <a:latin typeface="Arial"/>
              </a:rPr>
              <a:t>Мягчилов</a:t>
            </a:r>
            <a:r>
              <a:rPr lang="ru-RU" sz="2000" kern="0" dirty="0">
                <a:effectLst>
                  <a:outerShdw blurRad="38100" dist="38100" dir="2700000" algn="tl">
                    <a:srgbClr val="000000"/>
                  </a:outerShdw>
                </a:effectLst>
                <a:latin typeface="Arial"/>
              </a:rPr>
              <a:t>, Михаил Михайлович Кузнецов, Андрей Михайлович Рогожников .</a:t>
            </a:r>
            <a:br>
              <a:rPr lang="ru-RU" sz="2000" kern="0" dirty="0">
                <a:effectLst>
                  <a:outerShdw blurRad="38100" dist="38100" dir="2700000" algn="tl">
                    <a:srgbClr val="000000"/>
                  </a:outerShdw>
                </a:effectLst>
                <a:latin typeface="Arial"/>
              </a:rPr>
            </a:br>
            <a:r>
              <a:rPr lang="ru-RU" sz="2000" kern="0" dirty="0" smtClean="0">
                <a:effectLst>
                  <a:outerShdw blurRad="38100" dist="38100" dir="2700000" algn="tl">
                    <a:srgbClr val="000000"/>
                  </a:outerShdw>
                </a:effectLst>
                <a:latin typeface="Arial"/>
              </a:rPr>
              <a:t>Много </a:t>
            </a:r>
            <a:r>
              <a:rPr lang="ru-RU" sz="2000" kern="0" dirty="0">
                <a:effectLst>
                  <a:outerShdw blurRad="38100" dist="38100" dir="2700000" algn="tl">
                    <a:srgbClr val="000000"/>
                  </a:outerShdw>
                </a:effectLst>
                <a:latin typeface="Arial"/>
              </a:rPr>
              <a:t>воинов за активные боевые действия и проявленные при этом героизм и мужество были награждены орденами и медалями.</a:t>
            </a:r>
            <a:endParaRPr lang="ru-RU"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824046"/>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381000"/>
            <a:ext cx="3733212" cy="388772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7130" y="3664332"/>
            <a:ext cx="1676400" cy="21752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54201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body" sz="half" idx="1"/>
          </p:nvPr>
        </p:nvSpPr>
        <p:spPr>
          <a:xfrm>
            <a:off x="2472791" y="1803175"/>
            <a:ext cx="3070927" cy="4051301"/>
          </a:xfrm>
        </p:spPr>
        <p:txBody>
          <a:bodyPr>
            <a:normAutofit lnSpcReduction="10000"/>
          </a:bodyPr>
          <a:lstStyle/>
          <a:p>
            <a:pPr marL="0" indent="0" eaLnBrk="1" hangingPunct="1">
              <a:lnSpc>
                <a:spcPct val="80000"/>
              </a:lnSpc>
              <a:buNone/>
              <a:defRPr/>
            </a:pPr>
            <a:r>
              <a:rPr lang="ru-RU" sz="2000" b="1" dirty="0">
                <a:solidFill>
                  <a:schemeClr val="accent2">
                    <a:lumMod val="20000"/>
                    <a:lumOff val="80000"/>
                  </a:schemeClr>
                </a:solidFill>
                <a:latin typeface="Arial" panose="020B0604020202020204" pitchFamily="34" charset="0"/>
                <a:cs typeface="Arial" panose="020B0604020202020204" pitchFamily="34" charset="0"/>
              </a:rPr>
              <a:t>В</a:t>
            </a:r>
            <a:r>
              <a:rPr lang="ru-RU" sz="2000" b="1" dirty="0" smtClean="0">
                <a:solidFill>
                  <a:schemeClr val="accent2">
                    <a:lumMod val="20000"/>
                    <a:lumOff val="80000"/>
                  </a:schemeClr>
                </a:solidFill>
                <a:latin typeface="Arial" panose="020B0604020202020204" pitchFamily="34" charset="0"/>
                <a:cs typeface="Arial" panose="020B0604020202020204" pitchFamily="34" charset="0"/>
              </a:rPr>
              <a:t> сквере </a:t>
            </a:r>
            <a:r>
              <a:rPr lang="ru-RU" sz="2000" b="1" dirty="0" err="1" smtClean="0">
                <a:solidFill>
                  <a:schemeClr val="accent2">
                    <a:lumMod val="20000"/>
                    <a:lumOff val="80000"/>
                  </a:schemeClr>
                </a:solidFill>
                <a:latin typeface="Arial" panose="020B0604020202020204" pitchFamily="34" charset="0"/>
                <a:cs typeface="Arial" panose="020B0604020202020204" pitchFamily="34" charset="0"/>
              </a:rPr>
              <a:t>Шарангской</a:t>
            </a:r>
            <a:r>
              <a:rPr lang="ru-RU" sz="2000" b="1" dirty="0" smtClean="0">
                <a:solidFill>
                  <a:schemeClr val="accent2">
                    <a:lumMod val="20000"/>
                    <a:lumOff val="80000"/>
                  </a:schemeClr>
                </a:solidFill>
                <a:latin typeface="Arial" panose="020B0604020202020204" pitchFamily="34" charset="0"/>
                <a:cs typeface="Arial" panose="020B0604020202020204" pitchFamily="34" charset="0"/>
              </a:rPr>
              <a:t> школы  установлен бюст Героя.</a:t>
            </a:r>
          </a:p>
          <a:p>
            <a:pPr marL="0" indent="0">
              <a:lnSpc>
                <a:spcPct val="80000"/>
              </a:lnSpc>
              <a:buNone/>
              <a:defRPr/>
            </a:pPr>
            <a:r>
              <a:rPr lang="ru-RU" sz="2000" b="1" dirty="0">
                <a:solidFill>
                  <a:schemeClr val="accent2">
                    <a:lumMod val="20000"/>
                    <a:lumOff val="80000"/>
                  </a:schemeClr>
                </a:solidFill>
                <a:latin typeface="Arial" panose="020B0604020202020204" pitchFamily="34" charset="0"/>
                <a:cs typeface="Arial" panose="020B0604020202020204" pitchFamily="34" charset="0"/>
              </a:rPr>
              <a:t>Похоронен в деревне Старицы </a:t>
            </a:r>
            <a:r>
              <a:rPr lang="ru-RU" sz="2000" b="1" dirty="0" err="1">
                <a:solidFill>
                  <a:schemeClr val="accent2">
                    <a:lumMod val="20000"/>
                    <a:lumOff val="80000"/>
                  </a:schemeClr>
                </a:solidFill>
                <a:latin typeface="Arial" panose="020B0604020202020204" pitchFamily="34" charset="0"/>
                <a:cs typeface="Arial" panose="020B0604020202020204" pitchFamily="34" charset="0"/>
              </a:rPr>
              <a:t>Себежского</a:t>
            </a:r>
            <a:r>
              <a:rPr lang="ru-RU" sz="2000" b="1" dirty="0">
                <a:solidFill>
                  <a:schemeClr val="accent2">
                    <a:lumMod val="20000"/>
                    <a:lumOff val="80000"/>
                  </a:schemeClr>
                </a:solidFill>
                <a:latin typeface="Arial" panose="020B0604020202020204" pitchFamily="34" charset="0"/>
                <a:cs typeface="Arial" panose="020B0604020202020204" pitchFamily="34" charset="0"/>
              </a:rPr>
              <a:t> района.</a:t>
            </a:r>
          </a:p>
          <a:p>
            <a:pPr marL="0" indent="0">
              <a:lnSpc>
                <a:spcPct val="80000"/>
              </a:lnSpc>
              <a:buNone/>
              <a:defRPr/>
            </a:pPr>
            <a:r>
              <a:rPr lang="ru-RU" sz="2000" b="1" dirty="0">
                <a:solidFill>
                  <a:schemeClr val="accent2">
                    <a:lumMod val="20000"/>
                    <a:lumOff val="80000"/>
                  </a:schemeClr>
                </a:solidFill>
                <a:latin typeface="Arial" panose="020B0604020202020204" pitchFamily="34" charset="0"/>
                <a:cs typeface="Arial" panose="020B0604020202020204" pitchFamily="34" charset="0"/>
              </a:rPr>
              <a:t>Звание Героя присвоено посмертно 22 июля 1944 года. Награждён орденом Красной </a:t>
            </a:r>
            <a:r>
              <a:rPr lang="ru-RU" sz="2000" b="1" dirty="0" smtClean="0">
                <a:solidFill>
                  <a:schemeClr val="accent2">
                    <a:lumMod val="20000"/>
                    <a:lumOff val="80000"/>
                  </a:schemeClr>
                </a:solidFill>
                <a:latin typeface="Arial" panose="020B0604020202020204" pitchFamily="34" charset="0"/>
                <a:cs typeface="Arial" panose="020B0604020202020204" pitchFamily="34" charset="0"/>
              </a:rPr>
              <a:t>Звезды.</a:t>
            </a:r>
          </a:p>
          <a:p>
            <a:pPr marL="0" indent="0">
              <a:lnSpc>
                <a:spcPct val="80000"/>
              </a:lnSpc>
              <a:buNone/>
              <a:defRPr/>
            </a:pPr>
            <a:r>
              <a:rPr lang="ru-RU" sz="2000" b="1" dirty="0">
                <a:solidFill>
                  <a:schemeClr val="accent2">
                    <a:lumMod val="20000"/>
                    <a:lumOff val="80000"/>
                  </a:schemeClr>
                </a:solidFill>
                <a:latin typeface="Arial" panose="020B0604020202020204" pitchFamily="34" charset="0"/>
                <a:cs typeface="Arial" panose="020B0604020202020204" pitchFamily="34" charset="0"/>
              </a:rPr>
              <a:t>А. Г. </a:t>
            </a:r>
            <a:r>
              <a:rPr lang="ru-RU" sz="2000" b="1" dirty="0" err="1">
                <a:solidFill>
                  <a:schemeClr val="accent2">
                    <a:lumMod val="20000"/>
                    <a:lumOff val="80000"/>
                  </a:schemeClr>
                </a:solidFill>
                <a:latin typeface="Arial" panose="020B0604020202020204" pitchFamily="34" charset="0"/>
                <a:cs typeface="Arial" panose="020B0604020202020204" pitchFamily="34" charset="0"/>
              </a:rPr>
              <a:t>Мягчилов</a:t>
            </a:r>
            <a:r>
              <a:rPr lang="ru-RU" sz="2000" b="1" dirty="0">
                <a:solidFill>
                  <a:schemeClr val="accent2">
                    <a:lumMod val="20000"/>
                    <a:lumOff val="80000"/>
                  </a:schemeClr>
                </a:solidFill>
                <a:latin typeface="Arial" panose="020B0604020202020204" pitchFamily="34" charset="0"/>
                <a:cs typeface="Arial" panose="020B0604020202020204" pitchFamily="34" charset="0"/>
              </a:rPr>
              <a:t> отличился в бою за город Себеж. 18 мая 1944 </a:t>
            </a:r>
            <a:r>
              <a:rPr lang="ru-RU" sz="2000" b="1" dirty="0" smtClean="0">
                <a:solidFill>
                  <a:schemeClr val="accent2">
                    <a:lumMod val="20000"/>
                    <a:lumOff val="80000"/>
                  </a:schemeClr>
                </a:solidFill>
                <a:latin typeface="Arial" panose="020B0604020202020204" pitchFamily="34" charset="0"/>
                <a:cs typeface="Arial" panose="020B0604020202020204" pitchFamily="34" charset="0"/>
              </a:rPr>
              <a:t>года.</a:t>
            </a:r>
          </a:p>
        </p:txBody>
      </p:sp>
      <p:sp>
        <p:nvSpPr>
          <p:cNvPr id="2" name="Заголовок 1"/>
          <p:cNvSpPr>
            <a:spLocks noGrp="1"/>
          </p:cNvSpPr>
          <p:nvPr>
            <p:ph type="title"/>
          </p:nvPr>
        </p:nvSpPr>
        <p:spPr>
          <a:xfrm>
            <a:off x="159143" y="152400"/>
            <a:ext cx="8515519" cy="1219200"/>
          </a:xfrm>
        </p:spPr>
        <p:style>
          <a:lnRef idx="0">
            <a:scrgbClr r="0" g="0" b="0"/>
          </a:lnRef>
          <a:fillRef idx="1003">
            <a:schemeClr val="lt1"/>
          </a:fillRef>
          <a:effectRef idx="0">
            <a:scrgbClr r="0" g="0" b="0"/>
          </a:effectRef>
          <a:fontRef idx="major"/>
        </p:style>
        <p:txBody>
          <a:bodyPr/>
          <a:lstStyle/>
          <a:p>
            <a:pPr algn="ctr"/>
            <a:r>
              <a:rPr lang="ru-RU" b="1" dirty="0" smtClean="0">
                <a:solidFill>
                  <a:schemeClr val="bg2">
                    <a:lumMod val="75000"/>
                  </a:schemeClr>
                </a:solidFill>
                <a:latin typeface="Arial" panose="020B0604020202020204" pitchFamily="34" charset="0"/>
                <a:cs typeface="Arial" panose="020B0604020202020204" pitchFamily="34" charset="0"/>
              </a:rPr>
              <a:t>Памятник Герою Советского Союза </a:t>
            </a:r>
            <a:r>
              <a:rPr lang="ru-RU" b="1" dirty="0" err="1" smtClean="0">
                <a:solidFill>
                  <a:schemeClr val="bg2">
                    <a:lumMod val="75000"/>
                  </a:schemeClr>
                </a:solidFill>
                <a:latin typeface="Arial" panose="020B0604020202020204" pitchFamily="34" charset="0"/>
                <a:cs typeface="Arial" panose="020B0604020202020204" pitchFamily="34" charset="0"/>
              </a:rPr>
              <a:t>Мягчилову</a:t>
            </a:r>
            <a:r>
              <a:rPr lang="ru-RU" b="1" dirty="0" smtClean="0">
                <a:solidFill>
                  <a:schemeClr val="bg2">
                    <a:lumMod val="75000"/>
                  </a:schemeClr>
                </a:solidFill>
                <a:latin typeface="Arial" panose="020B0604020202020204" pitchFamily="34" charset="0"/>
                <a:cs typeface="Arial" panose="020B0604020202020204" pitchFamily="34" charset="0"/>
              </a:rPr>
              <a:t> Анатолию Григорьевичу</a:t>
            </a:r>
            <a:endParaRPr lang="ru-RU" dirty="0">
              <a:solidFill>
                <a:srgbClr val="C0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143" y="1981200"/>
            <a:ext cx="2286000" cy="31805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10" descr="Golden Star medal 473.jpg"/>
          <p:cNvPicPr>
            <a:picLocks noChangeAspect="1" noChangeArrowheads="1"/>
          </p:cNvPicPr>
          <p:nvPr/>
        </p:nvPicPr>
        <p:blipFill rotWithShape="1">
          <a:blip r:embed="rId4">
            <a:extLst>
              <a:ext uri="{28A0092B-C50C-407E-A947-70E740481C1C}">
                <a14:useLocalDpi xmlns:a14="http://schemas.microsoft.com/office/drawing/2010/main" val="0"/>
              </a:ext>
            </a:extLst>
          </a:blip>
          <a:srcRect r="54372"/>
          <a:stretch/>
        </p:blipFill>
        <p:spPr bwMode="auto">
          <a:xfrm>
            <a:off x="8153400" y="152400"/>
            <a:ext cx="916471" cy="152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8" descr="Огненные рамки - фоны (SHQ)"/>
          <p:cNvPicPr/>
          <p:nvPr/>
        </p:nvPicPr>
        <p:blipFill>
          <a:blip r:embed="rId5" cstate="print"/>
          <a:srcRect l="2500" t="36667" r="1667" b="51379"/>
          <a:stretch>
            <a:fillRect/>
          </a:stretch>
        </p:blipFill>
        <p:spPr bwMode="auto">
          <a:xfrm>
            <a:off x="0" y="5791200"/>
            <a:ext cx="9144000" cy="1066800"/>
          </a:xfrm>
          <a:prstGeom prst="rect">
            <a:avLst/>
          </a:prstGeom>
          <a:noFill/>
          <a:ln w="9525">
            <a:noFill/>
            <a:miter lim="800000"/>
            <a:headEnd/>
            <a:tailEnd/>
          </a:ln>
        </p:spPr>
      </p:pic>
      <p:pic>
        <p:nvPicPr>
          <p:cNvPr id="7170" name="Picture 7" descr="myagchilov_byus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1752600"/>
            <a:ext cx="3554474" cy="46910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9421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95271" y="112655"/>
            <a:ext cx="3270529" cy="725545"/>
          </a:xfrm>
        </p:spPr>
        <p:style>
          <a:lnRef idx="1">
            <a:schemeClr val="accent5"/>
          </a:lnRef>
          <a:fillRef idx="2">
            <a:schemeClr val="accent5"/>
          </a:fillRef>
          <a:effectRef idx="1">
            <a:schemeClr val="accent5"/>
          </a:effectRef>
          <a:fontRef idx="minor">
            <a:schemeClr val="dk1"/>
          </a:fontRef>
        </p:style>
        <p:txBody>
          <a:bodyPr/>
          <a:lstStyle/>
          <a:p>
            <a:r>
              <a:rPr lang="ru-RU" dirty="0" smtClean="0">
                <a:latin typeface="Arial Black" panose="020B0A04020102020204" pitchFamily="34" charset="0"/>
                <a:cs typeface="Arial" panose="020B0604020202020204" pitchFamily="34" charset="0"/>
              </a:rPr>
              <a:t>Аллея славы</a:t>
            </a:r>
            <a:endParaRPr lang="ru-RU" dirty="0">
              <a:latin typeface="Arial Black" panose="020B0A04020102020204" pitchFamily="34" charset="0"/>
              <a:cs typeface="Arial" panose="020B0604020202020204" pitchFamily="34" charset="0"/>
            </a:endParaRPr>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38" y="548640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G:\они сражались за родину\память\память 0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5800" y="117335"/>
            <a:ext cx="3251200" cy="2438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100" name="Picture 4" descr="G:\они сражались за родину\память\память 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74" y="1066800"/>
            <a:ext cx="3352800" cy="2514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101" name="Picture 5" descr="G:\они сражались за родину\память\память 00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7226" y="2493147"/>
            <a:ext cx="3393824" cy="25453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102" name="Picture 6" descr="G:\они сражались за родину\память\память 00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15000" y="3733800"/>
            <a:ext cx="3352800" cy="2514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4797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ags/tag2.xml><?xml version="1.0" encoding="utf-8"?>
<p:tagLst xmlns:a="http://schemas.openxmlformats.org/drawingml/2006/main" xmlns:r="http://schemas.openxmlformats.org/officeDocument/2006/relationships" xmlns:p="http://schemas.openxmlformats.org/presentationml/2006/main">
  <p:tag name="TIMING" val="|0"/>
</p:tagLst>
</file>

<file path=ppt/tags/tag3.xml><?xml version="1.0" encoding="utf-8"?>
<p:tagLst xmlns:a="http://schemas.openxmlformats.org/drawingml/2006/main" xmlns:r="http://schemas.openxmlformats.org/officeDocument/2006/relationships" xmlns:p="http://schemas.openxmlformats.org/presentationml/2006/main">
  <p:tag name="TIMING" val="|0"/>
</p:tagLst>
</file>

<file path=ppt/tags/tag4.xml><?xml version="1.0" encoding="utf-8"?>
<p:tagLst xmlns:a="http://schemas.openxmlformats.org/drawingml/2006/main" xmlns:r="http://schemas.openxmlformats.org/officeDocument/2006/relationships" xmlns:p="http://schemas.openxmlformats.org/presentationml/2006/main">
  <p:tag name="TIMING" val="|0"/>
</p:tagLst>
</file>

<file path=ppt/tags/tag5.xml><?xml version="1.0" encoding="utf-8"?>
<p:tagLst xmlns:a="http://schemas.openxmlformats.org/drawingml/2006/main" xmlns:r="http://schemas.openxmlformats.org/officeDocument/2006/relationships" xmlns:p="http://schemas.openxmlformats.org/presentationml/2006/main">
  <p:tag name="TIMING" val="|0"/>
</p:tagLst>
</file>

<file path=ppt/tags/tag6.xml><?xml version="1.0" encoding="utf-8"?>
<p:tagLst xmlns:a="http://schemas.openxmlformats.org/drawingml/2006/main" xmlns:r="http://schemas.openxmlformats.org/officeDocument/2006/relationships" xmlns:p="http://schemas.openxmlformats.org/presentationml/2006/main">
  <p:tag name="TIMING" val="|0"/>
</p:tagLst>
</file>

<file path=ppt/tags/tag7.xml><?xml version="1.0" encoding="utf-8"?>
<p:tagLst xmlns:a="http://schemas.openxmlformats.org/drawingml/2006/main" xmlns:r="http://schemas.openxmlformats.org/officeDocument/2006/relationships" xmlns:p="http://schemas.openxmlformats.org/presentationml/2006/main">
  <p:tag name="TIMING" val="|0"/>
</p:tagLst>
</file>

<file path=ppt/theme/theme1.xml><?xml version="1.0" encoding="utf-8"?>
<a:theme xmlns:a="http://schemas.openxmlformats.org/drawingml/2006/main" name="Autumn">
  <a:themeElements>
    <a:clrScheme name="Главная">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Осень</Template>
  <TotalTime>1714</TotalTime>
  <Words>506</Words>
  <Application>Microsoft Office PowerPoint</Application>
  <PresentationFormat>Экран (4:3)</PresentationFormat>
  <Paragraphs>71</Paragraphs>
  <Slides>21</Slides>
  <Notes>10</Notes>
  <HiddenSlides>0</HiddenSlides>
  <MMClips>1</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Autumn</vt:lpstr>
      <vt:lpstr>«По местам боевой славы»</vt:lpstr>
      <vt:lpstr>Презентация PowerPoint</vt:lpstr>
      <vt:lpstr>Шарангский народный краеведческий музей. </vt:lpstr>
      <vt:lpstr>В Шарангской районной газете «Сталинский клич» за 28 июня 1941 года опубликована заметка «Просим зачислить нас добровольцами в ряды РККА».  «В военный комиссариат Шарангского района ежедневно поступают заявления от патриотов нашей Родины, в которых они…просят райвоенкомат направить их на фронт добровольцами. Вместе с мужчинами подают заявления и женщины.   </vt:lpstr>
      <vt:lpstr>Помнит площадь Ленина первые октябрьские митинги, первомайские демонстрации и парады, посвящённые Победе в ВОВ.</vt:lpstr>
      <vt:lpstr>…Декабрь 1942 года…. Детский дом в Шаранге</vt:lpstr>
      <vt:lpstr>Из района было призвано 6702 человека. На фронтах Великой Отечественной войны погибли, умерли от ран, пропали без вести 3570 наших земляков. Великого звания Героя Советского Союза были удостоены Анатолий Григорьевич Мягчилов, Михаил Михайлович Кузнецов, Андрей Михайлович Рогожников . Много воинов за активные боевые действия и проявленные при этом героизм и мужество были награждены орденами и медалями.</vt:lpstr>
      <vt:lpstr>Памятник Герою Советского Союза Мягчилову Анатолию Григорьевичу</vt:lpstr>
      <vt:lpstr>Аллея славы</vt:lpstr>
      <vt:lpstr>  Памятник неизвестному солдату - это мемориал павшим воинам в Великой Отечественной войне. Памятник воинам-землякам, погибшим на фронтах Великой Отечественной войны 1941 – 1945 гг. был установлен в 1966 году. На задней стене изображен барельеф «Победа». Фигура бойца, поднявшего свой автомат для прощального салюта в честь погибших боевых друзей, отлита из металла.         </vt:lpstr>
      <vt:lpstr>   Минута молчания</vt:lpstr>
      <vt:lpstr>Презентация PowerPoint</vt:lpstr>
      <vt:lpstr>  «Вы — ветераны той войны, Вы сложный путь прошли, Мы жизнью вам обязаны! Вы Родину спасли!»</vt:lpstr>
      <vt:lpstr>Улица Мягчилова в п.Шаранга</vt:lpstr>
      <vt:lpstr>Памятник «Звезда Героя Советского Союза» и улица героя  Советского Союза А.М.Рогожникова</vt:lpstr>
      <vt:lpstr>Презентация PowerPoint</vt:lpstr>
      <vt:lpstr>Улица Кузнецова Михаила Михайловича Героя Советского Союза.</vt:lpstr>
      <vt:lpstr>Презентация PowerPoint</vt:lpstr>
      <vt:lpstr>Мы, молодое поколение, всегда будем помнить героические подвиги нашего народа в годы  Великой Отечественной войны. Навечно останутся в наших сердцах имена героев, отдавших свою жизнь за наше будущее.  Вспомним их поимённо, Вспомним героев своих, Это надо не мёртвым – Это надо живым! </vt:lpstr>
      <vt:lpstr>Презентация PowerPoint</vt:lpstr>
      <vt:lpstr>Источники: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 местам боевой славы</dc:title>
  <dc:creator>Артём Мендрик</dc:creator>
  <cp:lastModifiedBy>Кабинет№13</cp:lastModifiedBy>
  <cp:revision>161</cp:revision>
  <dcterms:modified xsi:type="dcterms:W3CDTF">2020-03-10T13:46:44Z</dcterms:modified>
</cp:coreProperties>
</file>